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Poppins" charset="1" panose="00000500000000000000"/>
      <p:regular r:id="rId35"/>
    </p:embeddedFont>
    <p:embeddedFont>
      <p:font typeface="Poppins Semi-Bold" charset="1" panose="00000700000000000000"/>
      <p:regular r:id="rId36"/>
    </p:embeddedFont>
    <p:embeddedFont>
      <p:font typeface="Poppins Bold Italics" charset="1" panose="00000800000000000000"/>
      <p:regular r:id="rId37"/>
    </p:embeddedFont>
    <p:embeddedFont>
      <p:font typeface="Poppins Italics" charset="1" panose="00000500000000000000"/>
      <p:regular r:id="rId38"/>
    </p:embeddedFont>
    <p:embeddedFont>
      <p:font typeface="Bricolage Grotesque Bold" charset="1" panose="020B0605040402000204"/>
      <p:regular r:id="rId39"/>
    </p:embeddedFont>
    <p:embeddedFont>
      <p:font typeface="Rubik One" charset="1" panose="02000604000000020004"/>
      <p:regular r:id="rId40"/>
    </p:embeddedFont>
    <p:embeddedFont>
      <p:font typeface="Poppins Bold" charset="1" panose="00000800000000000000"/>
      <p:regular r:id="rId41"/>
    </p:embeddedFont>
    <p:embeddedFont>
      <p:font typeface="Bricolage Grotesque" charset="1" panose="020B0605040402000204"/>
      <p:regular r:id="rId42"/>
    </p:embeddedFont>
    <p:embeddedFont>
      <p:font typeface="Canva Sans Bold" charset="1" panose="020B0803030501040103"/>
      <p:regular r:id="rId43"/>
    </p:embeddedFont>
    <p:embeddedFont>
      <p:font typeface="Canva Sans" charset="1" panose="020B0503030501040103"/>
      <p:regular r:id="rId44"/>
    </p:embeddedFont>
    <p:embeddedFont>
      <p:font typeface="Yellowtail" charset="1" panose="02000503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notesMasters/notesMaster1.xml" Type="http://schemas.openxmlformats.org/officeDocument/2006/relationships/notesMaster"/><Relationship Id="rId47" Target="theme/theme2.xml" Type="http://schemas.openxmlformats.org/officeDocument/2006/relationships/theme"/><Relationship Id="rId48" Target="notesSlides/notesSlide1.xml" Type="http://schemas.openxmlformats.org/officeDocument/2006/relationships/notesSlide"/><Relationship Id="rId49" Target="notesSlides/notesSlide2.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dashboard offers key insights for policy makers, such as the Department of Licensing and Department of Energy, to assess the impact of EV incentives and plan infrastructure.</a:t>
            </a:r>
          </a:p>
          <a:p>
            <a:r>
              <a:rPr lang="en-US"/>
              <a:t>Analysis shows that EV adoption in Washington accelerated after 2018, reaching over 225,000 registered vehicles by 2024. Of these, around 71,000 vehicles, or 31%, are Clean Alternative Fuel Vehicle (CAFV) eligible, demonstrating the effectiveness of state incentive programs in promoting cleaner transportation.</a:t>
            </a:r>
          </a:p>
          <a:p>
            <a:r>
              <a:rPr lang="en-US"/>
              <a:t>County-level data highlights strong adoption in urban areas — led by King County with 110,000 EVs, followed by Snohomish (28,000) and Pierce (19,000) — while rural counties like Thurston, Kitsap, and Spokane lag behind. These disparities point to opportunities for targeted policy and infrastructure investments to ensure equitable access to EVs.</a:t>
            </a:r>
          </a:p>
          <a:p>
            <a:r>
              <a:rPr lang="en-US"/>
              <a:t>Geographic visuals show dense EV clusters along the Seattle–Bellevue–Tacoma corridor, particularly along I-5 and I-90, with slower adoption in eastern Washington. This helps regulators identify low-penetration regions, evaluate policy impact over time, and prioritize funding for charging networks where adoption is limited.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dashboard offers key insights for policy makers, such as the Department of Licensing and Department of Energy, to assess the impact of EV incentives and plan infrastructure.</a:t>
            </a:r>
          </a:p>
          <a:p>
            <a:r>
              <a:rPr lang="en-US"/>
              <a:t>Analysis shows that EV adoption in Washington accelerated after 2018, reaching over 225,000 registered vehicles by 2024. Of these, around 71,000 vehicles, or 31%, are Clean Alternative Fuel Vehicle (CAFV) eligible, demonstrating the effectiveness of state incentive programs in promoting cleaner transportation.</a:t>
            </a:r>
          </a:p>
          <a:p>
            <a:r>
              <a:rPr lang="en-US"/>
              <a:t>County-level data highlights strong adoption in urban areas — led by King County with 110,000 EVs, followed by Snohomish (28,000) and Pierce (19,000) — while rural counties like Thurston, Kitsap, and Spokane lag behind. These disparities point to opportunities for targeted policy and infrastructure investments to ensure equitable access to EVs.</a:t>
            </a:r>
          </a:p>
          <a:p>
            <a:r>
              <a:rPr lang="en-US"/>
              <a:t>Geographic visuals show dense EV clusters along the Seattle–Bellevue–Tacoma corridor, particularly along I-5 and I-90, with slower adoption in eastern Washington. This helps regulators identify low-penetration regions, evaluate policy impact over time, and prioritize funding for charging networks where adoption is limited.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embeddings/oleObject1.bin" Type="http://schemas.openxmlformats.org/officeDocument/2006/relationships/oleObject"/><Relationship Id="rId11" Target="../media/image38.png" Type="http://schemas.openxmlformats.org/officeDocument/2006/relationships/image"/><Relationship Id="rId12" Target="../media/image39.svg" Type="http://schemas.openxmlformats.org/officeDocument/2006/relationships/image"/><Relationship Id="rId13" Target="https://www.kaggle.com/datasets/samanfatima7/2025-electric-and-hybrid-cars-in-washington-usa?utm_source=chatgpt.com" TargetMode="External" Type="http://schemas.openxmlformats.org/officeDocument/2006/relationships/hyperlink"/><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3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embeddings/oleObject2.bin" Type="http://schemas.openxmlformats.org/officeDocument/2006/relationships/oleObject"/><Relationship Id="rId4" Target="../media/image17.png" Type="http://schemas.openxmlformats.org/officeDocument/2006/relationships/image"/><Relationship Id="rId5" Target="../media/image18.svg" Type="http://schemas.openxmlformats.org/officeDocument/2006/relationships/image"/><Relationship Id="rId6" Target="../media/image1.pn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7.png" Type="http://schemas.openxmlformats.org/officeDocument/2006/relationships/image"/><Relationship Id="rId4" Target="../media/image48.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48.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7.png" Type="http://schemas.openxmlformats.org/officeDocument/2006/relationships/image"/><Relationship Id="rId4" Target="../media/image48.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48.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2" Target="../media/image1.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2" Target="../media/image1.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2" Target="../media/image1.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2" Target="../media/image1.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grpSp>
        <p:nvGrpSpPr>
          <p:cNvPr name="Group 2" id="2"/>
          <p:cNvGrpSpPr/>
          <p:nvPr/>
        </p:nvGrpSpPr>
        <p:grpSpPr>
          <a:xfrm rot="0">
            <a:off x="1398061" y="5271217"/>
            <a:ext cx="5384776" cy="318135"/>
            <a:chOff x="0" y="0"/>
            <a:chExt cx="7179701" cy="424180"/>
          </a:xfrm>
        </p:grpSpPr>
        <p:grpSp>
          <p:nvGrpSpPr>
            <p:cNvPr name="Group 3" id="3"/>
            <p:cNvGrpSpPr/>
            <p:nvPr/>
          </p:nvGrpSpPr>
          <p:grpSpPr>
            <a:xfrm rot="0">
              <a:off x="0" y="67766"/>
              <a:ext cx="120660" cy="112358"/>
              <a:chOff x="0" y="0"/>
              <a:chExt cx="72655" cy="67656"/>
            </a:xfrm>
          </p:grpSpPr>
          <p:sp>
            <p:nvSpPr>
              <p:cNvPr name="Freeform 4" id="4"/>
              <p:cNvSpPr/>
              <p:nvPr/>
            </p:nvSpPr>
            <p:spPr>
              <a:xfrm flipH="false" flipV="false" rot="0">
                <a:off x="0" y="0"/>
                <a:ext cx="72655" cy="67656"/>
              </a:xfrm>
              <a:custGeom>
                <a:avLst/>
                <a:gdLst/>
                <a:ahLst/>
                <a:cxnLst/>
                <a:rect r="r" b="b" t="t" l="l"/>
                <a:pathLst>
                  <a:path h="67656" w="72655">
                    <a:moveTo>
                      <a:pt x="33828" y="0"/>
                    </a:moveTo>
                    <a:lnTo>
                      <a:pt x="38827" y="0"/>
                    </a:lnTo>
                    <a:cubicBezTo>
                      <a:pt x="57509" y="0"/>
                      <a:pt x="72655" y="15145"/>
                      <a:pt x="72655" y="33828"/>
                    </a:cubicBezTo>
                    <a:lnTo>
                      <a:pt x="72655" y="33828"/>
                    </a:lnTo>
                    <a:cubicBezTo>
                      <a:pt x="72655" y="42800"/>
                      <a:pt x="69091" y="51404"/>
                      <a:pt x="62747" y="57748"/>
                    </a:cubicBezTo>
                    <a:cubicBezTo>
                      <a:pt x="56403" y="64092"/>
                      <a:pt x="47798" y="67656"/>
                      <a:pt x="38827" y="67656"/>
                    </a:cubicBezTo>
                    <a:lnTo>
                      <a:pt x="33828" y="67656"/>
                    </a:lnTo>
                    <a:cubicBezTo>
                      <a:pt x="24856" y="67656"/>
                      <a:pt x="16252" y="64092"/>
                      <a:pt x="9908" y="57748"/>
                    </a:cubicBezTo>
                    <a:cubicBezTo>
                      <a:pt x="3564" y="51404"/>
                      <a:pt x="0" y="42800"/>
                      <a:pt x="0" y="33828"/>
                    </a:cubicBezTo>
                    <a:lnTo>
                      <a:pt x="0" y="33828"/>
                    </a:lnTo>
                    <a:cubicBezTo>
                      <a:pt x="0" y="24856"/>
                      <a:pt x="3564" y="16252"/>
                      <a:pt x="9908" y="9908"/>
                    </a:cubicBezTo>
                    <a:cubicBezTo>
                      <a:pt x="16252" y="3564"/>
                      <a:pt x="24856" y="0"/>
                      <a:pt x="33828" y="0"/>
                    </a:cubicBezTo>
                    <a:close/>
                  </a:path>
                </a:pathLst>
              </a:custGeom>
              <a:solidFill>
                <a:srgbClr val="071C2B"/>
              </a:solidFill>
            </p:spPr>
          </p:sp>
          <p:sp>
            <p:nvSpPr>
              <p:cNvPr name="TextBox 5" id="5"/>
              <p:cNvSpPr txBox="true"/>
              <p:nvPr/>
            </p:nvSpPr>
            <p:spPr>
              <a:xfrm>
                <a:off x="0" y="-104775"/>
                <a:ext cx="72655" cy="172431"/>
              </a:xfrm>
              <a:prstGeom prst="rect">
                <a:avLst/>
              </a:prstGeom>
            </p:spPr>
            <p:txBody>
              <a:bodyPr anchor="ctr" rtlCol="false" tIns="29283" lIns="29283" bIns="29283" rIns="29283"/>
              <a:lstStyle/>
              <a:p>
                <a:pPr algn="ctr">
                  <a:lnSpc>
                    <a:spcPts val="3401"/>
                  </a:lnSpc>
                </a:pPr>
              </a:p>
            </p:txBody>
          </p:sp>
        </p:grpSp>
        <p:grpSp>
          <p:nvGrpSpPr>
            <p:cNvPr name="Group 6" id="6"/>
            <p:cNvGrpSpPr/>
            <p:nvPr/>
          </p:nvGrpSpPr>
          <p:grpSpPr>
            <a:xfrm rot="0">
              <a:off x="0" y="244056"/>
              <a:ext cx="120660" cy="112358"/>
              <a:chOff x="0" y="0"/>
              <a:chExt cx="72655" cy="67656"/>
            </a:xfrm>
          </p:grpSpPr>
          <p:sp>
            <p:nvSpPr>
              <p:cNvPr name="Freeform 7" id="7"/>
              <p:cNvSpPr/>
              <p:nvPr/>
            </p:nvSpPr>
            <p:spPr>
              <a:xfrm flipH="false" flipV="false" rot="0">
                <a:off x="0" y="0"/>
                <a:ext cx="72655" cy="67656"/>
              </a:xfrm>
              <a:custGeom>
                <a:avLst/>
                <a:gdLst/>
                <a:ahLst/>
                <a:cxnLst/>
                <a:rect r="r" b="b" t="t" l="l"/>
                <a:pathLst>
                  <a:path h="67656" w="72655">
                    <a:moveTo>
                      <a:pt x="33828" y="0"/>
                    </a:moveTo>
                    <a:lnTo>
                      <a:pt x="38827" y="0"/>
                    </a:lnTo>
                    <a:cubicBezTo>
                      <a:pt x="57509" y="0"/>
                      <a:pt x="72655" y="15145"/>
                      <a:pt x="72655" y="33828"/>
                    </a:cubicBezTo>
                    <a:lnTo>
                      <a:pt x="72655" y="33828"/>
                    </a:lnTo>
                    <a:cubicBezTo>
                      <a:pt x="72655" y="42800"/>
                      <a:pt x="69091" y="51404"/>
                      <a:pt x="62747" y="57748"/>
                    </a:cubicBezTo>
                    <a:cubicBezTo>
                      <a:pt x="56403" y="64092"/>
                      <a:pt x="47798" y="67656"/>
                      <a:pt x="38827" y="67656"/>
                    </a:cubicBezTo>
                    <a:lnTo>
                      <a:pt x="33828" y="67656"/>
                    </a:lnTo>
                    <a:cubicBezTo>
                      <a:pt x="24856" y="67656"/>
                      <a:pt x="16252" y="64092"/>
                      <a:pt x="9908" y="57748"/>
                    </a:cubicBezTo>
                    <a:cubicBezTo>
                      <a:pt x="3564" y="51404"/>
                      <a:pt x="0" y="42800"/>
                      <a:pt x="0" y="33828"/>
                    </a:cubicBezTo>
                    <a:lnTo>
                      <a:pt x="0" y="33828"/>
                    </a:lnTo>
                    <a:cubicBezTo>
                      <a:pt x="0" y="24856"/>
                      <a:pt x="3564" y="16252"/>
                      <a:pt x="9908" y="9908"/>
                    </a:cubicBezTo>
                    <a:cubicBezTo>
                      <a:pt x="16252" y="3564"/>
                      <a:pt x="24856" y="0"/>
                      <a:pt x="33828" y="0"/>
                    </a:cubicBezTo>
                    <a:close/>
                  </a:path>
                </a:pathLst>
              </a:custGeom>
              <a:solidFill>
                <a:srgbClr val="071C2B"/>
              </a:solidFill>
            </p:spPr>
          </p:sp>
          <p:sp>
            <p:nvSpPr>
              <p:cNvPr name="TextBox 8" id="8"/>
              <p:cNvSpPr txBox="true"/>
              <p:nvPr/>
            </p:nvSpPr>
            <p:spPr>
              <a:xfrm>
                <a:off x="0" y="-104775"/>
                <a:ext cx="72655" cy="172431"/>
              </a:xfrm>
              <a:prstGeom prst="rect">
                <a:avLst/>
              </a:prstGeom>
            </p:spPr>
            <p:txBody>
              <a:bodyPr anchor="ctr" rtlCol="false" tIns="29283" lIns="29283" bIns="29283" rIns="29283"/>
              <a:lstStyle/>
              <a:p>
                <a:pPr algn="ctr">
                  <a:lnSpc>
                    <a:spcPts val="3401"/>
                  </a:lnSpc>
                </a:pPr>
              </a:p>
            </p:txBody>
          </p:sp>
        </p:grpSp>
        <p:grpSp>
          <p:nvGrpSpPr>
            <p:cNvPr name="Group 9" id="9"/>
            <p:cNvGrpSpPr/>
            <p:nvPr/>
          </p:nvGrpSpPr>
          <p:grpSpPr>
            <a:xfrm rot="0">
              <a:off x="187088" y="67766"/>
              <a:ext cx="120660" cy="112358"/>
              <a:chOff x="0" y="0"/>
              <a:chExt cx="72655" cy="67656"/>
            </a:xfrm>
          </p:grpSpPr>
          <p:sp>
            <p:nvSpPr>
              <p:cNvPr name="Freeform 10" id="10"/>
              <p:cNvSpPr/>
              <p:nvPr/>
            </p:nvSpPr>
            <p:spPr>
              <a:xfrm flipH="false" flipV="false" rot="0">
                <a:off x="0" y="0"/>
                <a:ext cx="72655" cy="67656"/>
              </a:xfrm>
              <a:custGeom>
                <a:avLst/>
                <a:gdLst/>
                <a:ahLst/>
                <a:cxnLst/>
                <a:rect r="r" b="b" t="t" l="l"/>
                <a:pathLst>
                  <a:path h="67656" w="72655">
                    <a:moveTo>
                      <a:pt x="33828" y="0"/>
                    </a:moveTo>
                    <a:lnTo>
                      <a:pt x="38827" y="0"/>
                    </a:lnTo>
                    <a:cubicBezTo>
                      <a:pt x="57509" y="0"/>
                      <a:pt x="72655" y="15145"/>
                      <a:pt x="72655" y="33828"/>
                    </a:cubicBezTo>
                    <a:lnTo>
                      <a:pt x="72655" y="33828"/>
                    </a:lnTo>
                    <a:cubicBezTo>
                      <a:pt x="72655" y="42800"/>
                      <a:pt x="69091" y="51404"/>
                      <a:pt x="62747" y="57748"/>
                    </a:cubicBezTo>
                    <a:cubicBezTo>
                      <a:pt x="56403" y="64092"/>
                      <a:pt x="47798" y="67656"/>
                      <a:pt x="38827" y="67656"/>
                    </a:cubicBezTo>
                    <a:lnTo>
                      <a:pt x="33828" y="67656"/>
                    </a:lnTo>
                    <a:cubicBezTo>
                      <a:pt x="24856" y="67656"/>
                      <a:pt x="16252" y="64092"/>
                      <a:pt x="9908" y="57748"/>
                    </a:cubicBezTo>
                    <a:cubicBezTo>
                      <a:pt x="3564" y="51404"/>
                      <a:pt x="0" y="42800"/>
                      <a:pt x="0" y="33828"/>
                    </a:cubicBezTo>
                    <a:lnTo>
                      <a:pt x="0" y="33828"/>
                    </a:lnTo>
                    <a:cubicBezTo>
                      <a:pt x="0" y="24856"/>
                      <a:pt x="3564" y="16252"/>
                      <a:pt x="9908" y="9908"/>
                    </a:cubicBezTo>
                    <a:cubicBezTo>
                      <a:pt x="16252" y="3564"/>
                      <a:pt x="24856" y="0"/>
                      <a:pt x="33828" y="0"/>
                    </a:cubicBezTo>
                    <a:close/>
                  </a:path>
                </a:pathLst>
              </a:custGeom>
              <a:solidFill>
                <a:srgbClr val="071C2B"/>
              </a:solidFill>
            </p:spPr>
          </p:sp>
          <p:sp>
            <p:nvSpPr>
              <p:cNvPr name="TextBox 11" id="11"/>
              <p:cNvSpPr txBox="true"/>
              <p:nvPr/>
            </p:nvSpPr>
            <p:spPr>
              <a:xfrm>
                <a:off x="0" y="-104775"/>
                <a:ext cx="72655" cy="172431"/>
              </a:xfrm>
              <a:prstGeom prst="rect">
                <a:avLst/>
              </a:prstGeom>
            </p:spPr>
            <p:txBody>
              <a:bodyPr anchor="ctr" rtlCol="false" tIns="29283" lIns="29283" bIns="29283" rIns="29283"/>
              <a:lstStyle/>
              <a:p>
                <a:pPr algn="ctr">
                  <a:lnSpc>
                    <a:spcPts val="3401"/>
                  </a:lnSpc>
                </a:pPr>
              </a:p>
            </p:txBody>
          </p:sp>
        </p:grpSp>
        <p:grpSp>
          <p:nvGrpSpPr>
            <p:cNvPr name="Group 12" id="12"/>
            <p:cNvGrpSpPr/>
            <p:nvPr/>
          </p:nvGrpSpPr>
          <p:grpSpPr>
            <a:xfrm rot="0">
              <a:off x="187088" y="244056"/>
              <a:ext cx="120660" cy="112358"/>
              <a:chOff x="0" y="0"/>
              <a:chExt cx="72655" cy="67656"/>
            </a:xfrm>
          </p:grpSpPr>
          <p:sp>
            <p:nvSpPr>
              <p:cNvPr name="Freeform 13" id="13"/>
              <p:cNvSpPr/>
              <p:nvPr/>
            </p:nvSpPr>
            <p:spPr>
              <a:xfrm flipH="false" flipV="false" rot="0">
                <a:off x="0" y="0"/>
                <a:ext cx="72655" cy="67656"/>
              </a:xfrm>
              <a:custGeom>
                <a:avLst/>
                <a:gdLst/>
                <a:ahLst/>
                <a:cxnLst/>
                <a:rect r="r" b="b" t="t" l="l"/>
                <a:pathLst>
                  <a:path h="67656" w="72655">
                    <a:moveTo>
                      <a:pt x="33828" y="0"/>
                    </a:moveTo>
                    <a:lnTo>
                      <a:pt x="38827" y="0"/>
                    </a:lnTo>
                    <a:cubicBezTo>
                      <a:pt x="57509" y="0"/>
                      <a:pt x="72655" y="15145"/>
                      <a:pt x="72655" y="33828"/>
                    </a:cubicBezTo>
                    <a:lnTo>
                      <a:pt x="72655" y="33828"/>
                    </a:lnTo>
                    <a:cubicBezTo>
                      <a:pt x="72655" y="42800"/>
                      <a:pt x="69091" y="51404"/>
                      <a:pt x="62747" y="57748"/>
                    </a:cubicBezTo>
                    <a:cubicBezTo>
                      <a:pt x="56403" y="64092"/>
                      <a:pt x="47798" y="67656"/>
                      <a:pt x="38827" y="67656"/>
                    </a:cubicBezTo>
                    <a:lnTo>
                      <a:pt x="33828" y="67656"/>
                    </a:lnTo>
                    <a:cubicBezTo>
                      <a:pt x="24856" y="67656"/>
                      <a:pt x="16252" y="64092"/>
                      <a:pt x="9908" y="57748"/>
                    </a:cubicBezTo>
                    <a:cubicBezTo>
                      <a:pt x="3564" y="51404"/>
                      <a:pt x="0" y="42800"/>
                      <a:pt x="0" y="33828"/>
                    </a:cubicBezTo>
                    <a:lnTo>
                      <a:pt x="0" y="33828"/>
                    </a:lnTo>
                    <a:cubicBezTo>
                      <a:pt x="0" y="24856"/>
                      <a:pt x="3564" y="16252"/>
                      <a:pt x="9908" y="9908"/>
                    </a:cubicBezTo>
                    <a:cubicBezTo>
                      <a:pt x="16252" y="3564"/>
                      <a:pt x="24856" y="0"/>
                      <a:pt x="33828" y="0"/>
                    </a:cubicBezTo>
                    <a:close/>
                  </a:path>
                </a:pathLst>
              </a:custGeom>
              <a:solidFill>
                <a:srgbClr val="071C2B"/>
              </a:solidFill>
            </p:spPr>
          </p:sp>
          <p:sp>
            <p:nvSpPr>
              <p:cNvPr name="TextBox 14" id="14"/>
              <p:cNvSpPr txBox="true"/>
              <p:nvPr/>
            </p:nvSpPr>
            <p:spPr>
              <a:xfrm>
                <a:off x="0" y="-104775"/>
                <a:ext cx="72655" cy="172431"/>
              </a:xfrm>
              <a:prstGeom prst="rect">
                <a:avLst/>
              </a:prstGeom>
            </p:spPr>
            <p:txBody>
              <a:bodyPr anchor="ctr" rtlCol="false" tIns="29283" lIns="29283" bIns="29283" rIns="29283"/>
              <a:lstStyle/>
              <a:p>
                <a:pPr algn="ctr">
                  <a:lnSpc>
                    <a:spcPts val="3401"/>
                  </a:lnSpc>
                </a:pPr>
              </a:p>
            </p:txBody>
          </p:sp>
        </p:grpSp>
        <p:sp>
          <p:nvSpPr>
            <p:cNvPr name="TextBox 15" id="15"/>
            <p:cNvSpPr txBox="true"/>
            <p:nvPr/>
          </p:nvSpPr>
          <p:spPr>
            <a:xfrm rot="0">
              <a:off x="490312" y="-57150"/>
              <a:ext cx="6689389" cy="481330"/>
            </a:xfrm>
            <a:prstGeom prst="rect">
              <a:avLst/>
            </a:prstGeom>
          </p:spPr>
          <p:txBody>
            <a:bodyPr anchor="t" rtlCol="false" tIns="0" lIns="0" bIns="0" rIns="0">
              <a:spAutoFit/>
            </a:bodyPr>
            <a:lstStyle/>
            <a:p>
              <a:pPr algn="l">
                <a:lnSpc>
                  <a:spcPts val="2940"/>
                </a:lnSpc>
              </a:pPr>
              <a:r>
                <a:rPr lang="en-US" sz="2100" spc="447">
                  <a:solidFill>
                    <a:srgbClr val="071C2B"/>
                  </a:solidFill>
                  <a:latin typeface="Poppins"/>
                  <a:ea typeface="Poppins"/>
                  <a:cs typeface="Poppins"/>
                  <a:sym typeface="Poppins"/>
                </a:rPr>
                <a:t>GROUP 1 (B.E.A.N.N.S TEAM)</a:t>
              </a:r>
            </a:p>
          </p:txBody>
        </p:sp>
      </p:grpSp>
      <p:sp>
        <p:nvSpPr>
          <p:cNvPr name="Freeform 16" id="16"/>
          <p:cNvSpPr/>
          <p:nvPr/>
        </p:nvSpPr>
        <p:spPr>
          <a:xfrm flipH="false" flipV="false" rot="0">
            <a:off x="392321" y="279852"/>
            <a:ext cx="1803715" cy="1057428"/>
          </a:xfrm>
          <a:custGeom>
            <a:avLst/>
            <a:gdLst/>
            <a:ahLst/>
            <a:cxnLst/>
            <a:rect r="r" b="b" t="t" l="l"/>
            <a:pathLst>
              <a:path h="1057428" w="1803715">
                <a:moveTo>
                  <a:pt x="0" y="0"/>
                </a:moveTo>
                <a:lnTo>
                  <a:pt x="1803714" y="0"/>
                </a:lnTo>
                <a:lnTo>
                  <a:pt x="1803714" y="1057427"/>
                </a:lnTo>
                <a:lnTo>
                  <a:pt x="0" y="1057427"/>
                </a:lnTo>
                <a:lnTo>
                  <a:pt x="0" y="0"/>
                </a:lnTo>
                <a:close/>
              </a:path>
            </a:pathLst>
          </a:custGeom>
          <a:blipFill>
            <a:blip r:embed="rId2"/>
            <a:stretch>
              <a:fillRect l="0" t="0" r="0" b="0"/>
            </a:stretch>
          </a:blipFill>
        </p:spPr>
      </p:sp>
      <p:grpSp>
        <p:nvGrpSpPr>
          <p:cNvPr name="Group 17" id="17"/>
          <p:cNvGrpSpPr/>
          <p:nvPr/>
        </p:nvGrpSpPr>
        <p:grpSpPr>
          <a:xfrm rot="0">
            <a:off x="429947" y="8590687"/>
            <a:ext cx="136837" cy="13683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19" id="19"/>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20" id="20"/>
          <p:cNvGrpSpPr/>
          <p:nvPr/>
        </p:nvGrpSpPr>
        <p:grpSpPr>
          <a:xfrm rot="0">
            <a:off x="429947" y="8294105"/>
            <a:ext cx="136837" cy="13683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22" id="22"/>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23" id="23"/>
          <p:cNvGrpSpPr/>
          <p:nvPr/>
        </p:nvGrpSpPr>
        <p:grpSpPr>
          <a:xfrm rot="0">
            <a:off x="429947" y="7997522"/>
            <a:ext cx="136837" cy="13683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25" id="25"/>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sp>
        <p:nvSpPr>
          <p:cNvPr name="AutoShape 26" id="26"/>
          <p:cNvSpPr/>
          <p:nvPr/>
        </p:nvSpPr>
        <p:spPr>
          <a:xfrm>
            <a:off x="1294178" y="8362523"/>
            <a:ext cx="7490618" cy="19050"/>
          </a:xfrm>
          <a:prstGeom prst="line">
            <a:avLst/>
          </a:prstGeom>
          <a:ln cap="flat" w="38100">
            <a:solidFill>
              <a:srgbClr val="025442"/>
            </a:solidFill>
            <a:prstDash val="solid"/>
            <a:headEnd type="none" len="sm" w="sm"/>
            <a:tailEnd type="none" len="sm" w="sm"/>
          </a:ln>
        </p:spPr>
      </p:sp>
      <p:sp>
        <p:nvSpPr>
          <p:cNvPr name="TextBox 27" id="27"/>
          <p:cNvSpPr txBox="true"/>
          <p:nvPr/>
        </p:nvSpPr>
        <p:spPr>
          <a:xfrm rot="0">
            <a:off x="1294178" y="5813298"/>
            <a:ext cx="10406845" cy="1720215"/>
          </a:xfrm>
          <a:prstGeom prst="rect">
            <a:avLst/>
          </a:prstGeom>
        </p:spPr>
        <p:txBody>
          <a:bodyPr anchor="t" rtlCol="false" tIns="0" lIns="0" bIns="0" rIns="0">
            <a:spAutoFit/>
          </a:bodyPr>
          <a:lstStyle/>
          <a:p>
            <a:pPr algn="l">
              <a:lnSpc>
                <a:spcPts val="6480"/>
              </a:lnSpc>
            </a:pPr>
            <a:r>
              <a:rPr lang="en-US" sz="6000" b="true">
                <a:solidFill>
                  <a:srgbClr val="025442"/>
                </a:solidFill>
                <a:latin typeface="Poppins Semi-Bold"/>
                <a:ea typeface="Poppins Semi-Bold"/>
                <a:cs typeface="Poppins Semi-Bold"/>
                <a:sym typeface="Poppins Semi-Bold"/>
              </a:rPr>
              <a:t>Analysis &amp; Visualization of </a:t>
            </a:r>
            <a:r>
              <a:rPr lang="en-US" sz="6000" b="true">
                <a:solidFill>
                  <a:srgbClr val="019174"/>
                </a:solidFill>
                <a:latin typeface="Poppins Semi-Bold"/>
                <a:ea typeface="Poppins Semi-Bold"/>
                <a:cs typeface="Poppins Semi-Bold"/>
                <a:sym typeface="Poppins Semi-Bold"/>
              </a:rPr>
              <a:t>Electric and Hybrid Vehicle</a:t>
            </a:r>
            <a:r>
              <a:rPr lang="en-US" sz="6000" b="true">
                <a:solidFill>
                  <a:srgbClr val="025442"/>
                </a:solidFill>
                <a:latin typeface="Poppins Semi-Bold"/>
                <a:ea typeface="Poppins Semi-Bold"/>
                <a:cs typeface="Poppins Semi-Bold"/>
                <a:sym typeface="Poppins Semi-Bold"/>
              </a:rPr>
              <a:t> </a:t>
            </a:r>
          </a:p>
        </p:txBody>
      </p:sp>
      <p:sp>
        <p:nvSpPr>
          <p:cNvPr name="Freeform 28" id="28"/>
          <p:cNvSpPr/>
          <p:nvPr/>
        </p:nvSpPr>
        <p:spPr>
          <a:xfrm flipH="false" flipV="false" rot="0">
            <a:off x="8784796" y="7997522"/>
            <a:ext cx="1630019" cy="1428489"/>
          </a:xfrm>
          <a:custGeom>
            <a:avLst/>
            <a:gdLst/>
            <a:ahLst/>
            <a:cxnLst/>
            <a:rect r="r" b="b" t="t" l="l"/>
            <a:pathLst>
              <a:path h="1428489" w="1630019">
                <a:moveTo>
                  <a:pt x="0" y="0"/>
                </a:moveTo>
                <a:lnTo>
                  <a:pt x="1630019" y="0"/>
                </a:lnTo>
                <a:lnTo>
                  <a:pt x="1630019" y="1428490"/>
                </a:lnTo>
                <a:lnTo>
                  <a:pt x="0" y="14284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9" id="29"/>
          <p:cNvGrpSpPr/>
          <p:nvPr/>
        </p:nvGrpSpPr>
        <p:grpSpPr>
          <a:xfrm rot="0">
            <a:off x="-308957" y="9960324"/>
            <a:ext cx="7119302" cy="665796"/>
            <a:chOff x="0" y="0"/>
            <a:chExt cx="1838887" cy="171972"/>
          </a:xfrm>
        </p:grpSpPr>
        <p:sp>
          <p:nvSpPr>
            <p:cNvPr name="Freeform 30" id="30"/>
            <p:cNvSpPr/>
            <p:nvPr/>
          </p:nvSpPr>
          <p:spPr>
            <a:xfrm flipH="false" flipV="false" rot="0">
              <a:off x="0" y="0"/>
              <a:ext cx="1838887" cy="171972"/>
            </a:xfrm>
            <a:custGeom>
              <a:avLst/>
              <a:gdLst/>
              <a:ahLst/>
              <a:cxnLst/>
              <a:rect r="r" b="b" t="t" l="l"/>
              <a:pathLst>
                <a:path h="171972" w="1838887">
                  <a:moveTo>
                    <a:pt x="65247" y="0"/>
                  </a:moveTo>
                  <a:lnTo>
                    <a:pt x="1773639" y="0"/>
                  </a:lnTo>
                  <a:cubicBezTo>
                    <a:pt x="1809674" y="0"/>
                    <a:pt x="1838887" y="29212"/>
                    <a:pt x="1838887" y="65247"/>
                  </a:cubicBezTo>
                  <a:lnTo>
                    <a:pt x="1838887" y="106725"/>
                  </a:lnTo>
                  <a:cubicBezTo>
                    <a:pt x="1838887" y="142760"/>
                    <a:pt x="1809674" y="171972"/>
                    <a:pt x="1773639" y="171972"/>
                  </a:cubicBezTo>
                  <a:lnTo>
                    <a:pt x="65247" y="171972"/>
                  </a:lnTo>
                  <a:cubicBezTo>
                    <a:pt x="29212" y="171972"/>
                    <a:pt x="0" y="142760"/>
                    <a:pt x="0" y="106725"/>
                  </a:cubicBezTo>
                  <a:lnTo>
                    <a:pt x="0" y="65247"/>
                  </a:lnTo>
                  <a:cubicBezTo>
                    <a:pt x="0" y="29212"/>
                    <a:pt x="29212" y="0"/>
                    <a:pt x="65247" y="0"/>
                  </a:cubicBezTo>
                  <a:close/>
                </a:path>
              </a:pathLst>
            </a:custGeom>
            <a:solidFill>
              <a:srgbClr val="000000">
                <a:alpha val="0"/>
              </a:srgbClr>
            </a:solidFill>
            <a:ln w="38100" cap="rnd">
              <a:gradFill>
                <a:gsLst>
                  <a:gs pos="0">
                    <a:srgbClr val="F8FCFF">
                      <a:alpha val="100000"/>
                    </a:srgbClr>
                  </a:gs>
                  <a:gs pos="50000">
                    <a:srgbClr val="00B58F">
                      <a:alpha val="100000"/>
                    </a:srgbClr>
                  </a:gs>
                  <a:gs pos="100000">
                    <a:srgbClr val="007058">
                      <a:alpha val="100000"/>
                    </a:srgbClr>
                  </a:gs>
                </a:gsLst>
                <a:lin ang="0"/>
              </a:gradFill>
              <a:prstDash val="solid"/>
              <a:round/>
            </a:ln>
          </p:spPr>
        </p:sp>
        <p:sp>
          <p:nvSpPr>
            <p:cNvPr name="TextBox 31" id="31"/>
            <p:cNvSpPr txBox="true"/>
            <p:nvPr/>
          </p:nvSpPr>
          <p:spPr>
            <a:xfrm>
              <a:off x="0" y="-38100"/>
              <a:ext cx="1838887" cy="210072"/>
            </a:xfrm>
            <a:prstGeom prst="rect">
              <a:avLst/>
            </a:prstGeom>
          </p:spPr>
          <p:txBody>
            <a:bodyPr anchor="ctr" rtlCol="false" tIns="50800" lIns="50800" bIns="50800" rIns="50800"/>
            <a:lstStyle/>
            <a:p>
              <a:pPr algn="ctr">
                <a:lnSpc>
                  <a:spcPts val="2659"/>
                </a:lnSpc>
                <a:spcBef>
                  <a:spcPct val="0"/>
                </a:spcBef>
              </a:pPr>
            </a:p>
          </p:txBody>
        </p:sp>
      </p:grpSp>
      <p:grpSp>
        <p:nvGrpSpPr>
          <p:cNvPr name="Group 32" id="32"/>
          <p:cNvGrpSpPr/>
          <p:nvPr/>
        </p:nvGrpSpPr>
        <p:grpSpPr>
          <a:xfrm rot="0">
            <a:off x="6497601" y="-6108940"/>
            <a:ext cx="12017732" cy="1201773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8FCFF">
                    <a:alpha val="100000"/>
                  </a:srgbClr>
                </a:gs>
                <a:gs pos="100000">
                  <a:srgbClr val="00B58F">
                    <a:alpha val="100000"/>
                  </a:srgbClr>
                </a:gs>
              </a:gsLst>
              <a:path path="circle">
                <a:fillToRect l="0" r="100000" t="0" b="100000"/>
              </a:path>
              <a:tileRect r="0" l="-100000" b="0" t="-100000"/>
            </a:gradFill>
            <a:ln w="12700">
              <a:solidFill>
                <a:srgbClr val="000000"/>
              </a:solidFill>
            </a:ln>
          </p:spPr>
        </p:sp>
      </p:grpSp>
      <p:grpSp>
        <p:nvGrpSpPr>
          <p:cNvPr name="Group 34" id="34"/>
          <p:cNvGrpSpPr/>
          <p:nvPr/>
        </p:nvGrpSpPr>
        <p:grpSpPr>
          <a:xfrm rot="0">
            <a:off x="15850823" y="5943892"/>
            <a:ext cx="724751" cy="724751"/>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8FCFF">
                    <a:alpha val="100000"/>
                  </a:srgbClr>
                </a:gs>
                <a:gs pos="100000">
                  <a:srgbClr val="00B58F">
                    <a:alpha val="100000"/>
                  </a:srgbClr>
                </a:gs>
              </a:gsLst>
              <a:lin ang="0"/>
            </a:gradFill>
          </p:spPr>
        </p:sp>
        <p:sp>
          <p:nvSpPr>
            <p:cNvPr name="TextBox 36" id="36"/>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sp>
        <p:nvSpPr>
          <p:cNvPr name="Freeform 37" id="37"/>
          <p:cNvSpPr/>
          <p:nvPr/>
        </p:nvSpPr>
        <p:spPr>
          <a:xfrm flipH="false" flipV="false" rot="0">
            <a:off x="12805736" y="6648264"/>
            <a:ext cx="2336756" cy="3291681"/>
          </a:xfrm>
          <a:custGeom>
            <a:avLst/>
            <a:gdLst/>
            <a:ahLst/>
            <a:cxnLst/>
            <a:rect r="r" b="b" t="t" l="l"/>
            <a:pathLst>
              <a:path h="3291681" w="2336756">
                <a:moveTo>
                  <a:pt x="0" y="0"/>
                </a:moveTo>
                <a:lnTo>
                  <a:pt x="2336756" y="0"/>
                </a:lnTo>
                <a:lnTo>
                  <a:pt x="2336756" y="3291681"/>
                </a:lnTo>
                <a:lnTo>
                  <a:pt x="0" y="3291681"/>
                </a:lnTo>
                <a:lnTo>
                  <a:pt x="0" y="0"/>
                </a:lnTo>
                <a:close/>
              </a:path>
            </a:pathLst>
          </a:custGeom>
          <a:blipFill>
            <a:blip r:embed="rId5"/>
            <a:stretch>
              <a:fillRect l="-40165" t="-24107" r="-31031" b="-17621"/>
            </a:stretch>
          </a:blipFill>
        </p:spPr>
      </p:sp>
      <p:sp>
        <p:nvSpPr>
          <p:cNvPr name="TextBox 38" id="38"/>
          <p:cNvSpPr txBox="true"/>
          <p:nvPr/>
        </p:nvSpPr>
        <p:spPr>
          <a:xfrm rot="0">
            <a:off x="1387941" y="7567940"/>
            <a:ext cx="7127974" cy="566420"/>
          </a:xfrm>
          <a:prstGeom prst="rect">
            <a:avLst/>
          </a:prstGeom>
        </p:spPr>
        <p:txBody>
          <a:bodyPr anchor="t" rtlCol="false" tIns="0" lIns="0" bIns="0" rIns="0">
            <a:spAutoFit/>
          </a:bodyPr>
          <a:lstStyle/>
          <a:p>
            <a:pPr algn="l">
              <a:lnSpc>
                <a:spcPts val="4480"/>
              </a:lnSpc>
            </a:pPr>
            <a:r>
              <a:rPr lang="en-US" sz="3200">
                <a:solidFill>
                  <a:srgbClr val="071C2B"/>
                </a:solidFill>
                <a:latin typeface="Poppins"/>
                <a:ea typeface="Poppins"/>
                <a:cs typeface="Poppins"/>
                <a:sym typeface="Poppins"/>
              </a:rPr>
              <a:t>Adoption in Washington State, USA </a:t>
            </a:r>
          </a:p>
        </p:txBody>
      </p:sp>
      <p:sp>
        <p:nvSpPr>
          <p:cNvPr name="TextBox 39" id="39"/>
          <p:cNvSpPr txBox="true"/>
          <p:nvPr/>
        </p:nvSpPr>
        <p:spPr>
          <a:xfrm rot="-5400000">
            <a:off x="-164332" y="7053219"/>
            <a:ext cx="1277768" cy="259715"/>
          </a:xfrm>
          <a:prstGeom prst="rect">
            <a:avLst/>
          </a:prstGeom>
        </p:spPr>
        <p:txBody>
          <a:bodyPr anchor="t" rtlCol="false" tIns="0" lIns="0" bIns="0" rIns="0">
            <a:spAutoFit/>
          </a:bodyPr>
          <a:lstStyle/>
          <a:p>
            <a:pPr algn="l">
              <a:lnSpc>
                <a:spcPts val="1960"/>
              </a:lnSpc>
            </a:pPr>
            <a:r>
              <a:rPr lang="en-US" sz="1400">
                <a:solidFill>
                  <a:srgbClr val="071C2B"/>
                </a:solidFill>
                <a:latin typeface="Poppins"/>
                <a:ea typeface="Poppins"/>
                <a:cs typeface="Poppins"/>
                <a:sym typeface="Poppins"/>
              </a:rPr>
              <a:t>GROUP 1</a:t>
            </a:r>
          </a:p>
        </p:txBody>
      </p:sp>
      <p:sp>
        <p:nvSpPr>
          <p:cNvPr name="TextBox 40" id="40"/>
          <p:cNvSpPr txBox="true"/>
          <p:nvPr/>
        </p:nvSpPr>
        <p:spPr>
          <a:xfrm rot="-5400000">
            <a:off x="-834666" y="2880434"/>
            <a:ext cx="2618438" cy="259715"/>
          </a:xfrm>
          <a:prstGeom prst="rect">
            <a:avLst/>
          </a:prstGeom>
        </p:spPr>
        <p:txBody>
          <a:bodyPr anchor="t" rtlCol="false" tIns="0" lIns="0" bIns="0" rIns="0">
            <a:spAutoFit/>
          </a:bodyPr>
          <a:lstStyle/>
          <a:p>
            <a:pPr algn="l">
              <a:lnSpc>
                <a:spcPts val="1960"/>
              </a:lnSpc>
            </a:pPr>
            <a:r>
              <a:rPr lang="en-US" sz="1400">
                <a:solidFill>
                  <a:srgbClr val="071C2B"/>
                </a:solidFill>
                <a:latin typeface="Poppins"/>
                <a:ea typeface="Poppins"/>
                <a:cs typeface="Poppins"/>
                <a:sym typeface="Poppins"/>
              </a:rPr>
              <a:t>ELECTRIC AND HYBRID VEHICLE</a:t>
            </a:r>
          </a:p>
        </p:txBody>
      </p:sp>
      <p:sp>
        <p:nvSpPr>
          <p:cNvPr name="TextBox 41" id="41"/>
          <p:cNvSpPr txBox="true"/>
          <p:nvPr/>
        </p:nvSpPr>
        <p:spPr>
          <a:xfrm rot="0">
            <a:off x="1377821" y="8674696"/>
            <a:ext cx="7148215" cy="954405"/>
          </a:xfrm>
          <a:prstGeom prst="rect">
            <a:avLst/>
          </a:prstGeom>
        </p:spPr>
        <p:txBody>
          <a:bodyPr anchor="t" rtlCol="false" tIns="0" lIns="0" bIns="0" rIns="0">
            <a:spAutoFit/>
          </a:bodyPr>
          <a:lstStyle/>
          <a:p>
            <a:pPr algn="l">
              <a:lnSpc>
                <a:spcPts val="2520"/>
              </a:lnSpc>
            </a:pPr>
            <a:r>
              <a:rPr lang="en-US" sz="1800" i="true" b="true">
                <a:solidFill>
                  <a:srgbClr val="071C2B"/>
                </a:solidFill>
                <a:latin typeface="Poppins Bold Italics"/>
                <a:ea typeface="Poppins Bold Italics"/>
                <a:cs typeface="Poppins Bold Italics"/>
                <a:sym typeface="Poppins Bold Italics"/>
              </a:rPr>
              <a:t>ITCS495 Special Topics in Databases and Intelligent Systems</a:t>
            </a:r>
          </a:p>
          <a:p>
            <a:pPr algn="l">
              <a:lnSpc>
                <a:spcPts val="2520"/>
              </a:lnSpc>
            </a:pPr>
            <a:r>
              <a:rPr lang="en-US" sz="1800" i="true">
                <a:solidFill>
                  <a:srgbClr val="071C2B"/>
                </a:solidFill>
                <a:latin typeface="Poppins Italics"/>
                <a:ea typeface="Poppins Italics"/>
                <a:cs typeface="Poppins Italics"/>
                <a:sym typeface="Poppins Italics"/>
              </a:rPr>
              <a:t>Faculty of Information and Communication Technology</a:t>
            </a:r>
          </a:p>
          <a:p>
            <a:pPr algn="l">
              <a:lnSpc>
                <a:spcPts val="2520"/>
              </a:lnSpc>
            </a:pPr>
            <a:r>
              <a:rPr lang="en-US" sz="1800" i="true">
                <a:solidFill>
                  <a:srgbClr val="071C2B"/>
                </a:solidFill>
                <a:latin typeface="Poppins Italics"/>
                <a:ea typeface="Poppins Italics"/>
                <a:cs typeface="Poppins Italics"/>
                <a:sym typeface="Poppins Italics"/>
              </a:rPr>
              <a:t>Mahidol University</a:t>
            </a:r>
          </a:p>
        </p:txBody>
      </p:sp>
      <p:grpSp>
        <p:nvGrpSpPr>
          <p:cNvPr name="Group 42" id="42"/>
          <p:cNvGrpSpPr/>
          <p:nvPr/>
        </p:nvGrpSpPr>
        <p:grpSpPr>
          <a:xfrm rot="0">
            <a:off x="11646335" y="5441397"/>
            <a:ext cx="724751" cy="724751"/>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F6F9"/>
            </a:solidFill>
          </p:spPr>
        </p:sp>
        <p:sp>
          <p:nvSpPr>
            <p:cNvPr name="TextBox 44" id="44"/>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45" id="45"/>
          <p:cNvGrpSpPr/>
          <p:nvPr/>
        </p:nvGrpSpPr>
        <p:grpSpPr>
          <a:xfrm rot="0">
            <a:off x="13303765" y="5589352"/>
            <a:ext cx="484394" cy="484394"/>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F6F9"/>
            </a:solidFill>
          </p:spPr>
        </p:sp>
        <p:sp>
          <p:nvSpPr>
            <p:cNvPr name="TextBox 47" id="47"/>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48" id="48"/>
          <p:cNvGrpSpPr/>
          <p:nvPr/>
        </p:nvGrpSpPr>
        <p:grpSpPr>
          <a:xfrm rot="0">
            <a:off x="14645409" y="5271217"/>
            <a:ext cx="377669" cy="377669"/>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F6F9"/>
            </a:solidFill>
          </p:spPr>
        </p:sp>
        <p:sp>
          <p:nvSpPr>
            <p:cNvPr name="TextBox 50" id="50"/>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51" id="51"/>
          <p:cNvGrpSpPr/>
          <p:nvPr/>
        </p:nvGrpSpPr>
        <p:grpSpPr>
          <a:xfrm rot="0">
            <a:off x="15705232" y="4775109"/>
            <a:ext cx="291183" cy="291183"/>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F6F9"/>
            </a:solidFill>
          </p:spPr>
        </p:sp>
        <p:sp>
          <p:nvSpPr>
            <p:cNvPr name="TextBox 53" id="53"/>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sp>
        <p:nvSpPr>
          <p:cNvPr name="Freeform 54" id="54"/>
          <p:cNvSpPr/>
          <p:nvPr/>
        </p:nvSpPr>
        <p:spPr>
          <a:xfrm flipH="false" flipV="false" rot="0">
            <a:off x="9144000" y="615294"/>
            <a:ext cx="7848350" cy="3606066"/>
          </a:xfrm>
          <a:custGeom>
            <a:avLst/>
            <a:gdLst/>
            <a:ahLst/>
            <a:cxnLst/>
            <a:rect r="r" b="b" t="t" l="l"/>
            <a:pathLst>
              <a:path h="3606066" w="7848350">
                <a:moveTo>
                  <a:pt x="0" y="0"/>
                </a:moveTo>
                <a:lnTo>
                  <a:pt x="7848350" y="0"/>
                </a:lnTo>
                <a:lnTo>
                  <a:pt x="7848350" y="3606066"/>
                </a:lnTo>
                <a:lnTo>
                  <a:pt x="0" y="3606066"/>
                </a:lnTo>
                <a:lnTo>
                  <a:pt x="0" y="0"/>
                </a:lnTo>
                <a:close/>
              </a:path>
            </a:pathLst>
          </a:custGeom>
          <a:blipFill>
            <a:blip r:embed="rId6"/>
            <a:stretch>
              <a:fillRect l="0" t="0" r="0" b="-38475"/>
            </a:stretch>
          </a:blipFill>
        </p:spPr>
      </p:sp>
      <p:grpSp>
        <p:nvGrpSpPr>
          <p:cNvPr name="Group 55" id="55"/>
          <p:cNvGrpSpPr/>
          <p:nvPr/>
        </p:nvGrpSpPr>
        <p:grpSpPr>
          <a:xfrm rot="0">
            <a:off x="13788159" y="2704894"/>
            <a:ext cx="2145978" cy="3461255"/>
            <a:chOff x="0" y="0"/>
            <a:chExt cx="2861304" cy="4615007"/>
          </a:xfrm>
        </p:grpSpPr>
        <p:sp>
          <p:nvSpPr>
            <p:cNvPr name="Freeform 56" id="56"/>
            <p:cNvSpPr/>
            <p:nvPr/>
          </p:nvSpPr>
          <p:spPr>
            <a:xfrm flipH="false" flipV="false" rot="0">
              <a:off x="0" y="0"/>
              <a:ext cx="2861304" cy="4615007"/>
            </a:xfrm>
            <a:custGeom>
              <a:avLst/>
              <a:gdLst/>
              <a:ahLst/>
              <a:cxnLst/>
              <a:rect r="r" b="b" t="t" l="l"/>
              <a:pathLst>
                <a:path h="4615007" w="2861304">
                  <a:moveTo>
                    <a:pt x="0" y="0"/>
                  </a:moveTo>
                  <a:lnTo>
                    <a:pt x="2861304" y="0"/>
                  </a:lnTo>
                  <a:lnTo>
                    <a:pt x="2861304" y="4615007"/>
                  </a:lnTo>
                  <a:lnTo>
                    <a:pt x="0" y="4615007"/>
                  </a:lnTo>
                  <a:lnTo>
                    <a:pt x="0" y="0"/>
                  </a:lnTo>
                  <a:close/>
                </a:path>
              </a:pathLst>
            </a:custGeom>
            <a:blipFill>
              <a:blip r:embed="rId7"/>
              <a:stretch>
                <a:fillRect l="0" t="0" r="0" b="0"/>
              </a:stretch>
            </a:blipFill>
          </p:spPr>
        </p:sp>
        <p:grpSp>
          <p:nvGrpSpPr>
            <p:cNvPr name="Group 57" id="57"/>
            <p:cNvGrpSpPr/>
            <p:nvPr/>
          </p:nvGrpSpPr>
          <p:grpSpPr>
            <a:xfrm rot="0">
              <a:off x="443268" y="131173"/>
              <a:ext cx="1967047" cy="4246837"/>
              <a:chOff x="0" y="0"/>
              <a:chExt cx="692799" cy="1495748"/>
            </a:xfrm>
          </p:grpSpPr>
          <p:sp>
            <p:nvSpPr>
              <p:cNvPr name="Freeform 58" id="58"/>
              <p:cNvSpPr/>
              <p:nvPr/>
            </p:nvSpPr>
            <p:spPr>
              <a:xfrm flipH="false" flipV="false" rot="0">
                <a:off x="0" y="0"/>
                <a:ext cx="692799" cy="1495748"/>
              </a:xfrm>
              <a:custGeom>
                <a:avLst/>
                <a:gdLst/>
                <a:ahLst/>
                <a:cxnLst/>
                <a:rect r="r" b="b" t="t" l="l"/>
                <a:pathLst>
                  <a:path h="1495748" w="692799">
                    <a:moveTo>
                      <a:pt x="98766" y="0"/>
                    </a:moveTo>
                    <a:lnTo>
                      <a:pt x="594033" y="0"/>
                    </a:lnTo>
                    <a:cubicBezTo>
                      <a:pt x="648580" y="0"/>
                      <a:pt x="692799" y="44219"/>
                      <a:pt x="692799" y="98766"/>
                    </a:cubicBezTo>
                    <a:lnTo>
                      <a:pt x="692799" y="1396981"/>
                    </a:lnTo>
                    <a:cubicBezTo>
                      <a:pt x="692799" y="1451528"/>
                      <a:pt x="648580" y="1495748"/>
                      <a:pt x="594033" y="1495748"/>
                    </a:cubicBezTo>
                    <a:lnTo>
                      <a:pt x="98766" y="1495748"/>
                    </a:lnTo>
                    <a:cubicBezTo>
                      <a:pt x="72572" y="1495748"/>
                      <a:pt x="47450" y="1485342"/>
                      <a:pt x="28928" y="1466820"/>
                    </a:cubicBezTo>
                    <a:cubicBezTo>
                      <a:pt x="10406" y="1448297"/>
                      <a:pt x="0" y="1423176"/>
                      <a:pt x="0" y="1396981"/>
                    </a:cubicBezTo>
                    <a:lnTo>
                      <a:pt x="0" y="98766"/>
                    </a:lnTo>
                    <a:cubicBezTo>
                      <a:pt x="0" y="72572"/>
                      <a:pt x="10406" y="47450"/>
                      <a:pt x="28928" y="28928"/>
                    </a:cubicBezTo>
                    <a:cubicBezTo>
                      <a:pt x="47450" y="10406"/>
                      <a:pt x="72572" y="0"/>
                      <a:pt x="98766" y="0"/>
                    </a:cubicBezTo>
                    <a:close/>
                  </a:path>
                </a:pathLst>
              </a:custGeom>
              <a:solidFill>
                <a:srgbClr val="EDF6F9"/>
              </a:solidFill>
            </p:spPr>
          </p:sp>
          <p:sp>
            <p:nvSpPr>
              <p:cNvPr name="TextBox 59" id="59"/>
              <p:cNvSpPr txBox="true"/>
              <p:nvPr/>
            </p:nvSpPr>
            <p:spPr>
              <a:xfrm>
                <a:off x="0" y="-38100"/>
                <a:ext cx="692799" cy="1533848"/>
              </a:xfrm>
              <a:prstGeom prst="rect">
                <a:avLst/>
              </a:prstGeom>
            </p:spPr>
            <p:txBody>
              <a:bodyPr anchor="ctr" rtlCol="false" tIns="50800" lIns="50800" bIns="50800" rIns="50800"/>
              <a:lstStyle/>
              <a:p>
                <a:pPr algn="ctr">
                  <a:lnSpc>
                    <a:spcPts val="2659"/>
                  </a:lnSpc>
                  <a:spcBef>
                    <a:spcPct val="0"/>
                  </a:spcBef>
                </a:pPr>
              </a:p>
            </p:txBody>
          </p:sp>
        </p:grpSp>
        <p:sp>
          <p:nvSpPr>
            <p:cNvPr name="Freeform 60" id="60"/>
            <p:cNvSpPr/>
            <p:nvPr/>
          </p:nvSpPr>
          <p:spPr>
            <a:xfrm flipH="false" flipV="false" rot="0">
              <a:off x="878773" y="727435"/>
              <a:ext cx="1096038" cy="872845"/>
            </a:xfrm>
            <a:custGeom>
              <a:avLst/>
              <a:gdLst/>
              <a:ahLst/>
              <a:cxnLst/>
              <a:rect r="r" b="b" t="t" l="l"/>
              <a:pathLst>
                <a:path h="872845" w="1096038">
                  <a:moveTo>
                    <a:pt x="0" y="0"/>
                  </a:moveTo>
                  <a:lnTo>
                    <a:pt x="1096038" y="0"/>
                  </a:lnTo>
                  <a:lnTo>
                    <a:pt x="1096038" y="872845"/>
                  </a:lnTo>
                  <a:lnTo>
                    <a:pt x="0" y="8728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1" id="61"/>
            <p:cNvGrpSpPr/>
            <p:nvPr/>
          </p:nvGrpSpPr>
          <p:grpSpPr>
            <a:xfrm rot="0">
              <a:off x="593049" y="2504434"/>
              <a:ext cx="1675206" cy="486530"/>
              <a:chOff x="0" y="0"/>
              <a:chExt cx="590012" cy="171357"/>
            </a:xfrm>
          </p:grpSpPr>
          <p:sp>
            <p:nvSpPr>
              <p:cNvPr name="Freeform 62" id="62"/>
              <p:cNvSpPr/>
              <p:nvPr/>
            </p:nvSpPr>
            <p:spPr>
              <a:xfrm flipH="false" flipV="false" rot="0">
                <a:off x="0" y="0"/>
                <a:ext cx="590012" cy="171357"/>
              </a:xfrm>
              <a:custGeom>
                <a:avLst/>
                <a:gdLst/>
                <a:ahLst/>
                <a:cxnLst/>
                <a:rect r="r" b="b" t="t" l="l"/>
                <a:pathLst>
                  <a:path h="171357" w="590012">
                    <a:moveTo>
                      <a:pt x="46389" y="0"/>
                    </a:moveTo>
                    <a:lnTo>
                      <a:pt x="543623" y="0"/>
                    </a:lnTo>
                    <a:cubicBezTo>
                      <a:pt x="569243" y="0"/>
                      <a:pt x="590012" y="20769"/>
                      <a:pt x="590012" y="46389"/>
                    </a:cubicBezTo>
                    <a:lnTo>
                      <a:pt x="590012" y="124968"/>
                    </a:lnTo>
                    <a:cubicBezTo>
                      <a:pt x="590012" y="150588"/>
                      <a:pt x="569243" y="171357"/>
                      <a:pt x="543623" y="171357"/>
                    </a:cubicBezTo>
                    <a:lnTo>
                      <a:pt x="46389" y="171357"/>
                    </a:lnTo>
                    <a:cubicBezTo>
                      <a:pt x="20769" y="171357"/>
                      <a:pt x="0" y="150588"/>
                      <a:pt x="0" y="124968"/>
                    </a:cubicBezTo>
                    <a:lnTo>
                      <a:pt x="0" y="46389"/>
                    </a:lnTo>
                    <a:cubicBezTo>
                      <a:pt x="0" y="20769"/>
                      <a:pt x="20769" y="0"/>
                      <a:pt x="46389" y="0"/>
                    </a:cubicBezTo>
                    <a:close/>
                  </a:path>
                </a:pathLst>
              </a:custGeom>
              <a:solidFill>
                <a:srgbClr val="FFFFFF"/>
              </a:solidFill>
              <a:ln cap="sq">
                <a:noFill/>
                <a:prstDash val="solid"/>
                <a:miter/>
              </a:ln>
            </p:spPr>
          </p:sp>
          <p:sp>
            <p:nvSpPr>
              <p:cNvPr name="TextBox 63" id="63"/>
              <p:cNvSpPr txBox="true"/>
              <p:nvPr/>
            </p:nvSpPr>
            <p:spPr>
              <a:xfrm>
                <a:off x="0" y="-38100"/>
                <a:ext cx="590012" cy="209457"/>
              </a:xfrm>
              <a:prstGeom prst="rect">
                <a:avLst/>
              </a:prstGeom>
            </p:spPr>
            <p:txBody>
              <a:bodyPr anchor="ctr" rtlCol="false" tIns="50800" lIns="50800" bIns="50800" rIns="50800"/>
              <a:lstStyle/>
              <a:p>
                <a:pPr algn="ctr">
                  <a:lnSpc>
                    <a:spcPts val="2659"/>
                  </a:lnSpc>
                  <a:spcBef>
                    <a:spcPct val="0"/>
                  </a:spcBef>
                </a:pPr>
              </a:p>
            </p:txBody>
          </p:sp>
        </p:grpSp>
        <p:grpSp>
          <p:nvGrpSpPr>
            <p:cNvPr name="Group 64" id="64"/>
            <p:cNvGrpSpPr/>
            <p:nvPr/>
          </p:nvGrpSpPr>
          <p:grpSpPr>
            <a:xfrm rot="0">
              <a:off x="593049" y="3105372"/>
              <a:ext cx="1675206" cy="486530"/>
              <a:chOff x="0" y="0"/>
              <a:chExt cx="590012" cy="171357"/>
            </a:xfrm>
          </p:grpSpPr>
          <p:sp>
            <p:nvSpPr>
              <p:cNvPr name="Freeform 65" id="65"/>
              <p:cNvSpPr/>
              <p:nvPr/>
            </p:nvSpPr>
            <p:spPr>
              <a:xfrm flipH="false" flipV="false" rot="0">
                <a:off x="0" y="0"/>
                <a:ext cx="590012" cy="171357"/>
              </a:xfrm>
              <a:custGeom>
                <a:avLst/>
                <a:gdLst/>
                <a:ahLst/>
                <a:cxnLst/>
                <a:rect r="r" b="b" t="t" l="l"/>
                <a:pathLst>
                  <a:path h="171357" w="590012">
                    <a:moveTo>
                      <a:pt x="46389" y="0"/>
                    </a:moveTo>
                    <a:lnTo>
                      <a:pt x="543623" y="0"/>
                    </a:lnTo>
                    <a:cubicBezTo>
                      <a:pt x="569243" y="0"/>
                      <a:pt x="590012" y="20769"/>
                      <a:pt x="590012" y="46389"/>
                    </a:cubicBezTo>
                    <a:lnTo>
                      <a:pt x="590012" y="124968"/>
                    </a:lnTo>
                    <a:cubicBezTo>
                      <a:pt x="590012" y="150588"/>
                      <a:pt x="569243" y="171357"/>
                      <a:pt x="543623" y="171357"/>
                    </a:cubicBezTo>
                    <a:lnTo>
                      <a:pt x="46389" y="171357"/>
                    </a:lnTo>
                    <a:cubicBezTo>
                      <a:pt x="20769" y="171357"/>
                      <a:pt x="0" y="150588"/>
                      <a:pt x="0" y="124968"/>
                    </a:cubicBezTo>
                    <a:lnTo>
                      <a:pt x="0" y="46389"/>
                    </a:lnTo>
                    <a:cubicBezTo>
                      <a:pt x="0" y="20769"/>
                      <a:pt x="20769" y="0"/>
                      <a:pt x="46389" y="0"/>
                    </a:cubicBezTo>
                    <a:close/>
                  </a:path>
                </a:pathLst>
              </a:custGeom>
              <a:solidFill>
                <a:srgbClr val="FFFFFF"/>
              </a:solidFill>
              <a:ln cap="sq">
                <a:noFill/>
                <a:prstDash val="solid"/>
                <a:miter/>
              </a:ln>
            </p:spPr>
          </p:sp>
          <p:sp>
            <p:nvSpPr>
              <p:cNvPr name="TextBox 66" id="66"/>
              <p:cNvSpPr txBox="true"/>
              <p:nvPr/>
            </p:nvSpPr>
            <p:spPr>
              <a:xfrm>
                <a:off x="0" y="-38100"/>
                <a:ext cx="590012" cy="209457"/>
              </a:xfrm>
              <a:prstGeom prst="rect">
                <a:avLst/>
              </a:prstGeom>
            </p:spPr>
            <p:txBody>
              <a:bodyPr anchor="ctr" rtlCol="false" tIns="50800" lIns="50800" bIns="50800" rIns="50800"/>
              <a:lstStyle/>
              <a:p>
                <a:pPr algn="ctr">
                  <a:lnSpc>
                    <a:spcPts val="2659"/>
                  </a:lnSpc>
                  <a:spcBef>
                    <a:spcPct val="0"/>
                  </a:spcBef>
                </a:pPr>
              </a:p>
            </p:txBody>
          </p:sp>
        </p:grpSp>
        <p:grpSp>
          <p:nvGrpSpPr>
            <p:cNvPr name="Group 67" id="67"/>
            <p:cNvGrpSpPr/>
            <p:nvPr/>
          </p:nvGrpSpPr>
          <p:grpSpPr>
            <a:xfrm rot="0">
              <a:off x="593049" y="3706310"/>
              <a:ext cx="1675206" cy="486530"/>
              <a:chOff x="0" y="0"/>
              <a:chExt cx="590012" cy="171357"/>
            </a:xfrm>
          </p:grpSpPr>
          <p:sp>
            <p:nvSpPr>
              <p:cNvPr name="Freeform 68" id="68"/>
              <p:cNvSpPr/>
              <p:nvPr/>
            </p:nvSpPr>
            <p:spPr>
              <a:xfrm flipH="false" flipV="false" rot="0">
                <a:off x="0" y="0"/>
                <a:ext cx="590012" cy="171357"/>
              </a:xfrm>
              <a:custGeom>
                <a:avLst/>
                <a:gdLst/>
                <a:ahLst/>
                <a:cxnLst/>
                <a:rect r="r" b="b" t="t" l="l"/>
                <a:pathLst>
                  <a:path h="171357" w="590012">
                    <a:moveTo>
                      <a:pt x="46389" y="0"/>
                    </a:moveTo>
                    <a:lnTo>
                      <a:pt x="543623" y="0"/>
                    </a:lnTo>
                    <a:cubicBezTo>
                      <a:pt x="569243" y="0"/>
                      <a:pt x="590012" y="20769"/>
                      <a:pt x="590012" y="46389"/>
                    </a:cubicBezTo>
                    <a:lnTo>
                      <a:pt x="590012" y="124968"/>
                    </a:lnTo>
                    <a:cubicBezTo>
                      <a:pt x="590012" y="150588"/>
                      <a:pt x="569243" y="171357"/>
                      <a:pt x="543623" y="171357"/>
                    </a:cubicBezTo>
                    <a:lnTo>
                      <a:pt x="46389" y="171357"/>
                    </a:lnTo>
                    <a:cubicBezTo>
                      <a:pt x="20769" y="171357"/>
                      <a:pt x="0" y="150588"/>
                      <a:pt x="0" y="124968"/>
                    </a:cubicBezTo>
                    <a:lnTo>
                      <a:pt x="0" y="46389"/>
                    </a:lnTo>
                    <a:cubicBezTo>
                      <a:pt x="0" y="20769"/>
                      <a:pt x="20769" y="0"/>
                      <a:pt x="46389" y="0"/>
                    </a:cubicBezTo>
                    <a:close/>
                  </a:path>
                </a:pathLst>
              </a:custGeom>
              <a:solidFill>
                <a:srgbClr val="FFFFFF"/>
              </a:solidFill>
              <a:ln cap="sq">
                <a:noFill/>
                <a:prstDash val="solid"/>
                <a:miter/>
              </a:ln>
            </p:spPr>
          </p:sp>
          <p:sp>
            <p:nvSpPr>
              <p:cNvPr name="TextBox 69" id="69"/>
              <p:cNvSpPr txBox="true"/>
              <p:nvPr/>
            </p:nvSpPr>
            <p:spPr>
              <a:xfrm>
                <a:off x="0" y="-38100"/>
                <a:ext cx="590012" cy="209457"/>
              </a:xfrm>
              <a:prstGeom prst="rect">
                <a:avLst/>
              </a:prstGeom>
            </p:spPr>
            <p:txBody>
              <a:bodyPr anchor="ctr" rtlCol="false" tIns="50800" lIns="50800" bIns="50800" rIns="50800"/>
              <a:lstStyle/>
              <a:p>
                <a:pPr algn="ctr">
                  <a:lnSpc>
                    <a:spcPts val="2659"/>
                  </a:lnSpc>
                  <a:spcBef>
                    <a:spcPct val="0"/>
                  </a:spcBef>
                </a:pPr>
              </a:p>
            </p:txBody>
          </p:sp>
        </p:grpSp>
        <p:sp>
          <p:nvSpPr>
            <p:cNvPr name="TextBox 70" id="70"/>
            <p:cNvSpPr txBox="true"/>
            <p:nvPr/>
          </p:nvSpPr>
          <p:spPr>
            <a:xfrm rot="0">
              <a:off x="776345" y="1667581"/>
              <a:ext cx="1300894" cy="680121"/>
            </a:xfrm>
            <a:prstGeom prst="rect">
              <a:avLst/>
            </a:prstGeom>
          </p:spPr>
          <p:txBody>
            <a:bodyPr anchor="t" rtlCol="false" tIns="0" lIns="0" bIns="0" rIns="0">
              <a:spAutoFit/>
            </a:bodyPr>
            <a:lstStyle/>
            <a:p>
              <a:pPr algn="ctr">
                <a:lnSpc>
                  <a:spcPts val="1320"/>
                </a:lnSpc>
              </a:pPr>
              <a:r>
                <a:rPr lang="en-US" b="true" sz="1100" spc="27">
                  <a:solidFill>
                    <a:srgbClr val="0B132B"/>
                  </a:solidFill>
                  <a:latin typeface="Bricolage Grotesque Bold"/>
                  <a:ea typeface="Bricolage Grotesque Bold"/>
                  <a:cs typeface="Bricolage Grotesque Bold"/>
                  <a:sym typeface="Bricolage Grotesque Bold"/>
                </a:rPr>
                <a:t>Electric and Hybrid Vehicle </a:t>
              </a:r>
            </a:p>
          </p:txBody>
        </p:sp>
        <p:sp>
          <p:nvSpPr>
            <p:cNvPr name="TextBox 71" id="71"/>
            <p:cNvSpPr txBox="true"/>
            <p:nvPr/>
          </p:nvSpPr>
          <p:spPr>
            <a:xfrm rot="0">
              <a:off x="870123" y="2638723"/>
              <a:ext cx="1113339" cy="248566"/>
            </a:xfrm>
            <a:prstGeom prst="rect">
              <a:avLst/>
            </a:prstGeom>
          </p:spPr>
          <p:txBody>
            <a:bodyPr anchor="t" rtlCol="false" tIns="0" lIns="0" bIns="0" rIns="0">
              <a:spAutoFit/>
            </a:bodyPr>
            <a:lstStyle/>
            <a:p>
              <a:pPr algn="ctr">
                <a:lnSpc>
                  <a:spcPts val="1375"/>
                </a:lnSpc>
              </a:pPr>
              <a:r>
                <a:rPr lang="en-US" sz="1375">
                  <a:solidFill>
                    <a:srgbClr val="112752"/>
                  </a:solidFill>
                  <a:latin typeface="Rubik One"/>
                  <a:ea typeface="Rubik One"/>
                  <a:cs typeface="Rubik One"/>
                  <a:sym typeface="Rubik One"/>
                </a:rPr>
                <a:t>Fast</a:t>
              </a:r>
            </a:p>
          </p:txBody>
        </p:sp>
        <p:sp>
          <p:nvSpPr>
            <p:cNvPr name="TextBox 72" id="72"/>
            <p:cNvSpPr txBox="true"/>
            <p:nvPr/>
          </p:nvSpPr>
          <p:spPr>
            <a:xfrm rot="0">
              <a:off x="690429" y="3251592"/>
              <a:ext cx="1472726" cy="248566"/>
            </a:xfrm>
            <a:prstGeom prst="rect">
              <a:avLst/>
            </a:prstGeom>
          </p:spPr>
          <p:txBody>
            <a:bodyPr anchor="t" rtlCol="false" tIns="0" lIns="0" bIns="0" rIns="0">
              <a:spAutoFit/>
            </a:bodyPr>
            <a:lstStyle/>
            <a:p>
              <a:pPr algn="ctr">
                <a:lnSpc>
                  <a:spcPts val="1375"/>
                </a:lnSpc>
              </a:pPr>
              <a:r>
                <a:rPr lang="en-US" sz="1375">
                  <a:solidFill>
                    <a:srgbClr val="112752"/>
                  </a:solidFill>
                  <a:latin typeface="Rubik One"/>
                  <a:ea typeface="Rubik One"/>
                  <a:cs typeface="Rubik One"/>
                  <a:sym typeface="Rubik One"/>
                </a:rPr>
                <a:t>Modern</a:t>
              </a:r>
            </a:p>
          </p:txBody>
        </p:sp>
        <p:sp>
          <p:nvSpPr>
            <p:cNvPr name="TextBox 73" id="73"/>
            <p:cNvSpPr txBox="true"/>
            <p:nvPr/>
          </p:nvSpPr>
          <p:spPr>
            <a:xfrm rot="0">
              <a:off x="585329" y="3852530"/>
              <a:ext cx="1682926" cy="248566"/>
            </a:xfrm>
            <a:prstGeom prst="rect">
              <a:avLst/>
            </a:prstGeom>
          </p:spPr>
          <p:txBody>
            <a:bodyPr anchor="t" rtlCol="false" tIns="0" lIns="0" bIns="0" rIns="0">
              <a:spAutoFit/>
            </a:bodyPr>
            <a:lstStyle/>
            <a:p>
              <a:pPr algn="ctr">
                <a:lnSpc>
                  <a:spcPts val="1375"/>
                </a:lnSpc>
              </a:pPr>
              <a:r>
                <a:rPr lang="en-US" sz="1375">
                  <a:solidFill>
                    <a:srgbClr val="112752"/>
                  </a:solidFill>
                  <a:latin typeface="Rubik One"/>
                  <a:ea typeface="Rubik One"/>
                  <a:cs typeface="Rubik One"/>
                  <a:sym typeface="Rubik One"/>
                </a:rPr>
                <a:t>Efficient</a:t>
              </a:r>
            </a:p>
          </p:txBody>
        </p:sp>
      </p:grpSp>
      <p:grpSp>
        <p:nvGrpSpPr>
          <p:cNvPr name="Group 74" id="74"/>
          <p:cNvGrpSpPr/>
          <p:nvPr/>
        </p:nvGrpSpPr>
        <p:grpSpPr>
          <a:xfrm rot="0">
            <a:off x="4757028" y="51948"/>
            <a:ext cx="2790394" cy="2790394"/>
            <a:chOff x="0" y="0"/>
            <a:chExt cx="3720525" cy="3720525"/>
          </a:xfrm>
        </p:grpSpPr>
        <p:grpSp>
          <p:nvGrpSpPr>
            <p:cNvPr name="Group 75" id="75"/>
            <p:cNvGrpSpPr/>
            <p:nvPr/>
          </p:nvGrpSpPr>
          <p:grpSpPr>
            <a:xfrm rot="0">
              <a:off x="0" y="0"/>
              <a:ext cx="3720525" cy="3720525"/>
              <a:chOff x="0" y="0"/>
              <a:chExt cx="812800" cy="812800"/>
            </a:xfrm>
          </p:grpSpPr>
          <p:sp>
            <p:nvSpPr>
              <p:cNvPr name="Freeform 76" id="7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80975" cap="sq">
                <a:solidFill>
                  <a:srgbClr val="316B41"/>
                </a:solidFill>
                <a:prstDash val="solid"/>
                <a:miter/>
              </a:ln>
            </p:spPr>
          </p:sp>
          <p:sp>
            <p:nvSpPr>
              <p:cNvPr name="TextBox 77" id="77"/>
              <p:cNvSpPr txBox="true"/>
              <p:nvPr/>
            </p:nvSpPr>
            <p:spPr>
              <a:xfrm>
                <a:off x="76200" y="19050"/>
                <a:ext cx="660400" cy="717550"/>
              </a:xfrm>
              <a:prstGeom prst="rect">
                <a:avLst/>
              </a:prstGeom>
            </p:spPr>
            <p:txBody>
              <a:bodyPr anchor="ctr" rtlCol="false" tIns="37447" lIns="37447" bIns="37447" rIns="37447"/>
              <a:lstStyle/>
              <a:p>
                <a:pPr algn="ctr">
                  <a:lnSpc>
                    <a:spcPts val="2659"/>
                  </a:lnSpc>
                </a:pPr>
              </a:p>
            </p:txBody>
          </p:sp>
        </p:grpSp>
        <p:grpSp>
          <p:nvGrpSpPr>
            <p:cNvPr name="Group 78" id="78"/>
            <p:cNvGrpSpPr/>
            <p:nvPr/>
          </p:nvGrpSpPr>
          <p:grpSpPr>
            <a:xfrm rot="0">
              <a:off x="391839" y="401176"/>
              <a:ext cx="2918174" cy="2918174"/>
              <a:chOff x="0" y="0"/>
              <a:chExt cx="13716000" cy="13716000"/>
            </a:xfrm>
          </p:grpSpPr>
          <p:sp>
            <p:nvSpPr>
              <p:cNvPr name="Freeform 79" id="79"/>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0"/>
                <a:stretch>
                  <a:fillRect l="-37934" t="-7347" r="-22885" b="0"/>
                </a:stretch>
              </a:blipFill>
              <a:ln cap="sq">
                <a:noFill/>
                <a:prstDash val="solid"/>
                <a:miter/>
              </a:ln>
            </p:spPr>
          </p:sp>
        </p:grpSp>
      </p:grpSp>
      <p:grpSp>
        <p:nvGrpSpPr>
          <p:cNvPr name="Group 80" id="80"/>
          <p:cNvGrpSpPr/>
          <p:nvPr/>
        </p:nvGrpSpPr>
        <p:grpSpPr>
          <a:xfrm rot="0">
            <a:off x="6782837" y="2739413"/>
            <a:ext cx="2198429" cy="2198429"/>
            <a:chOff x="0" y="0"/>
            <a:chExt cx="812800" cy="812800"/>
          </a:xfrm>
        </p:grpSpPr>
        <p:sp>
          <p:nvSpPr>
            <p:cNvPr name="Freeform 81" id="8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33350" cap="sq">
              <a:solidFill>
                <a:srgbClr val="678931"/>
              </a:solidFill>
              <a:prstDash val="solid"/>
              <a:miter/>
            </a:ln>
          </p:spPr>
        </p:sp>
        <p:sp>
          <p:nvSpPr>
            <p:cNvPr name="TextBox 82" id="82"/>
            <p:cNvSpPr txBox="true"/>
            <p:nvPr/>
          </p:nvSpPr>
          <p:spPr>
            <a:xfrm>
              <a:off x="76200" y="19050"/>
              <a:ext cx="660400" cy="717550"/>
            </a:xfrm>
            <a:prstGeom prst="rect">
              <a:avLst/>
            </a:prstGeom>
          </p:spPr>
          <p:txBody>
            <a:bodyPr anchor="ctr" rtlCol="false" tIns="29503" lIns="29503" bIns="29503" rIns="29503"/>
            <a:lstStyle/>
            <a:p>
              <a:pPr algn="ctr">
                <a:lnSpc>
                  <a:spcPts val="2660"/>
                </a:lnSpc>
              </a:pPr>
            </a:p>
          </p:txBody>
        </p:sp>
      </p:grpSp>
      <p:grpSp>
        <p:nvGrpSpPr>
          <p:cNvPr name="Group 83" id="83"/>
          <p:cNvGrpSpPr/>
          <p:nvPr/>
        </p:nvGrpSpPr>
        <p:grpSpPr>
          <a:xfrm rot="0">
            <a:off x="7014372" y="2976464"/>
            <a:ext cx="1724326" cy="1724326"/>
            <a:chOff x="0" y="0"/>
            <a:chExt cx="13716000" cy="13716000"/>
          </a:xfrm>
        </p:grpSpPr>
        <p:sp>
          <p:nvSpPr>
            <p:cNvPr name="Freeform 84" id="84"/>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1"/>
              <a:stretch>
                <a:fillRect l="-38495" t="0" r="-38495" b="0"/>
              </a:stretch>
            </a:blipFill>
            <a:ln cap="sq">
              <a:noFill/>
              <a:prstDash val="solid"/>
              <a:miter/>
            </a:ln>
          </p:spPr>
        </p:sp>
      </p:grpSp>
      <p:grpSp>
        <p:nvGrpSpPr>
          <p:cNvPr name="Group 85" id="85"/>
          <p:cNvGrpSpPr/>
          <p:nvPr/>
        </p:nvGrpSpPr>
        <p:grpSpPr>
          <a:xfrm rot="0">
            <a:off x="9263014" y="4435521"/>
            <a:ext cx="1554646" cy="1554646"/>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85725" cap="sq">
              <a:solidFill>
                <a:srgbClr val="A9B21B"/>
              </a:solidFill>
              <a:prstDash val="solid"/>
              <a:miter/>
            </a:ln>
          </p:spPr>
        </p:sp>
        <p:sp>
          <p:nvSpPr>
            <p:cNvPr name="TextBox 87" id="87"/>
            <p:cNvSpPr txBox="true"/>
            <p:nvPr/>
          </p:nvSpPr>
          <p:spPr>
            <a:xfrm>
              <a:off x="76200" y="19050"/>
              <a:ext cx="660400" cy="717550"/>
            </a:xfrm>
            <a:prstGeom prst="rect">
              <a:avLst/>
            </a:prstGeom>
          </p:spPr>
          <p:txBody>
            <a:bodyPr anchor="ctr" rtlCol="false" tIns="29503" lIns="29503" bIns="29503" rIns="29503"/>
            <a:lstStyle/>
            <a:p>
              <a:pPr algn="ctr">
                <a:lnSpc>
                  <a:spcPts val="2660"/>
                </a:lnSpc>
              </a:pPr>
            </a:p>
          </p:txBody>
        </p:sp>
      </p:grpSp>
      <p:grpSp>
        <p:nvGrpSpPr>
          <p:cNvPr name="Group 88" id="88"/>
          <p:cNvGrpSpPr/>
          <p:nvPr/>
        </p:nvGrpSpPr>
        <p:grpSpPr>
          <a:xfrm rot="0">
            <a:off x="9426747" y="4603155"/>
            <a:ext cx="1219378" cy="1219378"/>
            <a:chOff x="0" y="0"/>
            <a:chExt cx="13716000" cy="13716000"/>
          </a:xfrm>
        </p:grpSpPr>
        <p:sp>
          <p:nvSpPr>
            <p:cNvPr name="Freeform 89" id="89"/>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2"/>
              <a:stretch>
                <a:fillRect l="-24906" t="0" r="-24906" b="0"/>
              </a:stretch>
            </a:blipFill>
            <a:ln cap="sq">
              <a:noFill/>
              <a:prstDash val="solid"/>
              <a:miter/>
            </a:ln>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grpSp>
        <p:nvGrpSpPr>
          <p:cNvPr name="Group 2" id="2"/>
          <p:cNvGrpSpPr/>
          <p:nvPr/>
        </p:nvGrpSpPr>
        <p:grpSpPr>
          <a:xfrm rot="0">
            <a:off x="-3150242" y="9960324"/>
            <a:ext cx="9960587" cy="1142074"/>
            <a:chOff x="0" y="0"/>
            <a:chExt cx="2572779" cy="294993"/>
          </a:xfrm>
        </p:grpSpPr>
        <p:sp>
          <p:nvSpPr>
            <p:cNvPr name="Freeform 3" id="3"/>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4" id="4"/>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498622" y="-784283"/>
            <a:ext cx="13297562" cy="1417621"/>
            <a:chOff x="0" y="0"/>
            <a:chExt cx="3434706" cy="366166"/>
          </a:xfrm>
        </p:grpSpPr>
        <p:sp>
          <p:nvSpPr>
            <p:cNvPr name="Freeform 6" id="6"/>
            <p:cNvSpPr/>
            <p:nvPr/>
          </p:nvSpPr>
          <p:spPr>
            <a:xfrm flipH="false" flipV="false" rot="0">
              <a:off x="0" y="0"/>
              <a:ext cx="3434706" cy="366166"/>
            </a:xfrm>
            <a:custGeom>
              <a:avLst/>
              <a:gdLst/>
              <a:ahLst/>
              <a:cxnLst/>
              <a:rect r="r" b="b" t="t" l="l"/>
              <a:pathLst>
                <a:path h="366166" w="3434706">
                  <a:moveTo>
                    <a:pt x="34932" y="0"/>
                  </a:moveTo>
                  <a:lnTo>
                    <a:pt x="3399773" y="0"/>
                  </a:lnTo>
                  <a:cubicBezTo>
                    <a:pt x="3409038" y="0"/>
                    <a:pt x="3417923" y="3680"/>
                    <a:pt x="3424474" y="10231"/>
                  </a:cubicBezTo>
                  <a:cubicBezTo>
                    <a:pt x="3431025" y="16783"/>
                    <a:pt x="3434706" y="25668"/>
                    <a:pt x="3434706" y="34932"/>
                  </a:cubicBezTo>
                  <a:lnTo>
                    <a:pt x="3434706" y="331233"/>
                  </a:lnTo>
                  <a:cubicBezTo>
                    <a:pt x="3434706" y="350526"/>
                    <a:pt x="3419066" y="366166"/>
                    <a:pt x="3399773" y="366166"/>
                  </a:cubicBezTo>
                  <a:lnTo>
                    <a:pt x="34932" y="366166"/>
                  </a:lnTo>
                  <a:cubicBezTo>
                    <a:pt x="15640" y="366166"/>
                    <a:pt x="0" y="350526"/>
                    <a:pt x="0" y="331233"/>
                  </a:cubicBezTo>
                  <a:lnTo>
                    <a:pt x="0" y="34932"/>
                  </a:lnTo>
                  <a:cubicBezTo>
                    <a:pt x="0" y="15640"/>
                    <a:pt x="15640" y="0"/>
                    <a:pt x="34932" y="0"/>
                  </a:cubicBezTo>
                  <a:close/>
                </a:path>
              </a:pathLst>
            </a:custGeom>
            <a:solidFill>
              <a:srgbClr val="000000">
                <a:alpha val="0"/>
              </a:srgbClr>
            </a:solidFill>
            <a:ln w="19050" cap="rnd">
              <a:solidFill>
                <a:srgbClr val="00B58F"/>
              </a:solidFill>
              <a:prstDash val="solid"/>
              <a:round/>
            </a:ln>
          </p:spPr>
        </p:sp>
        <p:sp>
          <p:nvSpPr>
            <p:cNvPr name="TextBox 7" id="7"/>
            <p:cNvSpPr txBox="true"/>
            <p:nvPr/>
          </p:nvSpPr>
          <p:spPr>
            <a:xfrm>
              <a:off x="0" y="-38100"/>
              <a:ext cx="3434706" cy="40426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4959853" y="209610"/>
            <a:ext cx="2751667" cy="235585"/>
            <a:chOff x="0" y="0"/>
            <a:chExt cx="3668890" cy="314113"/>
          </a:xfrm>
        </p:grpSpPr>
        <p:sp>
          <p:nvSpPr>
            <p:cNvPr name="Freeform 9" id="9"/>
            <p:cNvSpPr/>
            <p:nvPr/>
          </p:nvSpPr>
          <p:spPr>
            <a:xfrm flipH="false" flipV="false" rot="0">
              <a:off x="0" y="0"/>
              <a:ext cx="358004" cy="285101"/>
            </a:xfrm>
            <a:custGeom>
              <a:avLst/>
              <a:gdLst/>
              <a:ahLst/>
              <a:cxnLst/>
              <a:rect r="r" b="b" t="t" l="l"/>
              <a:pathLst>
                <a:path h="285101" w="358004">
                  <a:moveTo>
                    <a:pt x="0" y="0"/>
                  </a:moveTo>
                  <a:lnTo>
                    <a:pt x="358004" y="0"/>
                  </a:lnTo>
                  <a:lnTo>
                    <a:pt x="358004" y="285101"/>
                  </a:lnTo>
                  <a:lnTo>
                    <a:pt x="0" y="2851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493390" y="-38100"/>
              <a:ext cx="3175500" cy="352213"/>
            </a:xfrm>
            <a:prstGeom prst="rect">
              <a:avLst/>
            </a:prstGeom>
          </p:spPr>
          <p:txBody>
            <a:bodyPr anchor="t" rtlCol="false" tIns="0" lIns="0" bIns="0" rIns="0">
              <a:spAutoFit/>
            </a:bodyPr>
            <a:lstStyle/>
            <a:p>
              <a:pPr algn="l">
                <a:lnSpc>
                  <a:spcPts val="2239"/>
                </a:lnSpc>
              </a:pPr>
              <a:r>
                <a:rPr lang="en-US" sz="1599" spc="39" b="true">
                  <a:solidFill>
                    <a:srgbClr val="0B132B"/>
                  </a:solidFill>
                  <a:latin typeface="Bricolage Grotesque Bold"/>
                  <a:ea typeface="Bricolage Grotesque Bold"/>
                  <a:cs typeface="Bricolage Grotesque Bold"/>
                  <a:sym typeface="Bricolage Grotesque Bold"/>
                </a:rPr>
                <a:t>B.E.A.N.N.S GROUP</a:t>
              </a:r>
            </a:p>
          </p:txBody>
        </p:sp>
      </p:grpSp>
      <p:sp>
        <p:nvSpPr>
          <p:cNvPr name="Freeform 11" id="11"/>
          <p:cNvSpPr/>
          <p:nvPr/>
        </p:nvSpPr>
        <p:spPr>
          <a:xfrm flipH="false" flipV="false" rot="0">
            <a:off x="1704861" y="1935286"/>
            <a:ext cx="912730" cy="912730"/>
          </a:xfrm>
          <a:custGeom>
            <a:avLst/>
            <a:gdLst/>
            <a:ahLst/>
            <a:cxnLst/>
            <a:rect r="r" b="b" t="t" l="l"/>
            <a:pathLst>
              <a:path h="912730" w="912730">
                <a:moveTo>
                  <a:pt x="0" y="0"/>
                </a:moveTo>
                <a:lnTo>
                  <a:pt x="912730" y="0"/>
                </a:lnTo>
                <a:lnTo>
                  <a:pt x="912730" y="912729"/>
                </a:lnTo>
                <a:lnTo>
                  <a:pt x="0" y="912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2659514" y="2258801"/>
            <a:ext cx="2198191" cy="624205"/>
          </a:xfrm>
          <a:prstGeom prst="rect">
            <a:avLst/>
          </a:prstGeom>
        </p:spPr>
        <p:txBody>
          <a:bodyPr anchor="t" rtlCol="false" tIns="0" lIns="0" bIns="0" rIns="0">
            <a:spAutoFit/>
          </a:bodyPr>
          <a:lstStyle/>
          <a:p>
            <a:pPr algn="l">
              <a:lnSpc>
                <a:spcPts val="4700"/>
              </a:lnSpc>
            </a:pPr>
            <a:r>
              <a:rPr lang="en-US" sz="4700">
                <a:solidFill>
                  <a:srgbClr val="025442"/>
                </a:solidFill>
                <a:latin typeface="Rubik One"/>
                <a:ea typeface="Rubik One"/>
                <a:cs typeface="Rubik One"/>
                <a:sym typeface="Rubik One"/>
              </a:rPr>
              <a:t>GOALS</a:t>
            </a:r>
          </a:p>
        </p:txBody>
      </p:sp>
      <p:grpSp>
        <p:nvGrpSpPr>
          <p:cNvPr name="Group 13" id="13"/>
          <p:cNvGrpSpPr/>
          <p:nvPr/>
        </p:nvGrpSpPr>
        <p:grpSpPr>
          <a:xfrm rot="0">
            <a:off x="1851271" y="2997241"/>
            <a:ext cx="5411832" cy="387075"/>
            <a:chOff x="0" y="0"/>
            <a:chExt cx="1882793" cy="134664"/>
          </a:xfrm>
        </p:grpSpPr>
        <p:sp>
          <p:nvSpPr>
            <p:cNvPr name="Freeform 14" id="14"/>
            <p:cNvSpPr/>
            <p:nvPr/>
          </p:nvSpPr>
          <p:spPr>
            <a:xfrm flipH="false" flipV="false" rot="0">
              <a:off x="0" y="0"/>
              <a:ext cx="1882793" cy="134664"/>
            </a:xfrm>
            <a:custGeom>
              <a:avLst/>
              <a:gdLst/>
              <a:ahLst/>
              <a:cxnLst/>
              <a:rect r="r" b="b" t="t" l="l"/>
              <a:pathLst>
                <a:path h="134664" w="1882793">
                  <a:moveTo>
                    <a:pt x="0" y="0"/>
                  </a:moveTo>
                  <a:lnTo>
                    <a:pt x="1882793" y="0"/>
                  </a:lnTo>
                  <a:lnTo>
                    <a:pt x="1882793" y="134664"/>
                  </a:lnTo>
                  <a:lnTo>
                    <a:pt x="0" y="134664"/>
                  </a:lnTo>
                  <a:close/>
                </a:path>
              </a:pathLst>
            </a:custGeom>
            <a:solidFill>
              <a:srgbClr val="C0D85E"/>
            </a:solidFill>
          </p:spPr>
        </p:sp>
        <p:sp>
          <p:nvSpPr>
            <p:cNvPr name="TextBox 15" id="15"/>
            <p:cNvSpPr txBox="true"/>
            <p:nvPr/>
          </p:nvSpPr>
          <p:spPr>
            <a:xfrm>
              <a:off x="0" y="-38100"/>
              <a:ext cx="1882793" cy="172764"/>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464196" y="2997241"/>
            <a:ext cx="387075" cy="387075"/>
            <a:chOff x="0" y="0"/>
            <a:chExt cx="134664" cy="134664"/>
          </a:xfrm>
        </p:grpSpPr>
        <p:sp>
          <p:nvSpPr>
            <p:cNvPr name="Freeform 17" id="17"/>
            <p:cNvSpPr/>
            <p:nvPr/>
          </p:nvSpPr>
          <p:spPr>
            <a:xfrm flipH="false" flipV="false" rot="0">
              <a:off x="0" y="0"/>
              <a:ext cx="134664" cy="134664"/>
            </a:xfrm>
            <a:custGeom>
              <a:avLst/>
              <a:gdLst/>
              <a:ahLst/>
              <a:cxnLst/>
              <a:rect r="r" b="b" t="t" l="l"/>
              <a:pathLst>
                <a:path h="134664" w="134664">
                  <a:moveTo>
                    <a:pt x="0" y="0"/>
                  </a:moveTo>
                  <a:lnTo>
                    <a:pt x="134664" y="0"/>
                  </a:lnTo>
                  <a:lnTo>
                    <a:pt x="134664" y="134664"/>
                  </a:lnTo>
                  <a:lnTo>
                    <a:pt x="0" y="134664"/>
                  </a:lnTo>
                  <a:close/>
                </a:path>
              </a:pathLst>
            </a:custGeom>
            <a:solidFill>
              <a:srgbClr val="A9B21B"/>
            </a:solidFill>
          </p:spPr>
        </p:sp>
        <p:sp>
          <p:nvSpPr>
            <p:cNvPr name="TextBox 18" id="18"/>
            <p:cNvSpPr txBox="true"/>
            <p:nvPr/>
          </p:nvSpPr>
          <p:spPr>
            <a:xfrm>
              <a:off x="0" y="-38100"/>
              <a:ext cx="134664" cy="172764"/>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857364" y="3831303"/>
            <a:ext cx="5405740" cy="387075"/>
            <a:chOff x="0" y="0"/>
            <a:chExt cx="1880673" cy="134664"/>
          </a:xfrm>
        </p:grpSpPr>
        <p:sp>
          <p:nvSpPr>
            <p:cNvPr name="Freeform 20" id="20"/>
            <p:cNvSpPr/>
            <p:nvPr/>
          </p:nvSpPr>
          <p:spPr>
            <a:xfrm flipH="false" flipV="false" rot="0">
              <a:off x="0" y="0"/>
              <a:ext cx="1880673" cy="134664"/>
            </a:xfrm>
            <a:custGeom>
              <a:avLst/>
              <a:gdLst/>
              <a:ahLst/>
              <a:cxnLst/>
              <a:rect r="r" b="b" t="t" l="l"/>
              <a:pathLst>
                <a:path h="134664" w="1880673">
                  <a:moveTo>
                    <a:pt x="0" y="0"/>
                  </a:moveTo>
                  <a:lnTo>
                    <a:pt x="1880673" y="0"/>
                  </a:lnTo>
                  <a:lnTo>
                    <a:pt x="1880673" y="134664"/>
                  </a:lnTo>
                  <a:lnTo>
                    <a:pt x="0" y="134664"/>
                  </a:lnTo>
                  <a:close/>
                </a:path>
              </a:pathLst>
            </a:custGeom>
            <a:solidFill>
              <a:srgbClr val="C0D85E"/>
            </a:solidFill>
          </p:spPr>
        </p:sp>
        <p:sp>
          <p:nvSpPr>
            <p:cNvPr name="TextBox 21" id="21"/>
            <p:cNvSpPr txBox="true"/>
            <p:nvPr/>
          </p:nvSpPr>
          <p:spPr>
            <a:xfrm>
              <a:off x="0" y="-38100"/>
              <a:ext cx="1880673" cy="172764"/>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470289" y="3831303"/>
            <a:ext cx="387075" cy="387075"/>
            <a:chOff x="0" y="0"/>
            <a:chExt cx="134664" cy="134664"/>
          </a:xfrm>
        </p:grpSpPr>
        <p:sp>
          <p:nvSpPr>
            <p:cNvPr name="Freeform 23" id="23"/>
            <p:cNvSpPr/>
            <p:nvPr/>
          </p:nvSpPr>
          <p:spPr>
            <a:xfrm flipH="false" flipV="false" rot="0">
              <a:off x="0" y="0"/>
              <a:ext cx="134664" cy="134664"/>
            </a:xfrm>
            <a:custGeom>
              <a:avLst/>
              <a:gdLst/>
              <a:ahLst/>
              <a:cxnLst/>
              <a:rect r="r" b="b" t="t" l="l"/>
              <a:pathLst>
                <a:path h="134664" w="134664">
                  <a:moveTo>
                    <a:pt x="0" y="0"/>
                  </a:moveTo>
                  <a:lnTo>
                    <a:pt x="134664" y="0"/>
                  </a:lnTo>
                  <a:lnTo>
                    <a:pt x="134664" y="134664"/>
                  </a:lnTo>
                  <a:lnTo>
                    <a:pt x="0" y="134664"/>
                  </a:lnTo>
                  <a:close/>
                </a:path>
              </a:pathLst>
            </a:custGeom>
            <a:solidFill>
              <a:srgbClr val="A9B21B"/>
            </a:solidFill>
          </p:spPr>
        </p:sp>
        <p:sp>
          <p:nvSpPr>
            <p:cNvPr name="TextBox 24" id="24"/>
            <p:cNvSpPr txBox="true"/>
            <p:nvPr/>
          </p:nvSpPr>
          <p:spPr>
            <a:xfrm>
              <a:off x="0" y="-38100"/>
              <a:ext cx="134664" cy="172764"/>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857364" y="4684044"/>
            <a:ext cx="5405740" cy="387075"/>
            <a:chOff x="0" y="0"/>
            <a:chExt cx="1880673" cy="134664"/>
          </a:xfrm>
        </p:grpSpPr>
        <p:sp>
          <p:nvSpPr>
            <p:cNvPr name="Freeform 26" id="26"/>
            <p:cNvSpPr/>
            <p:nvPr/>
          </p:nvSpPr>
          <p:spPr>
            <a:xfrm flipH="false" flipV="false" rot="0">
              <a:off x="0" y="0"/>
              <a:ext cx="1880673" cy="134664"/>
            </a:xfrm>
            <a:custGeom>
              <a:avLst/>
              <a:gdLst/>
              <a:ahLst/>
              <a:cxnLst/>
              <a:rect r="r" b="b" t="t" l="l"/>
              <a:pathLst>
                <a:path h="134664" w="1880673">
                  <a:moveTo>
                    <a:pt x="0" y="0"/>
                  </a:moveTo>
                  <a:lnTo>
                    <a:pt x="1880673" y="0"/>
                  </a:lnTo>
                  <a:lnTo>
                    <a:pt x="1880673" y="134664"/>
                  </a:lnTo>
                  <a:lnTo>
                    <a:pt x="0" y="134664"/>
                  </a:lnTo>
                  <a:close/>
                </a:path>
              </a:pathLst>
            </a:custGeom>
            <a:solidFill>
              <a:srgbClr val="C0D85E"/>
            </a:solidFill>
          </p:spPr>
        </p:sp>
        <p:sp>
          <p:nvSpPr>
            <p:cNvPr name="TextBox 27" id="27"/>
            <p:cNvSpPr txBox="true"/>
            <p:nvPr/>
          </p:nvSpPr>
          <p:spPr>
            <a:xfrm>
              <a:off x="0" y="-38100"/>
              <a:ext cx="1880673" cy="172764"/>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470289" y="4684044"/>
            <a:ext cx="387075" cy="387075"/>
            <a:chOff x="0" y="0"/>
            <a:chExt cx="134664" cy="134664"/>
          </a:xfrm>
        </p:grpSpPr>
        <p:sp>
          <p:nvSpPr>
            <p:cNvPr name="Freeform 29" id="29"/>
            <p:cNvSpPr/>
            <p:nvPr/>
          </p:nvSpPr>
          <p:spPr>
            <a:xfrm flipH="false" flipV="false" rot="0">
              <a:off x="0" y="0"/>
              <a:ext cx="134664" cy="134664"/>
            </a:xfrm>
            <a:custGeom>
              <a:avLst/>
              <a:gdLst/>
              <a:ahLst/>
              <a:cxnLst/>
              <a:rect r="r" b="b" t="t" l="l"/>
              <a:pathLst>
                <a:path h="134664" w="134664">
                  <a:moveTo>
                    <a:pt x="0" y="0"/>
                  </a:moveTo>
                  <a:lnTo>
                    <a:pt x="134664" y="0"/>
                  </a:lnTo>
                  <a:lnTo>
                    <a:pt x="134664" y="134664"/>
                  </a:lnTo>
                  <a:lnTo>
                    <a:pt x="0" y="134664"/>
                  </a:lnTo>
                  <a:close/>
                </a:path>
              </a:pathLst>
            </a:custGeom>
            <a:solidFill>
              <a:srgbClr val="A9B21B"/>
            </a:solidFill>
          </p:spPr>
        </p:sp>
        <p:sp>
          <p:nvSpPr>
            <p:cNvPr name="TextBox 30" id="30"/>
            <p:cNvSpPr txBox="true"/>
            <p:nvPr/>
          </p:nvSpPr>
          <p:spPr>
            <a:xfrm>
              <a:off x="0" y="-38100"/>
              <a:ext cx="134664" cy="172764"/>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863457" y="5518851"/>
            <a:ext cx="5399647" cy="387075"/>
            <a:chOff x="0" y="0"/>
            <a:chExt cx="1878553" cy="134664"/>
          </a:xfrm>
        </p:grpSpPr>
        <p:sp>
          <p:nvSpPr>
            <p:cNvPr name="Freeform 32" id="32"/>
            <p:cNvSpPr/>
            <p:nvPr/>
          </p:nvSpPr>
          <p:spPr>
            <a:xfrm flipH="false" flipV="false" rot="0">
              <a:off x="0" y="0"/>
              <a:ext cx="1878553" cy="134664"/>
            </a:xfrm>
            <a:custGeom>
              <a:avLst/>
              <a:gdLst/>
              <a:ahLst/>
              <a:cxnLst/>
              <a:rect r="r" b="b" t="t" l="l"/>
              <a:pathLst>
                <a:path h="134664" w="1878553">
                  <a:moveTo>
                    <a:pt x="0" y="0"/>
                  </a:moveTo>
                  <a:lnTo>
                    <a:pt x="1878553" y="0"/>
                  </a:lnTo>
                  <a:lnTo>
                    <a:pt x="1878553" y="134664"/>
                  </a:lnTo>
                  <a:lnTo>
                    <a:pt x="0" y="134664"/>
                  </a:lnTo>
                  <a:close/>
                </a:path>
              </a:pathLst>
            </a:custGeom>
            <a:solidFill>
              <a:srgbClr val="C0D85E"/>
            </a:solidFill>
          </p:spPr>
        </p:sp>
        <p:sp>
          <p:nvSpPr>
            <p:cNvPr name="TextBox 33" id="33"/>
            <p:cNvSpPr txBox="true"/>
            <p:nvPr/>
          </p:nvSpPr>
          <p:spPr>
            <a:xfrm>
              <a:off x="0" y="-38100"/>
              <a:ext cx="1878553" cy="172764"/>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1476382" y="5518851"/>
            <a:ext cx="387075" cy="387075"/>
            <a:chOff x="0" y="0"/>
            <a:chExt cx="134664" cy="134664"/>
          </a:xfrm>
        </p:grpSpPr>
        <p:sp>
          <p:nvSpPr>
            <p:cNvPr name="Freeform 35" id="35"/>
            <p:cNvSpPr/>
            <p:nvPr/>
          </p:nvSpPr>
          <p:spPr>
            <a:xfrm flipH="false" flipV="false" rot="0">
              <a:off x="0" y="0"/>
              <a:ext cx="134664" cy="134664"/>
            </a:xfrm>
            <a:custGeom>
              <a:avLst/>
              <a:gdLst/>
              <a:ahLst/>
              <a:cxnLst/>
              <a:rect r="r" b="b" t="t" l="l"/>
              <a:pathLst>
                <a:path h="134664" w="134664">
                  <a:moveTo>
                    <a:pt x="0" y="0"/>
                  </a:moveTo>
                  <a:lnTo>
                    <a:pt x="134664" y="0"/>
                  </a:lnTo>
                  <a:lnTo>
                    <a:pt x="134664" y="134664"/>
                  </a:lnTo>
                  <a:lnTo>
                    <a:pt x="0" y="134664"/>
                  </a:lnTo>
                  <a:close/>
                </a:path>
              </a:pathLst>
            </a:custGeom>
            <a:solidFill>
              <a:srgbClr val="A9B21B"/>
            </a:solidFill>
          </p:spPr>
        </p:sp>
        <p:sp>
          <p:nvSpPr>
            <p:cNvPr name="TextBox 36" id="36"/>
            <p:cNvSpPr txBox="true"/>
            <p:nvPr/>
          </p:nvSpPr>
          <p:spPr>
            <a:xfrm>
              <a:off x="0" y="-38100"/>
              <a:ext cx="134664" cy="172764"/>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1869549" y="6676405"/>
            <a:ext cx="5393554" cy="387075"/>
            <a:chOff x="0" y="0"/>
            <a:chExt cx="1876434" cy="134664"/>
          </a:xfrm>
        </p:grpSpPr>
        <p:sp>
          <p:nvSpPr>
            <p:cNvPr name="Freeform 38" id="38"/>
            <p:cNvSpPr/>
            <p:nvPr/>
          </p:nvSpPr>
          <p:spPr>
            <a:xfrm flipH="false" flipV="false" rot="0">
              <a:off x="0" y="0"/>
              <a:ext cx="1876434" cy="134664"/>
            </a:xfrm>
            <a:custGeom>
              <a:avLst/>
              <a:gdLst/>
              <a:ahLst/>
              <a:cxnLst/>
              <a:rect r="r" b="b" t="t" l="l"/>
              <a:pathLst>
                <a:path h="134664" w="1876434">
                  <a:moveTo>
                    <a:pt x="0" y="0"/>
                  </a:moveTo>
                  <a:lnTo>
                    <a:pt x="1876434" y="0"/>
                  </a:lnTo>
                  <a:lnTo>
                    <a:pt x="1876434" y="134664"/>
                  </a:lnTo>
                  <a:lnTo>
                    <a:pt x="0" y="134664"/>
                  </a:lnTo>
                  <a:close/>
                </a:path>
              </a:pathLst>
            </a:custGeom>
            <a:solidFill>
              <a:srgbClr val="C0D85E"/>
            </a:solidFill>
          </p:spPr>
        </p:sp>
        <p:sp>
          <p:nvSpPr>
            <p:cNvPr name="TextBox 39" id="39"/>
            <p:cNvSpPr txBox="true"/>
            <p:nvPr/>
          </p:nvSpPr>
          <p:spPr>
            <a:xfrm>
              <a:off x="0" y="-38100"/>
              <a:ext cx="1876434" cy="172764"/>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1482475" y="6676405"/>
            <a:ext cx="387075" cy="387075"/>
            <a:chOff x="0" y="0"/>
            <a:chExt cx="134664" cy="134664"/>
          </a:xfrm>
        </p:grpSpPr>
        <p:sp>
          <p:nvSpPr>
            <p:cNvPr name="Freeform 41" id="41"/>
            <p:cNvSpPr/>
            <p:nvPr/>
          </p:nvSpPr>
          <p:spPr>
            <a:xfrm flipH="false" flipV="false" rot="0">
              <a:off x="0" y="0"/>
              <a:ext cx="134664" cy="134664"/>
            </a:xfrm>
            <a:custGeom>
              <a:avLst/>
              <a:gdLst/>
              <a:ahLst/>
              <a:cxnLst/>
              <a:rect r="r" b="b" t="t" l="l"/>
              <a:pathLst>
                <a:path h="134664" w="134664">
                  <a:moveTo>
                    <a:pt x="0" y="0"/>
                  </a:moveTo>
                  <a:lnTo>
                    <a:pt x="134664" y="0"/>
                  </a:lnTo>
                  <a:lnTo>
                    <a:pt x="134664" y="134664"/>
                  </a:lnTo>
                  <a:lnTo>
                    <a:pt x="0" y="134664"/>
                  </a:lnTo>
                  <a:close/>
                </a:path>
              </a:pathLst>
            </a:custGeom>
            <a:solidFill>
              <a:srgbClr val="A9B21B"/>
            </a:solidFill>
          </p:spPr>
        </p:sp>
        <p:sp>
          <p:nvSpPr>
            <p:cNvPr name="TextBox 42" id="42"/>
            <p:cNvSpPr txBox="true"/>
            <p:nvPr/>
          </p:nvSpPr>
          <p:spPr>
            <a:xfrm>
              <a:off x="0" y="-38100"/>
              <a:ext cx="134664" cy="172764"/>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0">
            <a:off x="1869549" y="7789178"/>
            <a:ext cx="5393554" cy="387075"/>
            <a:chOff x="0" y="0"/>
            <a:chExt cx="1876434" cy="134664"/>
          </a:xfrm>
        </p:grpSpPr>
        <p:sp>
          <p:nvSpPr>
            <p:cNvPr name="Freeform 44" id="44"/>
            <p:cNvSpPr/>
            <p:nvPr/>
          </p:nvSpPr>
          <p:spPr>
            <a:xfrm flipH="false" flipV="false" rot="0">
              <a:off x="0" y="0"/>
              <a:ext cx="1876434" cy="134664"/>
            </a:xfrm>
            <a:custGeom>
              <a:avLst/>
              <a:gdLst/>
              <a:ahLst/>
              <a:cxnLst/>
              <a:rect r="r" b="b" t="t" l="l"/>
              <a:pathLst>
                <a:path h="134664" w="1876434">
                  <a:moveTo>
                    <a:pt x="0" y="0"/>
                  </a:moveTo>
                  <a:lnTo>
                    <a:pt x="1876434" y="0"/>
                  </a:lnTo>
                  <a:lnTo>
                    <a:pt x="1876434" y="134664"/>
                  </a:lnTo>
                  <a:lnTo>
                    <a:pt x="0" y="134664"/>
                  </a:lnTo>
                  <a:close/>
                </a:path>
              </a:pathLst>
            </a:custGeom>
            <a:solidFill>
              <a:srgbClr val="C0D85E"/>
            </a:solidFill>
          </p:spPr>
        </p:sp>
        <p:sp>
          <p:nvSpPr>
            <p:cNvPr name="TextBox 45" id="45"/>
            <p:cNvSpPr txBox="true"/>
            <p:nvPr/>
          </p:nvSpPr>
          <p:spPr>
            <a:xfrm>
              <a:off x="0" y="-38100"/>
              <a:ext cx="1876434" cy="172764"/>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1482475" y="7789178"/>
            <a:ext cx="387075" cy="387075"/>
            <a:chOff x="0" y="0"/>
            <a:chExt cx="134664" cy="134664"/>
          </a:xfrm>
        </p:grpSpPr>
        <p:sp>
          <p:nvSpPr>
            <p:cNvPr name="Freeform 47" id="47"/>
            <p:cNvSpPr/>
            <p:nvPr/>
          </p:nvSpPr>
          <p:spPr>
            <a:xfrm flipH="false" flipV="false" rot="0">
              <a:off x="0" y="0"/>
              <a:ext cx="134664" cy="134664"/>
            </a:xfrm>
            <a:custGeom>
              <a:avLst/>
              <a:gdLst/>
              <a:ahLst/>
              <a:cxnLst/>
              <a:rect r="r" b="b" t="t" l="l"/>
              <a:pathLst>
                <a:path h="134664" w="134664">
                  <a:moveTo>
                    <a:pt x="0" y="0"/>
                  </a:moveTo>
                  <a:lnTo>
                    <a:pt x="134664" y="0"/>
                  </a:lnTo>
                  <a:lnTo>
                    <a:pt x="134664" y="134664"/>
                  </a:lnTo>
                  <a:lnTo>
                    <a:pt x="0" y="134664"/>
                  </a:lnTo>
                  <a:close/>
                </a:path>
              </a:pathLst>
            </a:custGeom>
            <a:solidFill>
              <a:srgbClr val="A9B21B"/>
            </a:solidFill>
          </p:spPr>
        </p:sp>
        <p:sp>
          <p:nvSpPr>
            <p:cNvPr name="TextBox 48" id="48"/>
            <p:cNvSpPr txBox="true"/>
            <p:nvPr/>
          </p:nvSpPr>
          <p:spPr>
            <a:xfrm>
              <a:off x="0" y="-38100"/>
              <a:ext cx="134664" cy="172764"/>
            </a:xfrm>
            <a:prstGeom prst="rect">
              <a:avLst/>
            </a:prstGeom>
          </p:spPr>
          <p:txBody>
            <a:bodyPr anchor="ctr" rtlCol="false" tIns="50800" lIns="50800" bIns="50800" rIns="50800"/>
            <a:lstStyle/>
            <a:p>
              <a:pPr algn="ctr">
                <a:lnSpc>
                  <a:spcPts val="2659"/>
                </a:lnSpc>
              </a:pPr>
            </a:p>
          </p:txBody>
        </p:sp>
      </p:grpSp>
      <p:sp>
        <p:nvSpPr>
          <p:cNvPr name="TextBox 49" id="49"/>
          <p:cNvSpPr txBox="true"/>
          <p:nvPr/>
        </p:nvSpPr>
        <p:spPr>
          <a:xfrm rot="0">
            <a:off x="1614300" y="3071381"/>
            <a:ext cx="86867" cy="257843"/>
          </a:xfrm>
          <a:prstGeom prst="rect">
            <a:avLst/>
          </a:prstGeom>
        </p:spPr>
        <p:txBody>
          <a:bodyPr anchor="t" rtlCol="false" tIns="0" lIns="0" bIns="0" rIns="0">
            <a:spAutoFit/>
          </a:bodyPr>
          <a:lstStyle/>
          <a:p>
            <a:pPr algn="l">
              <a:lnSpc>
                <a:spcPts val="1816"/>
              </a:lnSpc>
            </a:pPr>
            <a:r>
              <a:rPr lang="en-US" sz="1816" b="true">
                <a:solidFill>
                  <a:srgbClr val="000000"/>
                </a:solidFill>
                <a:latin typeface="Poppins Bold"/>
                <a:ea typeface="Poppins Bold"/>
                <a:cs typeface="Poppins Bold"/>
                <a:sym typeface="Poppins Bold"/>
              </a:rPr>
              <a:t>1</a:t>
            </a:r>
          </a:p>
        </p:txBody>
      </p:sp>
      <p:sp>
        <p:nvSpPr>
          <p:cNvPr name="TextBox 50" id="50"/>
          <p:cNvSpPr txBox="true"/>
          <p:nvPr/>
        </p:nvSpPr>
        <p:spPr>
          <a:xfrm rot="0">
            <a:off x="1964053" y="3037669"/>
            <a:ext cx="3728151" cy="325268"/>
          </a:xfrm>
          <a:prstGeom prst="rect">
            <a:avLst/>
          </a:prstGeom>
        </p:spPr>
        <p:txBody>
          <a:bodyPr anchor="t" rtlCol="false" tIns="0" lIns="0" bIns="0" rIns="0">
            <a:spAutoFit/>
          </a:bodyPr>
          <a:lstStyle/>
          <a:p>
            <a:pPr algn="l">
              <a:lnSpc>
                <a:spcPts val="2259"/>
              </a:lnSpc>
            </a:pPr>
            <a:r>
              <a:rPr lang="en-US" sz="2259" b="true">
                <a:solidFill>
                  <a:srgbClr val="000000"/>
                </a:solidFill>
                <a:latin typeface="Poppins Bold"/>
                <a:ea typeface="Poppins Bold"/>
                <a:cs typeface="Poppins Bold"/>
                <a:sym typeface="Poppins Bold"/>
              </a:rPr>
              <a:t>Monitor Adoption Trends:</a:t>
            </a:r>
          </a:p>
        </p:txBody>
      </p:sp>
      <p:sp>
        <p:nvSpPr>
          <p:cNvPr name="TextBox 51" id="51"/>
          <p:cNvSpPr txBox="true"/>
          <p:nvPr/>
        </p:nvSpPr>
        <p:spPr>
          <a:xfrm rot="0">
            <a:off x="1458104" y="3390437"/>
            <a:ext cx="6268505" cy="316026"/>
          </a:xfrm>
          <a:prstGeom prst="rect">
            <a:avLst/>
          </a:prstGeom>
        </p:spPr>
        <p:txBody>
          <a:bodyPr anchor="t" rtlCol="false" tIns="0" lIns="0" bIns="0" rIns="0">
            <a:spAutoFit/>
          </a:bodyPr>
          <a:lstStyle/>
          <a:p>
            <a:pPr algn="ctr" marL="386162" indent="-193081" lvl="1">
              <a:lnSpc>
                <a:spcPts val="2504"/>
              </a:lnSpc>
              <a:spcBef>
                <a:spcPct val="0"/>
              </a:spcBef>
              <a:buFont typeface="Arial"/>
              <a:buChar char="•"/>
            </a:pPr>
            <a:r>
              <a:rPr lang="en-US" sz="1788">
                <a:solidFill>
                  <a:srgbClr val="000000"/>
                </a:solidFill>
                <a:latin typeface="Bricolage Grotesque"/>
                <a:ea typeface="Bricolage Grotesque"/>
                <a:cs typeface="Bricolage Grotesque"/>
                <a:sym typeface="Bricolage Grotesque"/>
              </a:rPr>
              <a:t>Track growth over time and identify acceleration points.</a:t>
            </a:r>
          </a:p>
        </p:txBody>
      </p:sp>
      <p:sp>
        <p:nvSpPr>
          <p:cNvPr name="TextBox 52" id="52"/>
          <p:cNvSpPr txBox="true"/>
          <p:nvPr/>
        </p:nvSpPr>
        <p:spPr>
          <a:xfrm rot="0">
            <a:off x="1591823" y="3905444"/>
            <a:ext cx="131822" cy="257843"/>
          </a:xfrm>
          <a:prstGeom prst="rect">
            <a:avLst/>
          </a:prstGeom>
        </p:spPr>
        <p:txBody>
          <a:bodyPr anchor="t" rtlCol="false" tIns="0" lIns="0" bIns="0" rIns="0">
            <a:spAutoFit/>
          </a:bodyPr>
          <a:lstStyle/>
          <a:p>
            <a:pPr algn="l">
              <a:lnSpc>
                <a:spcPts val="1816"/>
              </a:lnSpc>
            </a:pPr>
            <a:r>
              <a:rPr lang="en-US" sz="1816" b="true">
                <a:solidFill>
                  <a:srgbClr val="000000"/>
                </a:solidFill>
                <a:latin typeface="Poppins Bold"/>
                <a:ea typeface="Poppins Bold"/>
                <a:cs typeface="Poppins Bold"/>
                <a:sym typeface="Poppins Bold"/>
              </a:rPr>
              <a:t>2</a:t>
            </a:r>
          </a:p>
        </p:txBody>
      </p:sp>
      <p:sp>
        <p:nvSpPr>
          <p:cNvPr name="TextBox 53" id="53"/>
          <p:cNvSpPr txBox="true"/>
          <p:nvPr/>
        </p:nvSpPr>
        <p:spPr>
          <a:xfrm rot="0">
            <a:off x="1970145" y="3871731"/>
            <a:ext cx="4131929" cy="325268"/>
          </a:xfrm>
          <a:prstGeom prst="rect">
            <a:avLst/>
          </a:prstGeom>
        </p:spPr>
        <p:txBody>
          <a:bodyPr anchor="t" rtlCol="false" tIns="0" lIns="0" bIns="0" rIns="0">
            <a:spAutoFit/>
          </a:bodyPr>
          <a:lstStyle/>
          <a:p>
            <a:pPr algn="l">
              <a:lnSpc>
                <a:spcPts val="2259"/>
              </a:lnSpc>
            </a:pPr>
            <a:r>
              <a:rPr lang="en-US" sz="2259" b="true">
                <a:solidFill>
                  <a:srgbClr val="000000"/>
                </a:solidFill>
                <a:latin typeface="Poppins Bold"/>
                <a:ea typeface="Poppins Bold"/>
                <a:cs typeface="Poppins Bold"/>
                <a:sym typeface="Poppins Bold"/>
              </a:rPr>
              <a:t>Evaluate BEV vs PHEV Share:</a:t>
            </a:r>
          </a:p>
        </p:txBody>
      </p:sp>
      <p:sp>
        <p:nvSpPr>
          <p:cNvPr name="TextBox 54" id="54"/>
          <p:cNvSpPr txBox="true"/>
          <p:nvPr/>
        </p:nvSpPr>
        <p:spPr>
          <a:xfrm rot="0">
            <a:off x="1470289" y="4242485"/>
            <a:ext cx="6705908" cy="316026"/>
          </a:xfrm>
          <a:prstGeom prst="rect">
            <a:avLst/>
          </a:prstGeom>
        </p:spPr>
        <p:txBody>
          <a:bodyPr anchor="t" rtlCol="false" tIns="0" lIns="0" bIns="0" rIns="0">
            <a:spAutoFit/>
          </a:bodyPr>
          <a:lstStyle/>
          <a:p>
            <a:pPr algn="ctr" marL="386162" indent="-193081" lvl="1">
              <a:lnSpc>
                <a:spcPts val="2504"/>
              </a:lnSpc>
              <a:spcBef>
                <a:spcPct val="0"/>
              </a:spcBef>
              <a:buFont typeface="Arial"/>
              <a:buChar char="•"/>
            </a:pPr>
            <a:r>
              <a:rPr lang="en-US" sz="1788">
                <a:solidFill>
                  <a:srgbClr val="000000"/>
                </a:solidFill>
                <a:latin typeface="Bricolage Grotesque"/>
                <a:ea typeface="Bricolage Grotesque"/>
                <a:cs typeface="Bricolage Grotesque"/>
                <a:sym typeface="Bricolage Grotesque"/>
              </a:rPr>
              <a:t>Assess </a:t>
            </a:r>
            <a:r>
              <a:rPr lang="en-US" sz="1788">
                <a:solidFill>
                  <a:srgbClr val="000000"/>
                </a:solidFill>
                <a:latin typeface="Bricolage Grotesque"/>
                <a:ea typeface="Bricolage Grotesque"/>
                <a:cs typeface="Bricolage Grotesque"/>
                <a:sym typeface="Bricolage Grotesque"/>
              </a:rPr>
              <a:t>consumer preference shifts toward full EV adoption.</a:t>
            </a:r>
          </a:p>
        </p:txBody>
      </p:sp>
      <p:sp>
        <p:nvSpPr>
          <p:cNvPr name="TextBox 55" id="55"/>
          <p:cNvSpPr txBox="true"/>
          <p:nvPr/>
        </p:nvSpPr>
        <p:spPr>
          <a:xfrm rot="0">
            <a:off x="1591823" y="4758185"/>
            <a:ext cx="139708" cy="257843"/>
          </a:xfrm>
          <a:prstGeom prst="rect">
            <a:avLst/>
          </a:prstGeom>
        </p:spPr>
        <p:txBody>
          <a:bodyPr anchor="t" rtlCol="false" tIns="0" lIns="0" bIns="0" rIns="0">
            <a:spAutoFit/>
          </a:bodyPr>
          <a:lstStyle/>
          <a:p>
            <a:pPr algn="l">
              <a:lnSpc>
                <a:spcPts val="1816"/>
              </a:lnSpc>
            </a:pPr>
            <a:r>
              <a:rPr lang="en-US" sz="1816" b="true">
                <a:solidFill>
                  <a:srgbClr val="000000"/>
                </a:solidFill>
                <a:latin typeface="Poppins Bold"/>
                <a:ea typeface="Poppins Bold"/>
                <a:cs typeface="Poppins Bold"/>
                <a:sym typeface="Poppins Bold"/>
              </a:rPr>
              <a:t>3</a:t>
            </a:r>
          </a:p>
        </p:txBody>
      </p:sp>
      <p:sp>
        <p:nvSpPr>
          <p:cNvPr name="TextBox 56" id="56"/>
          <p:cNvSpPr txBox="true"/>
          <p:nvPr/>
        </p:nvSpPr>
        <p:spPr>
          <a:xfrm rot="0">
            <a:off x="1970145" y="4724472"/>
            <a:ext cx="3553162" cy="325268"/>
          </a:xfrm>
          <a:prstGeom prst="rect">
            <a:avLst/>
          </a:prstGeom>
        </p:spPr>
        <p:txBody>
          <a:bodyPr anchor="t" rtlCol="false" tIns="0" lIns="0" bIns="0" rIns="0">
            <a:spAutoFit/>
          </a:bodyPr>
          <a:lstStyle/>
          <a:p>
            <a:pPr algn="l">
              <a:lnSpc>
                <a:spcPts val="2259"/>
              </a:lnSpc>
            </a:pPr>
            <a:r>
              <a:rPr lang="en-US" sz="2259" b="true">
                <a:solidFill>
                  <a:srgbClr val="000000"/>
                </a:solidFill>
                <a:latin typeface="Poppins Bold"/>
                <a:ea typeface="Poppins Bold"/>
                <a:cs typeface="Poppins Bold"/>
                <a:sym typeface="Poppins Bold"/>
              </a:rPr>
              <a:t>Identify Market Leaders:</a:t>
            </a:r>
          </a:p>
        </p:txBody>
      </p:sp>
      <p:sp>
        <p:nvSpPr>
          <p:cNvPr name="TextBox 57" id="57"/>
          <p:cNvSpPr txBox="true"/>
          <p:nvPr/>
        </p:nvSpPr>
        <p:spPr>
          <a:xfrm rot="0">
            <a:off x="1470289" y="5077293"/>
            <a:ext cx="6182202" cy="316026"/>
          </a:xfrm>
          <a:prstGeom prst="rect">
            <a:avLst/>
          </a:prstGeom>
        </p:spPr>
        <p:txBody>
          <a:bodyPr anchor="t" rtlCol="false" tIns="0" lIns="0" bIns="0" rIns="0">
            <a:spAutoFit/>
          </a:bodyPr>
          <a:lstStyle/>
          <a:p>
            <a:pPr algn="ctr" marL="386162" indent="-193081" lvl="1">
              <a:lnSpc>
                <a:spcPts val="2504"/>
              </a:lnSpc>
              <a:spcBef>
                <a:spcPct val="0"/>
              </a:spcBef>
              <a:buFont typeface="Arial"/>
              <a:buChar char="•"/>
            </a:pPr>
            <a:r>
              <a:rPr lang="en-US" sz="1788">
                <a:solidFill>
                  <a:srgbClr val="000000"/>
                </a:solidFill>
                <a:latin typeface="Bricolage Grotesque"/>
                <a:ea typeface="Bricolage Grotesque"/>
                <a:cs typeface="Bricolage Grotesque"/>
                <a:sym typeface="Bricolage Grotesque"/>
              </a:rPr>
              <a:t>Ben</a:t>
            </a:r>
            <a:r>
              <a:rPr lang="en-US" sz="1788">
                <a:solidFill>
                  <a:srgbClr val="000000"/>
                </a:solidFill>
                <a:latin typeface="Bricolage Grotesque"/>
                <a:ea typeface="Bricolage Grotesque"/>
                <a:cs typeface="Bricolage Grotesque"/>
                <a:sym typeface="Bricolage Grotesque"/>
              </a:rPr>
              <a:t>chmark brands and models dominating the market.</a:t>
            </a:r>
          </a:p>
        </p:txBody>
      </p:sp>
      <p:sp>
        <p:nvSpPr>
          <p:cNvPr name="TextBox 58" id="58"/>
          <p:cNvSpPr txBox="true"/>
          <p:nvPr/>
        </p:nvSpPr>
        <p:spPr>
          <a:xfrm rot="0">
            <a:off x="1585691" y="5592992"/>
            <a:ext cx="156270" cy="257843"/>
          </a:xfrm>
          <a:prstGeom prst="rect">
            <a:avLst/>
          </a:prstGeom>
        </p:spPr>
        <p:txBody>
          <a:bodyPr anchor="t" rtlCol="false" tIns="0" lIns="0" bIns="0" rIns="0">
            <a:spAutoFit/>
          </a:bodyPr>
          <a:lstStyle/>
          <a:p>
            <a:pPr algn="l">
              <a:lnSpc>
                <a:spcPts val="1816"/>
              </a:lnSpc>
            </a:pPr>
            <a:r>
              <a:rPr lang="en-US" sz="1816" b="true">
                <a:solidFill>
                  <a:srgbClr val="000000"/>
                </a:solidFill>
                <a:latin typeface="Poppins Bold"/>
                <a:ea typeface="Poppins Bold"/>
                <a:cs typeface="Poppins Bold"/>
                <a:sym typeface="Poppins Bold"/>
              </a:rPr>
              <a:t>4</a:t>
            </a:r>
          </a:p>
        </p:txBody>
      </p:sp>
      <p:sp>
        <p:nvSpPr>
          <p:cNvPr name="TextBox 59" id="59"/>
          <p:cNvSpPr txBox="true"/>
          <p:nvPr/>
        </p:nvSpPr>
        <p:spPr>
          <a:xfrm rot="0">
            <a:off x="1976238" y="5559280"/>
            <a:ext cx="2118783" cy="325268"/>
          </a:xfrm>
          <a:prstGeom prst="rect">
            <a:avLst/>
          </a:prstGeom>
        </p:spPr>
        <p:txBody>
          <a:bodyPr anchor="t" rtlCol="false" tIns="0" lIns="0" bIns="0" rIns="0">
            <a:spAutoFit/>
          </a:bodyPr>
          <a:lstStyle/>
          <a:p>
            <a:pPr algn="l">
              <a:lnSpc>
                <a:spcPts val="2259"/>
              </a:lnSpc>
            </a:pPr>
            <a:r>
              <a:rPr lang="en-US" sz="2259" b="true">
                <a:solidFill>
                  <a:srgbClr val="000000"/>
                </a:solidFill>
                <a:latin typeface="Poppins Bold"/>
                <a:ea typeface="Poppins Bold"/>
                <a:cs typeface="Poppins Bold"/>
                <a:sym typeface="Poppins Bold"/>
              </a:rPr>
              <a:t>Map Hotspots:</a:t>
            </a:r>
          </a:p>
        </p:txBody>
      </p:sp>
      <p:sp>
        <p:nvSpPr>
          <p:cNvPr name="TextBox 60" id="60"/>
          <p:cNvSpPr txBox="true"/>
          <p:nvPr/>
        </p:nvSpPr>
        <p:spPr>
          <a:xfrm rot="0">
            <a:off x="1482475" y="5930034"/>
            <a:ext cx="5937357" cy="629857"/>
          </a:xfrm>
          <a:prstGeom prst="rect">
            <a:avLst/>
          </a:prstGeom>
        </p:spPr>
        <p:txBody>
          <a:bodyPr anchor="t" rtlCol="false" tIns="0" lIns="0" bIns="0" rIns="0">
            <a:spAutoFit/>
          </a:bodyPr>
          <a:lstStyle/>
          <a:p>
            <a:pPr algn="l" marL="386162" indent="-193081" lvl="1">
              <a:lnSpc>
                <a:spcPts val="2504"/>
              </a:lnSpc>
              <a:spcBef>
                <a:spcPct val="0"/>
              </a:spcBef>
              <a:buFont typeface="Arial"/>
              <a:buChar char="•"/>
            </a:pPr>
            <a:r>
              <a:rPr lang="en-US" sz="1788">
                <a:solidFill>
                  <a:srgbClr val="000000"/>
                </a:solidFill>
                <a:latin typeface="Bricolage Grotesque"/>
                <a:ea typeface="Bricolage Grotesque"/>
                <a:cs typeface="Bricolage Grotesque"/>
                <a:sym typeface="Bricolage Grotesque"/>
              </a:rPr>
              <a:t>An</a:t>
            </a:r>
            <a:r>
              <a:rPr lang="en-US" sz="1788">
                <a:solidFill>
                  <a:srgbClr val="000000"/>
                </a:solidFill>
                <a:latin typeface="Bricolage Grotesque"/>
                <a:ea typeface="Bricolage Grotesque"/>
                <a:cs typeface="Bricolage Grotesque"/>
                <a:sym typeface="Bricolage Grotesque"/>
              </a:rPr>
              <a:t>alyze adoption by City, County, and ZIP to inform infrastructure planning.</a:t>
            </a:r>
          </a:p>
        </p:txBody>
      </p:sp>
      <p:sp>
        <p:nvSpPr>
          <p:cNvPr name="TextBox 61" id="61"/>
          <p:cNvSpPr txBox="true"/>
          <p:nvPr/>
        </p:nvSpPr>
        <p:spPr>
          <a:xfrm rot="0">
            <a:off x="1604009" y="6750546"/>
            <a:ext cx="150074" cy="257843"/>
          </a:xfrm>
          <a:prstGeom prst="rect">
            <a:avLst/>
          </a:prstGeom>
        </p:spPr>
        <p:txBody>
          <a:bodyPr anchor="t" rtlCol="false" tIns="0" lIns="0" bIns="0" rIns="0">
            <a:spAutoFit/>
          </a:bodyPr>
          <a:lstStyle/>
          <a:p>
            <a:pPr algn="l">
              <a:lnSpc>
                <a:spcPts val="1816"/>
              </a:lnSpc>
            </a:pPr>
            <a:r>
              <a:rPr lang="en-US" sz="1816" b="true">
                <a:solidFill>
                  <a:srgbClr val="000000"/>
                </a:solidFill>
                <a:latin typeface="Poppins Bold"/>
                <a:ea typeface="Poppins Bold"/>
                <a:cs typeface="Poppins Bold"/>
                <a:sym typeface="Poppins Bold"/>
              </a:rPr>
              <a:t>5</a:t>
            </a:r>
          </a:p>
        </p:txBody>
      </p:sp>
      <p:sp>
        <p:nvSpPr>
          <p:cNvPr name="TextBox 62" id="62"/>
          <p:cNvSpPr txBox="true"/>
          <p:nvPr/>
        </p:nvSpPr>
        <p:spPr>
          <a:xfrm rot="0">
            <a:off x="1982331" y="6716833"/>
            <a:ext cx="3988463" cy="325268"/>
          </a:xfrm>
          <a:prstGeom prst="rect">
            <a:avLst/>
          </a:prstGeom>
        </p:spPr>
        <p:txBody>
          <a:bodyPr anchor="t" rtlCol="false" tIns="0" lIns="0" bIns="0" rIns="0">
            <a:spAutoFit/>
          </a:bodyPr>
          <a:lstStyle/>
          <a:p>
            <a:pPr algn="l">
              <a:lnSpc>
                <a:spcPts val="2259"/>
              </a:lnSpc>
            </a:pPr>
            <a:r>
              <a:rPr lang="en-US" sz="2259" b="true">
                <a:solidFill>
                  <a:srgbClr val="000000"/>
                </a:solidFill>
                <a:latin typeface="Poppins Bold"/>
                <a:ea typeface="Poppins Bold"/>
                <a:cs typeface="Poppins Bold"/>
                <a:sym typeface="Poppins Bold"/>
              </a:rPr>
              <a:t>Assess CAFV Effectiveness:</a:t>
            </a:r>
          </a:p>
        </p:txBody>
      </p:sp>
      <p:sp>
        <p:nvSpPr>
          <p:cNvPr name="TextBox 63" id="63"/>
          <p:cNvSpPr txBox="true"/>
          <p:nvPr/>
        </p:nvSpPr>
        <p:spPr>
          <a:xfrm rot="0">
            <a:off x="1482475" y="7087587"/>
            <a:ext cx="6170016" cy="629857"/>
          </a:xfrm>
          <a:prstGeom prst="rect">
            <a:avLst/>
          </a:prstGeom>
        </p:spPr>
        <p:txBody>
          <a:bodyPr anchor="t" rtlCol="false" tIns="0" lIns="0" bIns="0" rIns="0">
            <a:spAutoFit/>
          </a:bodyPr>
          <a:lstStyle/>
          <a:p>
            <a:pPr algn="l" marL="386162" indent="-193081" lvl="1">
              <a:lnSpc>
                <a:spcPts val="2504"/>
              </a:lnSpc>
              <a:spcBef>
                <a:spcPct val="0"/>
              </a:spcBef>
              <a:buFont typeface="Arial"/>
              <a:buChar char="•"/>
            </a:pPr>
            <a:r>
              <a:rPr lang="en-US" sz="1788">
                <a:solidFill>
                  <a:srgbClr val="000000"/>
                </a:solidFill>
                <a:latin typeface="Bricolage Grotesque"/>
                <a:ea typeface="Bricolage Grotesque"/>
                <a:cs typeface="Bricolage Grotesque"/>
                <a:sym typeface="Bricolage Grotesque"/>
              </a:rPr>
              <a:t>C</a:t>
            </a:r>
            <a:r>
              <a:rPr lang="en-US" sz="1788">
                <a:solidFill>
                  <a:srgbClr val="000000"/>
                </a:solidFill>
                <a:latin typeface="Bricolage Grotesque"/>
                <a:ea typeface="Bricolage Grotesque"/>
                <a:cs typeface="Bricolage Grotesque"/>
                <a:sym typeface="Bricolage Grotesque"/>
              </a:rPr>
              <a:t>ompare eligible vs non-eligible vehicles to measure policy impact.</a:t>
            </a:r>
          </a:p>
        </p:txBody>
      </p:sp>
      <p:sp>
        <p:nvSpPr>
          <p:cNvPr name="TextBox 64" id="64"/>
          <p:cNvSpPr txBox="true"/>
          <p:nvPr/>
        </p:nvSpPr>
        <p:spPr>
          <a:xfrm rot="0">
            <a:off x="1604009" y="7863319"/>
            <a:ext cx="147032" cy="257843"/>
          </a:xfrm>
          <a:prstGeom prst="rect">
            <a:avLst/>
          </a:prstGeom>
        </p:spPr>
        <p:txBody>
          <a:bodyPr anchor="t" rtlCol="false" tIns="0" lIns="0" bIns="0" rIns="0">
            <a:spAutoFit/>
          </a:bodyPr>
          <a:lstStyle/>
          <a:p>
            <a:pPr algn="l">
              <a:lnSpc>
                <a:spcPts val="1816"/>
              </a:lnSpc>
            </a:pPr>
            <a:r>
              <a:rPr lang="en-US" sz="1816" b="true">
                <a:solidFill>
                  <a:srgbClr val="000000"/>
                </a:solidFill>
                <a:latin typeface="Poppins Bold"/>
                <a:ea typeface="Poppins Bold"/>
                <a:cs typeface="Poppins Bold"/>
                <a:sym typeface="Poppins Bold"/>
              </a:rPr>
              <a:t>6</a:t>
            </a:r>
          </a:p>
        </p:txBody>
      </p:sp>
      <p:sp>
        <p:nvSpPr>
          <p:cNvPr name="TextBox 65" id="65"/>
          <p:cNvSpPr txBox="true"/>
          <p:nvPr/>
        </p:nvSpPr>
        <p:spPr>
          <a:xfrm rot="0">
            <a:off x="1982331" y="7829606"/>
            <a:ext cx="3530745" cy="325268"/>
          </a:xfrm>
          <a:prstGeom prst="rect">
            <a:avLst/>
          </a:prstGeom>
        </p:spPr>
        <p:txBody>
          <a:bodyPr anchor="t" rtlCol="false" tIns="0" lIns="0" bIns="0" rIns="0">
            <a:spAutoFit/>
          </a:bodyPr>
          <a:lstStyle/>
          <a:p>
            <a:pPr algn="l">
              <a:lnSpc>
                <a:spcPts val="2259"/>
              </a:lnSpc>
            </a:pPr>
            <a:r>
              <a:rPr lang="en-US" sz="2259" b="true">
                <a:solidFill>
                  <a:srgbClr val="000000"/>
                </a:solidFill>
                <a:latin typeface="Poppins Bold"/>
                <a:ea typeface="Poppins Bold"/>
                <a:cs typeface="Poppins Bold"/>
                <a:sym typeface="Poppins Bold"/>
              </a:rPr>
              <a:t>Analyze Utility Demand:</a:t>
            </a:r>
          </a:p>
        </p:txBody>
      </p:sp>
      <p:sp>
        <p:nvSpPr>
          <p:cNvPr name="TextBox 66" id="66"/>
          <p:cNvSpPr txBox="true"/>
          <p:nvPr/>
        </p:nvSpPr>
        <p:spPr>
          <a:xfrm rot="0">
            <a:off x="1482475" y="8182427"/>
            <a:ext cx="5294507" cy="316026"/>
          </a:xfrm>
          <a:prstGeom prst="rect">
            <a:avLst/>
          </a:prstGeom>
        </p:spPr>
        <p:txBody>
          <a:bodyPr anchor="t" rtlCol="false" tIns="0" lIns="0" bIns="0" rIns="0">
            <a:spAutoFit/>
          </a:bodyPr>
          <a:lstStyle/>
          <a:p>
            <a:pPr algn="ctr" marL="386162" indent="-193081" lvl="1">
              <a:lnSpc>
                <a:spcPts val="2504"/>
              </a:lnSpc>
              <a:spcBef>
                <a:spcPct val="0"/>
              </a:spcBef>
              <a:buFont typeface="Arial"/>
              <a:buChar char="•"/>
            </a:pPr>
            <a:r>
              <a:rPr lang="en-US" sz="1788">
                <a:solidFill>
                  <a:srgbClr val="000000"/>
                </a:solidFill>
                <a:latin typeface="Bricolage Grotesque"/>
                <a:ea typeface="Bricolage Grotesque"/>
                <a:cs typeface="Bricolage Grotesque"/>
                <a:sym typeface="Bricolage Grotesque"/>
              </a:rPr>
              <a:t>Estimate </a:t>
            </a:r>
            <a:r>
              <a:rPr lang="en-US" sz="1788">
                <a:solidFill>
                  <a:srgbClr val="000000"/>
                </a:solidFill>
                <a:latin typeface="Bricolage Grotesque"/>
                <a:ea typeface="Bricolage Grotesque"/>
                <a:cs typeface="Bricolage Grotesque"/>
                <a:sym typeface="Bricolage Grotesque"/>
              </a:rPr>
              <a:t>charging demand by utility providers.</a:t>
            </a:r>
          </a:p>
        </p:txBody>
      </p:sp>
      <p:grpSp>
        <p:nvGrpSpPr>
          <p:cNvPr name="Group 67" id="67"/>
          <p:cNvGrpSpPr/>
          <p:nvPr/>
        </p:nvGrpSpPr>
        <p:grpSpPr>
          <a:xfrm rot="0">
            <a:off x="1863457" y="8641328"/>
            <a:ext cx="5393554" cy="387075"/>
            <a:chOff x="0" y="0"/>
            <a:chExt cx="1876434" cy="134664"/>
          </a:xfrm>
        </p:grpSpPr>
        <p:sp>
          <p:nvSpPr>
            <p:cNvPr name="Freeform 68" id="68"/>
            <p:cNvSpPr/>
            <p:nvPr/>
          </p:nvSpPr>
          <p:spPr>
            <a:xfrm flipH="false" flipV="false" rot="0">
              <a:off x="0" y="0"/>
              <a:ext cx="1876434" cy="134664"/>
            </a:xfrm>
            <a:custGeom>
              <a:avLst/>
              <a:gdLst/>
              <a:ahLst/>
              <a:cxnLst/>
              <a:rect r="r" b="b" t="t" l="l"/>
              <a:pathLst>
                <a:path h="134664" w="1876434">
                  <a:moveTo>
                    <a:pt x="0" y="0"/>
                  </a:moveTo>
                  <a:lnTo>
                    <a:pt x="1876434" y="0"/>
                  </a:lnTo>
                  <a:lnTo>
                    <a:pt x="1876434" y="134664"/>
                  </a:lnTo>
                  <a:lnTo>
                    <a:pt x="0" y="134664"/>
                  </a:lnTo>
                  <a:close/>
                </a:path>
              </a:pathLst>
            </a:custGeom>
            <a:solidFill>
              <a:srgbClr val="C0D85E"/>
            </a:solidFill>
          </p:spPr>
        </p:sp>
        <p:sp>
          <p:nvSpPr>
            <p:cNvPr name="TextBox 69" id="69"/>
            <p:cNvSpPr txBox="true"/>
            <p:nvPr/>
          </p:nvSpPr>
          <p:spPr>
            <a:xfrm>
              <a:off x="0" y="-38100"/>
              <a:ext cx="1876434" cy="172764"/>
            </a:xfrm>
            <a:prstGeom prst="rect">
              <a:avLst/>
            </a:prstGeom>
          </p:spPr>
          <p:txBody>
            <a:bodyPr anchor="ctr" rtlCol="false" tIns="50800" lIns="50800" bIns="50800" rIns="50800"/>
            <a:lstStyle/>
            <a:p>
              <a:pPr algn="ctr">
                <a:lnSpc>
                  <a:spcPts val="2659"/>
                </a:lnSpc>
              </a:pPr>
            </a:p>
          </p:txBody>
        </p:sp>
      </p:grpSp>
      <p:grpSp>
        <p:nvGrpSpPr>
          <p:cNvPr name="Group 70" id="70"/>
          <p:cNvGrpSpPr/>
          <p:nvPr/>
        </p:nvGrpSpPr>
        <p:grpSpPr>
          <a:xfrm rot="0">
            <a:off x="1476382" y="8641328"/>
            <a:ext cx="387075" cy="387075"/>
            <a:chOff x="0" y="0"/>
            <a:chExt cx="134664" cy="134664"/>
          </a:xfrm>
        </p:grpSpPr>
        <p:sp>
          <p:nvSpPr>
            <p:cNvPr name="Freeform 71" id="71"/>
            <p:cNvSpPr/>
            <p:nvPr/>
          </p:nvSpPr>
          <p:spPr>
            <a:xfrm flipH="false" flipV="false" rot="0">
              <a:off x="0" y="0"/>
              <a:ext cx="134664" cy="134664"/>
            </a:xfrm>
            <a:custGeom>
              <a:avLst/>
              <a:gdLst/>
              <a:ahLst/>
              <a:cxnLst/>
              <a:rect r="r" b="b" t="t" l="l"/>
              <a:pathLst>
                <a:path h="134664" w="134664">
                  <a:moveTo>
                    <a:pt x="0" y="0"/>
                  </a:moveTo>
                  <a:lnTo>
                    <a:pt x="134664" y="0"/>
                  </a:lnTo>
                  <a:lnTo>
                    <a:pt x="134664" y="134664"/>
                  </a:lnTo>
                  <a:lnTo>
                    <a:pt x="0" y="134664"/>
                  </a:lnTo>
                  <a:close/>
                </a:path>
              </a:pathLst>
            </a:custGeom>
            <a:solidFill>
              <a:srgbClr val="A9B21B"/>
            </a:solidFill>
          </p:spPr>
        </p:sp>
        <p:sp>
          <p:nvSpPr>
            <p:cNvPr name="TextBox 72" id="72"/>
            <p:cNvSpPr txBox="true"/>
            <p:nvPr/>
          </p:nvSpPr>
          <p:spPr>
            <a:xfrm>
              <a:off x="0" y="-38100"/>
              <a:ext cx="134664" cy="172764"/>
            </a:xfrm>
            <a:prstGeom prst="rect">
              <a:avLst/>
            </a:prstGeom>
          </p:spPr>
          <p:txBody>
            <a:bodyPr anchor="ctr" rtlCol="false" tIns="50800" lIns="50800" bIns="50800" rIns="50800"/>
            <a:lstStyle/>
            <a:p>
              <a:pPr algn="ctr">
                <a:lnSpc>
                  <a:spcPts val="2659"/>
                </a:lnSpc>
              </a:pPr>
            </a:p>
          </p:txBody>
        </p:sp>
      </p:grpSp>
      <p:sp>
        <p:nvSpPr>
          <p:cNvPr name="TextBox 73" id="73"/>
          <p:cNvSpPr txBox="true"/>
          <p:nvPr/>
        </p:nvSpPr>
        <p:spPr>
          <a:xfrm rot="0">
            <a:off x="1597916" y="8715469"/>
            <a:ext cx="123484" cy="257843"/>
          </a:xfrm>
          <a:prstGeom prst="rect">
            <a:avLst/>
          </a:prstGeom>
        </p:spPr>
        <p:txBody>
          <a:bodyPr anchor="t" rtlCol="false" tIns="0" lIns="0" bIns="0" rIns="0">
            <a:spAutoFit/>
          </a:bodyPr>
          <a:lstStyle/>
          <a:p>
            <a:pPr algn="l">
              <a:lnSpc>
                <a:spcPts val="1816"/>
              </a:lnSpc>
            </a:pPr>
            <a:r>
              <a:rPr lang="en-US" sz="1816" b="true">
                <a:solidFill>
                  <a:srgbClr val="000000"/>
                </a:solidFill>
                <a:latin typeface="Poppins Bold"/>
                <a:ea typeface="Poppins Bold"/>
                <a:cs typeface="Poppins Bold"/>
                <a:sym typeface="Poppins Bold"/>
              </a:rPr>
              <a:t>7</a:t>
            </a:r>
          </a:p>
        </p:txBody>
      </p:sp>
      <p:sp>
        <p:nvSpPr>
          <p:cNvPr name="TextBox 74" id="74"/>
          <p:cNvSpPr txBox="true"/>
          <p:nvPr/>
        </p:nvSpPr>
        <p:spPr>
          <a:xfrm rot="0">
            <a:off x="1976238" y="8715469"/>
            <a:ext cx="5120729" cy="278366"/>
          </a:xfrm>
          <a:prstGeom prst="rect">
            <a:avLst/>
          </a:prstGeom>
        </p:spPr>
        <p:txBody>
          <a:bodyPr anchor="t" rtlCol="false" tIns="0" lIns="0" bIns="0" rIns="0">
            <a:spAutoFit/>
          </a:bodyPr>
          <a:lstStyle/>
          <a:p>
            <a:pPr algn="l">
              <a:lnSpc>
                <a:spcPts val="1959"/>
              </a:lnSpc>
            </a:pPr>
            <a:r>
              <a:rPr lang="en-US" sz="1959" b="true">
                <a:solidFill>
                  <a:srgbClr val="000000"/>
                </a:solidFill>
                <a:latin typeface="Poppins Bold"/>
                <a:ea typeface="Poppins Bold"/>
                <a:cs typeface="Poppins Bold"/>
                <a:sym typeface="Poppins Bold"/>
              </a:rPr>
              <a:t>Explore Pricing and Range Relationships</a:t>
            </a:r>
          </a:p>
        </p:txBody>
      </p:sp>
      <p:sp>
        <p:nvSpPr>
          <p:cNvPr name="TextBox 75" id="75"/>
          <p:cNvSpPr txBox="true"/>
          <p:nvPr/>
        </p:nvSpPr>
        <p:spPr>
          <a:xfrm rot="0">
            <a:off x="1470289" y="9034577"/>
            <a:ext cx="6061848" cy="630844"/>
          </a:xfrm>
          <a:prstGeom prst="rect">
            <a:avLst/>
          </a:prstGeom>
        </p:spPr>
        <p:txBody>
          <a:bodyPr anchor="t" rtlCol="false" tIns="0" lIns="0" bIns="0" rIns="0">
            <a:spAutoFit/>
          </a:bodyPr>
          <a:lstStyle/>
          <a:p>
            <a:pPr algn="l" marL="386162" indent="-193081" lvl="1">
              <a:lnSpc>
                <a:spcPts val="2504"/>
              </a:lnSpc>
              <a:spcBef>
                <a:spcPct val="0"/>
              </a:spcBef>
              <a:buFont typeface="Arial"/>
              <a:buChar char="•"/>
            </a:pPr>
            <a:r>
              <a:rPr lang="en-US" sz="1788">
                <a:solidFill>
                  <a:srgbClr val="000000"/>
                </a:solidFill>
                <a:latin typeface="Bricolage Grotesque"/>
                <a:ea typeface="Bricolage Grotesque"/>
                <a:cs typeface="Bricolage Grotesque"/>
                <a:sym typeface="Bricolage Grotesque"/>
              </a:rPr>
              <a:t>Analyze t</a:t>
            </a:r>
            <a:r>
              <a:rPr lang="en-US" sz="1788">
                <a:solidFill>
                  <a:srgbClr val="000000"/>
                </a:solidFill>
                <a:latin typeface="Bricolage Grotesque"/>
                <a:ea typeface="Bricolage Grotesque"/>
                <a:cs typeface="Bricolage Grotesque"/>
                <a:sym typeface="Bricolage Grotesque"/>
              </a:rPr>
              <a:t>he relationship between Base MSRP and Electric Range..</a:t>
            </a:r>
          </a:p>
        </p:txBody>
      </p:sp>
      <p:grpSp>
        <p:nvGrpSpPr>
          <p:cNvPr name="Group 76" id="76"/>
          <p:cNvGrpSpPr/>
          <p:nvPr/>
        </p:nvGrpSpPr>
        <p:grpSpPr>
          <a:xfrm rot="0">
            <a:off x="3532205" y="445195"/>
            <a:ext cx="761556" cy="543014"/>
            <a:chOff x="0" y="0"/>
            <a:chExt cx="407622" cy="290648"/>
          </a:xfrm>
        </p:grpSpPr>
        <p:sp>
          <p:nvSpPr>
            <p:cNvPr name="Freeform 77" id="77"/>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00B58F"/>
            </a:solidFill>
          </p:spPr>
        </p:sp>
        <p:sp>
          <p:nvSpPr>
            <p:cNvPr name="TextBox 78" id="78"/>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79" id="79"/>
          <p:cNvGrpSpPr/>
          <p:nvPr/>
        </p:nvGrpSpPr>
        <p:grpSpPr>
          <a:xfrm rot="0">
            <a:off x="4055595" y="448313"/>
            <a:ext cx="761556" cy="543014"/>
            <a:chOff x="0" y="0"/>
            <a:chExt cx="407622" cy="290648"/>
          </a:xfrm>
        </p:grpSpPr>
        <p:sp>
          <p:nvSpPr>
            <p:cNvPr name="Freeform 80" id="80"/>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8BCB8F"/>
            </a:solidFill>
          </p:spPr>
        </p:sp>
        <p:sp>
          <p:nvSpPr>
            <p:cNvPr name="TextBox 81" id="81"/>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82" id="82"/>
          <p:cNvGrpSpPr/>
          <p:nvPr/>
        </p:nvGrpSpPr>
        <p:grpSpPr>
          <a:xfrm rot="0">
            <a:off x="4569089" y="448313"/>
            <a:ext cx="761556" cy="543014"/>
            <a:chOff x="0" y="0"/>
            <a:chExt cx="407622" cy="290648"/>
          </a:xfrm>
        </p:grpSpPr>
        <p:sp>
          <p:nvSpPr>
            <p:cNvPr name="Freeform 83" id="83"/>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84" id="84"/>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sp>
        <p:nvSpPr>
          <p:cNvPr name="TextBox 85" id="85"/>
          <p:cNvSpPr txBox="true"/>
          <p:nvPr/>
        </p:nvSpPr>
        <p:spPr>
          <a:xfrm rot="0">
            <a:off x="3741736" y="1131084"/>
            <a:ext cx="10804869" cy="970361"/>
          </a:xfrm>
          <a:prstGeom prst="rect">
            <a:avLst/>
          </a:prstGeom>
        </p:spPr>
        <p:txBody>
          <a:bodyPr anchor="t" rtlCol="false" tIns="0" lIns="0" bIns="0" rIns="0">
            <a:spAutoFit/>
          </a:bodyPr>
          <a:lstStyle/>
          <a:p>
            <a:pPr algn="l">
              <a:lnSpc>
                <a:spcPts val="7328"/>
              </a:lnSpc>
            </a:pPr>
            <a:r>
              <a:rPr lang="en-US" sz="7328">
                <a:solidFill>
                  <a:srgbClr val="00372B"/>
                </a:solidFill>
                <a:latin typeface="Rubik One"/>
                <a:ea typeface="Rubik One"/>
                <a:cs typeface="Rubik One"/>
                <a:sym typeface="Rubik One"/>
              </a:rPr>
              <a:t>PROJECT OBJECTIVE</a:t>
            </a:r>
          </a:p>
        </p:txBody>
      </p:sp>
      <p:grpSp>
        <p:nvGrpSpPr>
          <p:cNvPr name="Group 86" id="86"/>
          <p:cNvGrpSpPr/>
          <p:nvPr/>
        </p:nvGrpSpPr>
        <p:grpSpPr>
          <a:xfrm rot="0">
            <a:off x="8826289" y="2278160"/>
            <a:ext cx="8007090" cy="1297392"/>
            <a:chOff x="0" y="0"/>
            <a:chExt cx="2108863" cy="341700"/>
          </a:xfrm>
        </p:grpSpPr>
        <p:sp>
          <p:nvSpPr>
            <p:cNvPr name="Freeform 87" id="87"/>
            <p:cNvSpPr/>
            <p:nvPr/>
          </p:nvSpPr>
          <p:spPr>
            <a:xfrm flipH="false" flipV="false" rot="0">
              <a:off x="0" y="0"/>
              <a:ext cx="2108863" cy="341700"/>
            </a:xfrm>
            <a:custGeom>
              <a:avLst/>
              <a:gdLst/>
              <a:ahLst/>
              <a:cxnLst/>
              <a:rect r="r" b="b" t="t" l="l"/>
              <a:pathLst>
                <a:path h="341700" w="2108863">
                  <a:moveTo>
                    <a:pt x="32874" y="0"/>
                  </a:moveTo>
                  <a:lnTo>
                    <a:pt x="2075989" y="0"/>
                  </a:lnTo>
                  <a:cubicBezTo>
                    <a:pt x="2084708" y="0"/>
                    <a:pt x="2093070" y="3464"/>
                    <a:pt x="2099235" y="9629"/>
                  </a:cubicBezTo>
                  <a:cubicBezTo>
                    <a:pt x="2105400" y="15794"/>
                    <a:pt x="2108863" y="24155"/>
                    <a:pt x="2108863" y="32874"/>
                  </a:cubicBezTo>
                  <a:lnTo>
                    <a:pt x="2108863" y="308826"/>
                  </a:lnTo>
                  <a:cubicBezTo>
                    <a:pt x="2108863" y="326982"/>
                    <a:pt x="2094145" y="341700"/>
                    <a:pt x="2075989" y="341700"/>
                  </a:cubicBezTo>
                  <a:lnTo>
                    <a:pt x="32874" y="341700"/>
                  </a:lnTo>
                  <a:cubicBezTo>
                    <a:pt x="14718" y="341700"/>
                    <a:pt x="0" y="326982"/>
                    <a:pt x="0" y="308826"/>
                  </a:cubicBezTo>
                  <a:lnTo>
                    <a:pt x="0" y="32874"/>
                  </a:lnTo>
                  <a:cubicBezTo>
                    <a:pt x="0" y="14718"/>
                    <a:pt x="14718" y="0"/>
                    <a:pt x="32874" y="0"/>
                  </a:cubicBezTo>
                  <a:close/>
                </a:path>
              </a:pathLst>
            </a:custGeom>
            <a:solidFill>
              <a:srgbClr val="FEFEFE"/>
            </a:solidFill>
          </p:spPr>
        </p:sp>
        <p:sp>
          <p:nvSpPr>
            <p:cNvPr name="TextBox 88" id="88"/>
            <p:cNvSpPr txBox="true"/>
            <p:nvPr/>
          </p:nvSpPr>
          <p:spPr>
            <a:xfrm>
              <a:off x="0" y="-38100"/>
              <a:ext cx="2108863" cy="379800"/>
            </a:xfrm>
            <a:prstGeom prst="rect">
              <a:avLst/>
            </a:prstGeom>
          </p:spPr>
          <p:txBody>
            <a:bodyPr anchor="ctr" rtlCol="false" tIns="50800" lIns="50800" bIns="50800" rIns="50800"/>
            <a:lstStyle/>
            <a:p>
              <a:pPr algn="ctr">
                <a:lnSpc>
                  <a:spcPts val="2659"/>
                </a:lnSpc>
              </a:pPr>
            </a:p>
          </p:txBody>
        </p:sp>
      </p:grpSp>
      <p:sp>
        <p:nvSpPr>
          <p:cNvPr name="TextBox 89" id="89"/>
          <p:cNvSpPr txBox="true"/>
          <p:nvPr/>
        </p:nvSpPr>
        <p:spPr>
          <a:xfrm rot="0">
            <a:off x="8808894" y="2368181"/>
            <a:ext cx="8120220" cy="1108710"/>
          </a:xfrm>
          <a:prstGeom prst="rect">
            <a:avLst/>
          </a:prstGeom>
        </p:spPr>
        <p:txBody>
          <a:bodyPr anchor="t" rtlCol="false" tIns="0" lIns="0" bIns="0" rIns="0">
            <a:spAutoFit/>
          </a:bodyPr>
          <a:lstStyle/>
          <a:p>
            <a:pPr algn="l" marL="453390" indent="-226695" lvl="1">
              <a:lnSpc>
                <a:spcPts val="2939"/>
              </a:lnSpc>
              <a:buFont typeface="Arial"/>
              <a:buChar char="•"/>
            </a:pPr>
            <a:r>
              <a:rPr lang="en-US" sz="2099">
                <a:solidFill>
                  <a:srgbClr val="000000"/>
                </a:solidFill>
                <a:latin typeface="Bricolage Grotesque"/>
                <a:ea typeface="Bricolage Grotesque"/>
                <a:cs typeface="Bricolage Grotesque"/>
                <a:sym typeface="Bricolage Grotesque"/>
              </a:rPr>
              <a:t>To a</a:t>
            </a:r>
            <a:r>
              <a:rPr lang="en-US" sz="2099">
                <a:solidFill>
                  <a:srgbClr val="000000"/>
                </a:solidFill>
                <a:latin typeface="Bricolage Grotesque"/>
                <a:ea typeface="Bricolage Grotesque"/>
                <a:cs typeface="Bricolage Grotesque"/>
                <a:sym typeface="Bricolage Grotesque"/>
              </a:rPr>
              <a:t>nalyze EV adoption patterns in Washington State using </a:t>
            </a:r>
          </a:p>
          <a:p>
            <a:pPr algn="l" marL="906780" indent="-302260" lvl="2">
              <a:lnSpc>
                <a:spcPts val="2939"/>
              </a:lnSpc>
              <a:buFont typeface="Arial"/>
              <a:buChar char="⚬"/>
            </a:pPr>
            <a:r>
              <a:rPr lang="en-US" b="true" sz="2099">
                <a:solidFill>
                  <a:srgbClr val="000000"/>
                </a:solidFill>
                <a:latin typeface="Bricolage Grotesque Bold"/>
                <a:ea typeface="Bricolage Grotesque Bold"/>
                <a:cs typeface="Bricolage Grotesque Bold"/>
                <a:sym typeface="Bricolage Grotesque Bold"/>
              </a:rPr>
              <a:t>Alteryx</a:t>
            </a:r>
            <a:r>
              <a:rPr lang="en-US" sz="2099">
                <a:solidFill>
                  <a:srgbClr val="000000"/>
                </a:solidFill>
                <a:latin typeface="Bricolage Grotesque"/>
                <a:ea typeface="Bricolage Grotesque"/>
                <a:cs typeface="Bricolage Grotesque"/>
                <a:sym typeface="Bricolage Grotesque"/>
              </a:rPr>
              <a:t> (data preparation) </a:t>
            </a:r>
          </a:p>
          <a:p>
            <a:pPr algn="l" marL="906780" indent="-302260" lvl="2">
              <a:lnSpc>
                <a:spcPts val="2939"/>
              </a:lnSpc>
              <a:buFont typeface="Arial"/>
              <a:buChar char="⚬"/>
            </a:pPr>
            <a:r>
              <a:rPr lang="en-US" b="true" sz="2099">
                <a:solidFill>
                  <a:srgbClr val="000000"/>
                </a:solidFill>
                <a:latin typeface="Bricolage Grotesque Bold"/>
                <a:ea typeface="Bricolage Grotesque Bold"/>
                <a:cs typeface="Bricolage Grotesque Bold"/>
                <a:sym typeface="Bricolage Grotesque Bold"/>
              </a:rPr>
              <a:t>Power BI</a:t>
            </a:r>
            <a:r>
              <a:rPr lang="en-US" sz="2099">
                <a:solidFill>
                  <a:srgbClr val="000000"/>
                </a:solidFill>
                <a:latin typeface="Bricolage Grotesque"/>
                <a:ea typeface="Bricolage Grotesque"/>
                <a:cs typeface="Bricolage Grotesque"/>
                <a:sym typeface="Bricolage Grotesque"/>
              </a:rPr>
              <a:t> (dashboards).</a:t>
            </a:r>
          </a:p>
        </p:txBody>
      </p:sp>
      <p:sp>
        <p:nvSpPr>
          <p:cNvPr name="Freeform 90" id="90"/>
          <p:cNvSpPr/>
          <p:nvPr/>
        </p:nvSpPr>
        <p:spPr>
          <a:xfrm flipH="false" flipV="false" rot="0">
            <a:off x="13497724" y="2838560"/>
            <a:ext cx="961333" cy="924318"/>
          </a:xfrm>
          <a:custGeom>
            <a:avLst/>
            <a:gdLst/>
            <a:ahLst/>
            <a:cxnLst/>
            <a:rect r="r" b="b" t="t" l="l"/>
            <a:pathLst>
              <a:path h="924318" w="961333">
                <a:moveTo>
                  <a:pt x="0" y="0"/>
                </a:moveTo>
                <a:lnTo>
                  <a:pt x="961333" y="0"/>
                </a:lnTo>
                <a:lnTo>
                  <a:pt x="961333" y="924318"/>
                </a:lnTo>
                <a:lnTo>
                  <a:pt x="0" y="924318"/>
                </a:lnTo>
                <a:lnTo>
                  <a:pt x="0" y="0"/>
                </a:lnTo>
                <a:close/>
              </a:path>
            </a:pathLst>
          </a:custGeom>
          <a:blipFill>
            <a:blip r:embed="rId6"/>
            <a:stretch>
              <a:fillRect l="-29733" t="-30648" r="-38905" b="-44744"/>
            </a:stretch>
          </a:blipFill>
        </p:spPr>
      </p:sp>
      <p:sp>
        <p:nvSpPr>
          <p:cNvPr name="Freeform 91" id="91"/>
          <p:cNvSpPr/>
          <p:nvPr/>
        </p:nvSpPr>
        <p:spPr>
          <a:xfrm flipH="false" flipV="false" rot="0">
            <a:off x="14783453" y="2816561"/>
            <a:ext cx="968316" cy="968316"/>
          </a:xfrm>
          <a:custGeom>
            <a:avLst/>
            <a:gdLst/>
            <a:ahLst/>
            <a:cxnLst/>
            <a:rect r="r" b="b" t="t" l="l"/>
            <a:pathLst>
              <a:path h="968316" w="968316">
                <a:moveTo>
                  <a:pt x="0" y="0"/>
                </a:moveTo>
                <a:lnTo>
                  <a:pt x="968317" y="0"/>
                </a:lnTo>
                <a:lnTo>
                  <a:pt x="968317" y="968316"/>
                </a:lnTo>
                <a:lnTo>
                  <a:pt x="0" y="968316"/>
                </a:lnTo>
                <a:lnTo>
                  <a:pt x="0" y="0"/>
                </a:lnTo>
                <a:close/>
              </a:path>
            </a:pathLst>
          </a:custGeom>
          <a:blipFill>
            <a:blip r:embed="rId7"/>
            <a:stretch>
              <a:fillRect l="0" t="0" r="0" b="0"/>
            </a:stretch>
          </a:blipFill>
        </p:spPr>
      </p:sp>
      <p:grpSp>
        <p:nvGrpSpPr>
          <p:cNvPr name="Group 92" id="92"/>
          <p:cNvGrpSpPr/>
          <p:nvPr/>
        </p:nvGrpSpPr>
        <p:grpSpPr>
          <a:xfrm rot="0">
            <a:off x="8622761" y="3872623"/>
            <a:ext cx="8636539" cy="5231573"/>
            <a:chOff x="0" y="0"/>
            <a:chExt cx="11515385" cy="6975430"/>
          </a:xfrm>
        </p:grpSpPr>
        <p:grpSp>
          <p:nvGrpSpPr>
            <p:cNvPr name="Group 93" id="93"/>
            <p:cNvGrpSpPr/>
            <p:nvPr/>
          </p:nvGrpSpPr>
          <p:grpSpPr>
            <a:xfrm rot="0">
              <a:off x="0" y="3138298"/>
              <a:ext cx="9874853" cy="3837132"/>
              <a:chOff x="0" y="0"/>
              <a:chExt cx="2025855" cy="787199"/>
            </a:xfrm>
          </p:grpSpPr>
          <p:sp>
            <p:nvSpPr>
              <p:cNvPr name="Freeform 94" id="94"/>
              <p:cNvSpPr/>
              <p:nvPr/>
            </p:nvSpPr>
            <p:spPr>
              <a:xfrm flipH="false" flipV="false" rot="0">
                <a:off x="0" y="0"/>
                <a:ext cx="2025855" cy="787199"/>
              </a:xfrm>
              <a:custGeom>
                <a:avLst/>
                <a:gdLst/>
                <a:ahLst/>
                <a:cxnLst/>
                <a:rect r="r" b="b" t="t" l="l"/>
                <a:pathLst>
                  <a:path h="787199" w="2025855">
                    <a:moveTo>
                      <a:pt x="64059" y="0"/>
                    </a:moveTo>
                    <a:lnTo>
                      <a:pt x="1961796" y="0"/>
                    </a:lnTo>
                    <a:cubicBezTo>
                      <a:pt x="1997174" y="0"/>
                      <a:pt x="2025855" y="28680"/>
                      <a:pt x="2025855" y="64059"/>
                    </a:cubicBezTo>
                    <a:lnTo>
                      <a:pt x="2025855" y="723140"/>
                    </a:lnTo>
                    <a:cubicBezTo>
                      <a:pt x="2025855" y="758518"/>
                      <a:pt x="1997174" y="787199"/>
                      <a:pt x="1961796" y="787199"/>
                    </a:cubicBezTo>
                    <a:lnTo>
                      <a:pt x="64059" y="787199"/>
                    </a:lnTo>
                    <a:cubicBezTo>
                      <a:pt x="47070" y="787199"/>
                      <a:pt x="30776" y="780450"/>
                      <a:pt x="18762" y="768436"/>
                    </a:cubicBezTo>
                    <a:cubicBezTo>
                      <a:pt x="6749" y="756423"/>
                      <a:pt x="0" y="740129"/>
                      <a:pt x="0" y="723140"/>
                    </a:cubicBezTo>
                    <a:lnTo>
                      <a:pt x="0" y="64059"/>
                    </a:lnTo>
                    <a:cubicBezTo>
                      <a:pt x="0" y="28680"/>
                      <a:pt x="28680" y="0"/>
                      <a:pt x="64059" y="0"/>
                    </a:cubicBezTo>
                    <a:close/>
                  </a:path>
                </a:pathLst>
              </a:custGeom>
              <a:solidFill>
                <a:srgbClr val="000000">
                  <a:alpha val="0"/>
                </a:srgbClr>
              </a:solidFill>
              <a:ln w="19050" cap="rnd">
                <a:solidFill>
                  <a:srgbClr val="00B58F"/>
                </a:solidFill>
                <a:prstDash val="solid"/>
                <a:round/>
              </a:ln>
            </p:spPr>
          </p:sp>
          <p:sp>
            <p:nvSpPr>
              <p:cNvPr name="TextBox 95" id="95"/>
              <p:cNvSpPr txBox="true"/>
              <p:nvPr/>
            </p:nvSpPr>
            <p:spPr>
              <a:xfrm>
                <a:off x="0" y="-38100"/>
                <a:ext cx="2025855" cy="825299"/>
              </a:xfrm>
              <a:prstGeom prst="rect">
                <a:avLst/>
              </a:prstGeom>
            </p:spPr>
            <p:txBody>
              <a:bodyPr anchor="ctr" rtlCol="false" tIns="50800" lIns="50800" bIns="50800" rIns="50800"/>
              <a:lstStyle/>
              <a:p>
                <a:pPr algn="ctr">
                  <a:lnSpc>
                    <a:spcPts val="2660"/>
                  </a:lnSpc>
                  <a:spcBef>
                    <a:spcPct val="0"/>
                  </a:spcBef>
                </a:pPr>
              </a:p>
            </p:txBody>
          </p:sp>
        </p:grpSp>
        <p:grpSp>
          <p:nvGrpSpPr>
            <p:cNvPr name="Group 96" id="96"/>
            <p:cNvGrpSpPr/>
            <p:nvPr/>
          </p:nvGrpSpPr>
          <p:grpSpPr>
            <a:xfrm rot="0">
              <a:off x="510061" y="0"/>
              <a:ext cx="11005324" cy="6605396"/>
              <a:chOff x="0" y="0"/>
              <a:chExt cx="6350000" cy="3811270"/>
            </a:xfrm>
          </p:grpSpPr>
          <p:sp>
            <p:nvSpPr>
              <p:cNvPr name="Freeform 97" id="97"/>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8"/>
                <a:stretch>
                  <a:fillRect l="0" t="-7810" r="0" b="-17147"/>
                </a:stretch>
              </a:blipFill>
            </p:spPr>
          </p:sp>
        </p:grpSp>
        <p:grpSp>
          <p:nvGrpSpPr>
            <p:cNvPr name="Group 98" id="98"/>
            <p:cNvGrpSpPr/>
            <p:nvPr/>
          </p:nvGrpSpPr>
          <p:grpSpPr>
            <a:xfrm rot="0">
              <a:off x="7969849" y="5556419"/>
              <a:ext cx="3140141" cy="877062"/>
              <a:chOff x="0" y="0"/>
              <a:chExt cx="1040605" cy="290648"/>
            </a:xfrm>
          </p:grpSpPr>
          <p:sp>
            <p:nvSpPr>
              <p:cNvPr name="Freeform 99" id="99"/>
              <p:cNvSpPr/>
              <p:nvPr/>
            </p:nvSpPr>
            <p:spPr>
              <a:xfrm flipH="false" flipV="false" rot="0">
                <a:off x="48152" y="0"/>
                <a:ext cx="944300" cy="290648"/>
              </a:xfrm>
              <a:custGeom>
                <a:avLst/>
                <a:gdLst/>
                <a:ahLst/>
                <a:cxnLst/>
                <a:rect r="r" b="b" t="t" l="l"/>
                <a:pathLst>
                  <a:path h="290648" w="944300">
                    <a:moveTo>
                      <a:pt x="262487" y="0"/>
                    </a:moveTo>
                    <a:lnTo>
                      <a:pt x="885014" y="0"/>
                    </a:lnTo>
                    <a:cubicBezTo>
                      <a:pt x="905881" y="0"/>
                      <a:pt x="925016" y="11607"/>
                      <a:pt x="934658" y="30113"/>
                    </a:cubicBezTo>
                    <a:cubicBezTo>
                      <a:pt x="944301" y="48618"/>
                      <a:pt x="942849" y="70951"/>
                      <a:pt x="930892" y="88053"/>
                    </a:cubicBezTo>
                    <a:lnTo>
                      <a:pt x="850813" y="202595"/>
                    </a:lnTo>
                    <a:cubicBezTo>
                      <a:pt x="812234" y="257776"/>
                      <a:pt x="749144" y="290648"/>
                      <a:pt x="681814" y="290648"/>
                    </a:cubicBezTo>
                    <a:lnTo>
                      <a:pt x="59287" y="290648"/>
                    </a:lnTo>
                    <a:cubicBezTo>
                      <a:pt x="38420" y="290648"/>
                      <a:pt x="19285" y="279041"/>
                      <a:pt x="9642" y="260535"/>
                    </a:cubicBezTo>
                    <a:cubicBezTo>
                      <a:pt x="0" y="242030"/>
                      <a:pt x="1452" y="219697"/>
                      <a:pt x="13408" y="202595"/>
                    </a:cubicBezTo>
                    <a:lnTo>
                      <a:pt x="93488" y="88053"/>
                    </a:lnTo>
                    <a:cubicBezTo>
                      <a:pt x="132067" y="32872"/>
                      <a:pt x="195156" y="0"/>
                      <a:pt x="262487" y="0"/>
                    </a:cubicBezTo>
                    <a:close/>
                  </a:path>
                </a:pathLst>
              </a:custGeom>
              <a:solidFill>
                <a:srgbClr val="00B58F"/>
              </a:solidFill>
            </p:spPr>
          </p:sp>
          <p:sp>
            <p:nvSpPr>
              <p:cNvPr name="TextBox 100" id="100"/>
              <p:cNvSpPr txBox="true"/>
              <p:nvPr/>
            </p:nvSpPr>
            <p:spPr>
              <a:xfrm>
                <a:off x="101600" y="-38100"/>
                <a:ext cx="837405" cy="328748"/>
              </a:xfrm>
              <a:prstGeom prst="rect">
                <a:avLst/>
              </a:prstGeom>
            </p:spPr>
            <p:txBody>
              <a:bodyPr anchor="ctr" rtlCol="false" tIns="50800" lIns="50800" bIns="50800" rIns="50800"/>
              <a:lstStyle/>
              <a:p>
                <a:pPr algn="ctr">
                  <a:lnSpc>
                    <a:spcPts val="2660"/>
                  </a:lnSpc>
                </a:pPr>
              </a:p>
            </p:txBody>
          </p:sp>
        </p:grpSp>
      </p:grpSp>
      <p:sp>
        <p:nvSpPr>
          <p:cNvPr name="TextBox 101" id="101"/>
          <p:cNvSpPr txBox="true"/>
          <p:nvPr/>
        </p:nvSpPr>
        <p:spPr>
          <a:xfrm rot="0">
            <a:off x="7844542" y="9299661"/>
            <a:ext cx="10048922" cy="365760"/>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Bricolage Grotesque Bold"/>
                <a:ea typeface="Bricolage Grotesque Bold"/>
                <a:cs typeface="Bricolage Grotesque Bold"/>
                <a:sym typeface="Bricolage Grotesque Bold"/>
              </a:rPr>
              <a:t>Research Questions:</a:t>
            </a:r>
            <a:r>
              <a:rPr lang="en-US" sz="2100">
                <a:solidFill>
                  <a:srgbClr val="000000"/>
                </a:solidFill>
                <a:latin typeface="Bricolage Grotesque"/>
                <a:ea typeface="Bricolage Grotesque"/>
                <a:cs typeface="Bricolage Grotesque"/>
                <a:sym typeface="Bricolage Grotesque"/>
              </a:rPr>
              <a:t> For example, which counties or cities adopt the most EVs? </a:t>
            </a:r>
          </a:p>
        </p:txBody>
      </p:sp>
      <p:sp>
        <p:nvSpPr>
          <p:cNvPr name="TextBox 102" id="102"/>
          <p:cNvSpPr txBox="true"/>
          <p:nvPr/>
        </p:nvSpPr>
        <p:spPr>
          <a:xfrm rot="0">
            <a:off x="17629822" y="9641554"/>
            <a:ext cx="263643" cy="318770"/>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9</a:t>
            </a:r>
          </a:p>
        </p:txBody>
      </p:sp>
    </p:spTree>
  </p:cSld>
  <p:clrMapOvr>
    <a:masterClrMapping/>
  </p:clrMapOvr>
  <p:transition spd="slow">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grpSp>
        <p:nvGrpSpPr>
          <p:cNvPr name="Group 2" id="2"/>
          <p:cNvGrpSpPr/>
          <p:nvPr/>
        </p:nvGrpSpPr>
        <p:grpSpPr>
          <a:xfrm rot="0">
            <a:off x="9528133" y="469429"/>
            <a:ext cx="976970" cy="696611"/>
            <a:chOff x="0" y="0"/>
            <a:chExt cx="407622" cy="290648"/>
          </a:xfrm>
        </p:grpSpPr>
        <p:sp>
          <p:nvSpPr>
            <p:cNvPr name="Freeform 3" id="3"/>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00B58F"/>
            </a:solidFill>
          </p:spPr>
        </p:sp>
        <p:sp>
          <p:nvSpPr>
            <p:cNvPr name="TextBox 4" id="4"/>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199570" y="473430"/>
            <a:ext cx="976970" cy="696611"/>
            <a:chOff x="0" y="0"/>
            <a:chExt cx="407622" cy="290648"/>
          </a:xfrm>
        </p:grpSpPr>
        <p:sp>
          <p:nvSpPr>
            <p:cNvPr name="Freeform 6" id="6"/>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7" id="7"/>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858312" y="473430"/>
            <a:ext cx="976970" cy="696611"/>
            <a:chOff x="0" y="0"/>
            <a:chExt cx="407622" cy="290648"/>
          </a:xfrm>
        </p:grpSpPr>
        <p:sp>
          <p:nvSpPr>
            <p:cNvPr name="Freeform 9" id="9"/>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10" id="10"/>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150242" y="9862068"/>
            <a:ext cx="8436141" cy="1142074"/>
            <a:chOff x="0" y="0"/>
            <a:chExt cx="2179021" cy="294993"/>
          </a:xfrm>
        </p:grpSpPr>
        <p:sp>
          <p:nvSpPr>
            <p:cNvPr name="Freeform 12" id="12"/>
            <p:cNvSpPr/>
            <p:nvPr/>
          </p:nvSpPr>
          <p:spPr>
            <a:xfrm flipH="false" flipV="false" rot="0">
              <a:off x="0" y="0"/>
              <a:ext cx="2179021" cy="294993"/>
            </a:xfrm>
            <a:custGeom>
              <a:avLst/>
              <a:gdLst/>
              <a:ahLst/>
              <a:cxnLst/>
              <a:rect r="r" b="b" t="t" l="l"/>
              <a:pathLst>
                <a:path h="294993" w="2179021">
                  <a:moveTo>
                    <a:pt x="55063" y="0"/>
                  </a:moveTo>
                  <a:lnTo>
                    <a:pt x="2123958" y="0"/>
                  </a:lnTo>
                  <a:cubicBezTo>
                    <a:pt x="2154368" y="0"/>
                    <a:pt x="2179021" y="24652"/>
                    <a:pt x="2179021" y="55063"/>
                  </a:cubicBezTo>
                  <a:lnTo>
                    <a:pt x="2179021" y="239930"/>
                  </a:lnTo>
                  <a:cubicBezTo>
                    <a:pt x="2179021" y="270341"/>
                    <a:pt x="2154368" y="294993"/>
                    <a:pt x="2123958" y="294993"/>
                  </a:cubicBezTo>
                  <a:lnTo>
                    <a:pt x="55063" y="294993"/>
                  </a:lnTo>
                  <a:cubicBezTo>
                    <a:pt x="24652" y="294993"/>
                    <a:pt x="0" y="270341"/>
                    <a:pt x="0" y="239930"/>
                  </a:cubicBezTo>
                  <a:lnTo>
                    <a:pt x="0" y="55063"/>
                  </a:lnTo>
                  <a:cubicBezTo>
                    <a:pt x="0" y="24652"/>
                    <a:pt x="24652" y="0"/>
                    <a:pt x="55063" y="0"/>
                  </a:cubicBezTo>
                  <a:close/>
                </a:path>
              </a:pathLst>
            </a:custGeom>
            <a:solidFill>
              <a:srgbClr val="000000">
                <a:alpha val="0"/>
              </a:srgbClr>
            </a:solidFill>
            <a:ln w="19050" cap="rnd">
              <a:solidFill>
                <a:srgbClr val="00B58F"/>
              </a:solidFill>
              <a:prstDash val="solid"/>
              <a:round/>
            </a:ln>
          </p:spPr>
        </p:sp>
        <p:sp>
          <p:nvSpPr>
            <p:cNvPr name="TextBox 13" id="13"/>
            <p:cNvSpPr txBox="true"/>
            <p:nvPr/>
          </p:nvSpPr>
          <p:spPr>
            <a:xfrm>
              <a:off x="0" y="-38100"/>
              <a:ext cx="2179021" cy="333093"/>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4384067" y="-784283"/>
            <a:ext cx="12412118" cy="1367145"/>
            <a:chOff x="0" y="0"/>
            <a:chExt cx="3205999" cy="353128"/>
          </a:xfrm>
        </p:grpSpPr>
        <p:sp>
          <p:nvSpPr>
            <p:cNvPr name="Freeform 15" id="15"/>
            <p:cNvSpPr/>
            <p:nvPr/>
          </p:nvSpPr>
          <p:spPr>
            <a:xfrm flipH="false" flipV="false" rot="0">
              <a:off x="0" y="0"/>
              <a:ext cx="3205999" cy="353128"/>
            </a:xfrm>
            <a:custGeom>
              <a:avLst/>
              <a:gdLst/>
              <a:ahLst/>
              <a:cxnLst/>
              <a:rect r="r" b="b" t="t" l="l"/>
              <a:pathLst>
                <a:path h="353128" w="3205999">
                  <a:moveTo>
                    <a:pt x="37424" y="0"/>
                  </a:moveTo>
                  <a:lnTo>
                    <a:pt x="3168575" y="0"/>
                  </a:lnTo>
                  <a:cubicBezTo>
                    <a:pt x="3189244" y="0"/>
                    <a:pt x="3205999" y="16755"/>
                    <a:pt x="3205999" y="37424"/>
                  </a:cubicBezTo>
                  <a:lnTo>
                    <a:pt x="3205999" y="315704"/>
                  </a:lnTo>
                  <a:cubicBezTo>
                    <a:pt x="3205999" y="336373"/>
                    <a:pt x="3189244" y="353128"/>
                    <a:pt x="3168575" y="353128"/>
                  </a:cubicBezTo>
                  <a:lnTo>
                    <a:pt x="37424" y="353128"/>
                  </a:lnTo>
                  <a:cubicBezTo>
                    <a:pt x="27499" y="353128"/>
                    <a:pt x="17980" y="349185"/>
                    <a:pt x="10961" y="342167"/>
                  </a:cubicBezTo>
                  <a:cubicBezTo>
                    <a:pt x="3943" y="335148"/>
                    <a:pt x="0" y="325629"/>
                    <a:pt x="0" y="315704"/>
                  </a:cubicBezTo>
                  <a:lnTo>
                    <a:pt x="0" y="37424"/>
                  </a:lnTo>
                  <a:cubicBezTo>
                    <a:pt x="0" y="16755"/>
                    <a:pt x="16755" y="0"/>
                    <a:pt x="37424" y="0"/>
                  </a:cubicBezTo>
                  <a:close/>
                </a:path>
              </a:pathLst>
            </a:custGeom>
            <a:solidFill>
              <a:srgbClr val="000000">
                <a:alpha val="0"/>
              </a:srgbClr>
            </a:solidFill>
            <a:ln w="19050" cap="rnd">
              <a:solidFill>
                <a:srgbClr val="00B58F"/>
              </a:solidFill>
              <a:prstDash val="solid"/>
              <a:round/>
            </a:ln>
          </p:spPr>
        </p:sp>
        <p:sp>
          <p:nvSpPr>
            <p:cNvPr name="TextBox 16" id="16"/>
            <p:cNvSpPr txBox="true"/>
            <p:nvPr/>
          </p:nvSpPr>
          <p:spPr>
            <a:xfrm>
              <a:off x="0" y="-38100"/>
              <a:ext cx="3205999" cy="391228"/>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854947" y="1506830"/>
            <a:ext cx="7956744" cy="1471642"/>
            <a:chOff x="0" y="0"/>
            <a:chExt cx="2095603" cy="387593"/>
          </a:xfrm>
        </p:grpSpPr>
        <p:sp>
          <p:nvSpPr>
            <p:cNvPr name="Freeform 18" id="18"/>
            <p:cNvSpPr/>
            <p:nvPr/>
          </p:nvSpPr>
          <p:spPr>
            <a:xfrm flipH="false" flipV="false" rot="0">
              <a:off x="0" y="0"/>
              <a:ext cx="2095603" cy="387593"/>
            </a:xfrm>
            <a:custGeom>
              <a:avLst/>
              <a:gdLst/>
              <a:ahLst/>
              <a:cxnLst/>
              <a:rect r="r" b="b" t="t" l="l"/>
              <a:pathLst>
                <a:path h="387593" w="2095603">
                  <a:moveTo>
                    <a:pt x="29190" y="0"/>
                  </a:moveTo>
                  <a:lnTo>
                    <a:pt x="2066413" y="0"/>
                  </a:lnTo>
                  <a:cubicBezTo>
                    <a:pt x="2082535" y="0"/>
                    <a:pt x="2095603" y="13069"/>
                    <a:pt x="2095603" y="29190"/>
                  </a:cubicBezTo>
                  <a:lnTo>
                    <a:pt x="2095603" y="358403"/>
                  </a:lnTo>
                  <a:cubicBezTo>
                    <a:pt x="2095603" y="374524"/>
                    <a:pt x="2082535" y="387593"/>
                    <a:pt x="2066413" y="387593"/>
                  </a:cubicBezTo>
                  <a:lnTo>
                    <a:pt x="29190" y="387593"/>
                  </a:lnTo>
                  <a:cubicBezTo>
                    <a:pt x="13069" y="387593"/>
                    <a:pt x="0" y="374524"/>
                    <a:pt x="0" y="358403"/>
                  </a:cubicBezTo>
                  <a:lnTo>
                    <a:pt x="0" y="29190"/>
                  </a:lnTo>
                  <a:cubicBezTo>
                    <a:pt x="0" y="13069"/>
                    <a:pt x="13069" y="0"/>
                    <a:pt x="29190" y="0"/>
                  </a:cubicBezTo>
                  <a:close/>
                </a:path>
              </a:pathLst>
            </a:custGeom>
            <a:solidFill>
              <a:srgbClr val="FFFFFF"/>
            </a:solidFill>
          </p:spPr>
        </p:sp>
        <p:sp>
          <p:nvSpPr>
            <p:cNvPr name="TextBox 19" id="19"/>
            <p:cNvSpPr txBox="true"/>
            <p:nvPr/>
          </p:nvSpPr>
          <p:spPr>
            <a:xfrm>
              <a:off x="0" y="-38100"/>
              <a:ext cx="2095603" cy="425693"/>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7436233" y="2133655"/>
            <a:ext cx="651351" cy="527002"/>
          </a:xfrm>
          <a:custGeom>
            <a:avLst/>
            <a:gdLst/>
            <a:ahLst/>
            <a:cxnLst/>
            <a:rect r="r" b="b" t="t" l="l"/>
            <a:pathLst>
              <a:path h="527002" w="651351">
                <a:moveTo>
                  <a:pt x="0" y="0"/>
                </a:moveTo>
                <a:lnTo>
                  <a:pt x="651351" y="0"/>
                </a:lnTo>
                <a:lnTo>
                  <a:pt x="651351" y="527002"/>
                </a:lnTo>
                <a:lnTo>
                  <a:pt x="0" y="527002"/>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6758025" y="2109961"/>
            <a:ext cx="574389" cy="574389"/>
          </a:xfrm>
          <a:custGeom>
            <a:avLst/>
            <a:gdLst/>
            <a:ahLst/>
            <a:cxnLst/>
            <a:rect r="r" b="b" t="t" l="l"/>
            <a:pathLst>
              <a:path h="574389" w="574389">
                <a:moveTo>
                  <a:pt x="0" y="0"/>
                </a:moveTo>
                <a:lnTo>
                  <a:pt x="574389" y="0"/>
                </a:lnTo>
                <a:lnTo>
                  <a:pt x="574389" y="574389"/>
                </a:lnTo>
                <a:lnTo>
                  <a:pt x="0" y="574389"/>
                </a:lnTo>
                <a:lnTo>
                  <a:pt x="0" y="0"/>
                </a:lnTo>
                <a:close/>
              </a:path>
            </a:pathLst>
          </a:custGeom>
          <a:blipFill>
            <a:blip r:embed="rId4">
              <a:alphaModFix amt="14000"/>
              <a:extLst>
                <a:ext uri="{96DAC541-7B7A-43D3-8B79-37D633B846F1}">
                  <asvg:svgBlip xmlns:asvg="http://schemas.microsoft.com/office/drawing/2016/SVG/main" r:embed="rId5"/>
                </a:ext>
              </a:extLst>
            </a:blip>
            <a:stretch>
              <a:fillRect l="0" t="0" r="0" b="0"/>
            </a:stretch>
          </a:blipFill>
        </p:spPr>
      </p:sp>
      <p:grpSp>
        <p:nvGrpSpPr>
          <p:cNvPr name="Group 22" id="22"/>
          <p:cNvGrpSpPr/>
          <p:nvPr/>
        </p:nvGrpSpPr>
        <p:grpSpPr>
          <a:xfrm rot="0">
            <a:off x="1058590" y="2576038"/>
            <a:ext cx="1176087" cy="521599"/>
            <a:chOff x="0" y="0"/>
            <a:chExt cx="1568116" cy="695466"/>
          </a:xfrm>
        </p:grpSpPr>
        <p:grpSp>
          <p:nvGrpSpPr>
            <p:cNvPr name="Group 23" id="23"/>
            <p:cNvGrpSpPr/>
            <p:nvPr/>
          </p:nvGrpSpPr>
          <p:grpSpPr>
            <a:xfrm rot="0">
              <a:off x="0" y="0"/>
              <a:ext cx="1568116" cy="695466"/>
              <a:chOff x="0" y="0"/>
              <a:chExt cx="470383" cy="208617"/>
            </a:xfrm>
          </p:grpSpPr>
          <p:sp>
            <p:nvSpPr>
              <p:cNvPr name="Freeform 24" id="24"/>
              <p:cNvSpPr/>
              <p:nvPr/>
            </p:nvSpPr>
            <p:spPr>
              <a:xfrm flipH="false" flipV="false" rot="0">
                <a:off x="0" y="0"/>
                <a:ext cx="470383" cy="208617"/>
              </a:xfrm>
              <a:custGeom>
                <a:avLst/>
                <a:gdLst/>
                <a:ahLst/>
                <a:cxnLst/>
                <a:rect r="r" b="b" t="t" l="l"/>
                <a:pathLst>
                  <a:path h="208617" w="470383">
                    <a:moveTo>
                      <a:pt x="104308" y="0"/>
                    </a:moveTo>
                    <a:lnTo>
                      <a:pt x="366075" y="0"/>
                    </a:lnTo>
                    <a:cubicBezTo>
                      <a:pt x="423683" y="0"/>
                      <a:pt x="470383" y="46700"/>
                      <a:pt x="470383" y="104308"/>
                    </a:cubicBezTo>
                    <a:lnTo>
                      <a:pt x="470383" y="104308"/>
                    </a:lnTo>
                    <a:cubicBezTo>
                      <a:pt x="470383" y="161916"/>
                      <a:pt x="423683" y="208617"/>
                      <a:pt x="366075" y="208617"/>
                    </a:cubicBezTo>
                    <a:lnTo>
                      <a:pt x="104308" y="208617"/>
                    </a:lnTo>
                    <a:cubicBezTo>
                      <a:pt x="46700" y="208617"/>
                      <a:pt x="0" y="161916"/>
                      <a:pt x="0" y="104308"/>
                    </a:cubicBezTo>
                    <a:lnTo>
                      <a:pt x="0" y="104308"/>
                    </a:lnTo>
                    <a:cubicBezTo>
                      <a:pt x="0" y="46700"/>
                      <a:pt x="46700" y="0"/>
                      <a:pt x="104308" y="0"/>
                    </a:cubicBezTo>
                    <a:close/>
                  </a:path>
                </a:pathLst>
              </a:custGeom>
              <a:solidFill>
                <a:srgbClr val="FFFFFF"/>
              </a:solidFill>
              <a:ln w="28575" cap="rnd">
                <a:solidFill>
                  <a:srgbClr val="259BD8"/>
                </a:solidFill>
                <a:prstDash val="solid"/>
                <a:round/>
              </a:ln>
            </p:spPr>
          </p:sp>
          <p:sp>
            <p:nvSpPr>
              <p:cNvPr name="TextBox 25" id="25"/>
              <p:cNvSpPr txBox="true"/>
              <p:nvPr/>
            </p:nvSpPr>
            <p:spPr>
              <a:xfrm>
                <a:off x="0" y="-38100"/>
                <a:ext cx="470383" cy="246717"/>
              </a:xfrm>
              <a:prstGeom prst="rect">
                <a:avLst/>
              </a:prstGeom>
            </p:spPr>
            <p:txBody>
              <a:bodyPr anchor="ctr" rtlCol="false" tIns="50800" lIns="50800" bIns="50800" rIns="50800"/>
              <a:lstStyle/>
              <a:p>
                <a:pPr algn="ctr">
                  <a:lnSpc>
                    <a:spcPts val="2660"/>
                  </a:lnSpc>
                </a:pPr>
              </a:p>
            </p:txBody>
          </p:sp>
        </p:grpSp>
        <p:sp>
          <p:nvSpPr>
            <p:cNvPr name="Freeform 26" id="26"/>
            <p:cNvSpPr/>
            <p:nvPr/>
          </p:nvSpPr>
          <p:spPr>
            <a:xfrm flipH="false" flipV="false" rot="0">
              <a:off x="195292" y="112615"/>
              <a:ext cx="1242921" cy="482624"/>
            </a:xfrm>
            <a:custGeom>
              <a:avLst/>
              <a:gdLst/>
              <a:ahLst/>
              <a:cxnLst/>
              <a:rect r="r" b="b" t="t" l="l"/>
              <a:pathLst>
                <a:path h="482624" w="1242921">
                  <a:moveTo>
                    <a:pt x="0" y="0"/>
                  </a:moveTo>
                  <a:lnTo>
                    <a:pt x="1242922" y="0"/>
                  </a:lnTo>
                  <a:lnTo>
                    <a:pt x="1242922" y="482624"/>
                  </a:lnTo>
                  <a:lnTo>
                    <a:pt x="0" y="482624"/>
                  </a:lnTo>
                  <a:lnTo>
                    <a:pt x="0" y="0"/>
                  </a:lnTo>
                  <a:close/>
                </a:path>
              </a:pathLst>
            </a:custGeom>
            <a:blipFill>
              <a:blip r:embed="rId6"/>
              <a:stretch>
                <a:fillRect l="0" t="0" r="0" b="0"/>
              </a:stretch>
            </a:blipFill>
          </p:spPr>
        </p:sp>
      </p:grpSp>
      <p:grpSp>
        <p:nvGrpSpPr>
          <p:cNvPr name="Group 27" id="27"/>
          <p:cNvGrpSpPr/>
          <p:nvPr/>
        </p:nvGrpSpPr>
        <p:grpSpPr>
          <a:xfrm rot="0">
            <a:off x="10330487" y="1906341"/>
            <a:ext cx="7258394" cy="2532483"/>
            <a:chOff x="0" y="0"/>
            <a:chExt cx="1911676" cy="666991"/>
          </a:xfrm>
        </p:grpSpPr>
        <p:sp>
          <p:nvSpPr>
            <p:cNvPr name="Freeform 28" id="28"/>
            <p:cNvSpPr/>
            <p:nvPr/>
          </p:nvSpPr>
          <p:spPr>
            <a:xfrm flipH="false" flipV="false" rot="0">
              <a:off x="0" y="0"/>
              <a:ext cx="1911676" cy="666992"/>
            </a:xfrm>
            <a:custGeom>
              <a:avLst/>
              <a:gdLst/>
              <a:ahLst/>
              <a:cxnLst/>
              <a:rect r="r" b="b" t="t" l="l"/>
              <a:pathLst>
                <a:path h="666992" w="1911676">
                  <a:moveTo>
                    <a:pt x="20266" y="0"/>
                  </a:moveTo>
                  <a:lnTo>
                    <a:pt x="1891410" y="0"/>
                  </a:lnTo>
                  <a:cubicBezTo>
                    <a:pt x="1902602" y="0"/>
                    <a:pt x="1911676" y="9073"/>
                    <a:pt x="1911676" y="20266"/>
                  </a:cubicBezTo>
                  <a:lnTo>
                    <a:pt x="1911676" y="646726"/>
                  </a:lnTo>
                  <a:cubicBezTo>
                    <a:pt x="1911676" y="657918"/>
                    <a:pt x="1902602" y="666992"/>
                    <a:pt x="1891410" y="666992"/>
                  </a:cubicBezTo>
                  <a:lnTo>
                    <a:pt x="20266" y="666992"/>
                  </a:lnTo>
                  <a:cubicBezTo>
                    <a:pt x="9073" y="666992"/>
                    <a:pt x="0" y="657918"/>
                    <a:pt x="0" y="646726"/>
                  </a:cubicBezTo>
                  <a:lnTo>
                    <a:pt x="0" y="20266"/>
                  </a:lnTo>
                  <a:cubicBezTo>
                    <a:pt x="0" y="9073"/>
                    <a:pt x="9073" y="0"/>
                    <a:pt x="20266" y="0"/>
                  </a:cubicBezTo>
                  <a:close/>
                </a:path>
              </a:pathLst>
            </a:custGeom>
            <a:solidFill>
              <a:srgbClr val="FFFFFF"/>
            </a:solidFill>
          </p:spPr>
        </p:sp>
        <p:sp>
          <p:nvSpPr>
            <p:cNvPr name="TextBox 29" id="29"/>
            <p:cNvSpPr txBox="true"/>
            <p:nvPr/>
          </p:nvSpPr>
          <p:spPr>
            <a:xfrm>
              <a:off x="0" y="-38100"/>
              <a:ext cx="1911676" cy="705091"/>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1067828" y="9995418"/>
            <a:ext cx="2299748" cy="235585"/>
            <a:chOff x="0" y="0"/>
            <a:chExt cx="3066331" cy="314113"/>
          </a:xfrm>
        </p:grpSpPr>
        <p:sp>
          <p:nvSpPr>
            <p:cNvPr name="Freeform 31" id="31"/>
            <p:cNvSpPr/>
            <p:nvPr/>
          </p:nvSpPr>
          <p:spPr>
            <a:xfrm flipH="false" flipV="false" rot="0">
              <a:off x="0" y="0"/>
              <a:ext cx="358004" cy="285101"/>
            </a:xfrm>
            <a:custGeom>
              <a:avLst/>
              <a:gdLst/>
              <a:ahLst/>
              <a:cxnLst/>
              <a:rect r="r" b="b" t="t" l="l"/>
              <a:pathLst>
                <a:path h="285101" w="358004">
                  <a:moveTo>
                    <a:pt x="0" y="0"/>
                  </a:moveTo>
                  <a:lnTo>
                    <a:pt x="358004" y="0"/>
                  </a:lnTo>
                  <a:lnTo>
                    <a:pt x="358004" y="285101"/>
                  </a:lnTo>
                  <a:lnTo>
                    <a:pt x="0" y="2851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2" id="32"/>
            <p:cNvSpPr txBox="true"/>
            <p:nvPr/>
          </p:nvSpPr>
          <p:spPr>
            <a:xfrm rot="0">
              <a:off x="493390" y="-38100"/>
              <a:ext cx="2572941" cy="352213"/>
            </a:xfrm>
            <a:prstGeom prst="rect">
              <a:avLst/>
            </a:prstGeom>
          </p:spPr>
          <p:txBody>
            <a:bodyPr anchor="t" rtlCol="false" tIns="0" lIns="0" bIns="0" rIns="0">
              <a:spAutoFit/>
            </a:bodyPr>
            <a:lstStyle/>
            <a:p>
              <a:pPr algn="l">
                <a:lnSpc>
                  <a:spcPts val="2239"/>
                </a:lnSpc>
              </a:pPr>
              <a:r>
                <a:rPr lang="en-US" sz="1599" spc="39" b="true">
                  <a:solidFill>
                    <a:srgbClr val="0B132B"/>
                  </a:solidFill>
                  <a:latin typeface="Bricolage Grotesque Bold"/>
                  <a:ea typeface="Bricolage Grotesque Bold"/>
                  <a:cs typeface="Bricolage Grotesque Bold"/>
                  <a:sym typeface="Bricolage Grotesque Bold"/>
                </a:rPr>
                <a:t>B.E.A.N.N.S GROUP</a:t>
              </a:r>
            </a:p>
          </p:txBody>
        </p:sp>
      </p:grpSp>
      <p:grpSp>
        <p:nvGrpSpPr>
          <p:cNvPr name="Group 33" id="33"/>
          <p:cNvGrpSpPr/>
          <p:nvPr/>
        </p:nvGrpSpPr>
        <p:grpSpPr>
          <a:xfrm rot="0">
            <a:off x="10330487" y="5118451"/>
            <a:ext cx="7258394" cy="4761404"/>
            <a:chOff x="0" y="0"/>
            <a:chExt cx="1911676" cy="1254032"/>
          </a:xfrm>
        </p:grpSpPr>
        <p:sp>
          <p:nvSpPr>
            <p:cNvPr name="Freeform 34" id="34"/>
            <p:cNvSpPr/>
            <p:nvPr/>
          </p:nvSpPr>
          <p:spPr>
            <a:xfrm flipH="false" flipV="false" rot="0">
              <a:off x="0" y="0"/>
              <a:ext cx="1911676" cy="1254032"/>
            </a:xfrm>
            <a:custGeom>
              <a:avLst/>
              <a:gdLst/>
              <a:ahLst/>
              <a:cxnLst/>
              <a:rect r="r" b="b" t="t" l="l"/>
              <a:pathLst>
                <a:path h="1254032" w="1911676">
                  <a:moveTo>
                    <a:pt x="20266" y="0"/>
                  </a:moveTo>
                  <a:lnTo>
                    <a:pt x="1891410" y="0"/>
                  </a:lnTo>
                  <a:cubicBezTo>
                    <a:pt x="1902602" y="0"/>
                    <a:pt x="1911676" y="9073"/>
                    <a:pt x="1911676" y="20266"/>
                  </a:cubicBezTo>
                  <a:lnTo>
                    <a:pt x="1911676" y="1233767"/>
                  </a:lnTo>
                  <a:cubicBezTo>
                    <a:pt x="1911676" y="1244959"/>
                    <a:pt x="1902602" y="1254032"/>
                    <a:pt x="1891410" y="1254032"/>
                  </a:cubicBezTo>
                  <a:lnTo>
                    <a:pt x="20266" y="1254032"/>
                  </a:lnTo>
                  <a:cubicBezTo>
                    <a:pt x="9073" y="1254032"/>
                    <a:pt x="0" y="1244959"/>
                    <a:pt x="0" y="1233767"/>
                  </a:cubicBezTo>
                  <a:lnTo>
                    <a:pt x="0" y="20266"/>
                  </a:lnTo>
                  <a:cubicBezTo>
                    <a:pt x="0" y="9073"/>
                    <a:pt x="9073" y="0"/>
                    <a:pt x="20266" y="0"/>
                  </a:cubicBezTo>
                  <a:close/>
                </a:path>
              </a:pathLst>
            </a:custGeom>
            <a:solidFill>
              <a:srgbClr val="FFFFFF"/>
            </a:solidFill>
          </p:spPr>
        </p:sp>
        <p:sp>
          <p:nvSpPr>
            <p:cNvPr name="TextBox 35" id="35"/>
            <p:cNvSpPr txBox="true"/>
            <p:nvPr/>
          </p:nvSpPr>
          <p:spPr>
            <a:xfrm>
              <a:off x="0" y="-38100"/>
              <a:ext cx="1911676" cy="1292132"/>
            </a:xfrm>
            <a:prstGeom prst="rect">
              <a:avLst/>
            </a:prstGeom>
          </p:spPr>
          <p:txBody>
            <a:bodyPr anchor="ctr" rtlCol="false" tIns="50800" lIns="50800" bIns="50800" rIns="50800"/>
            <a:lstStyle/>
            <a:p>
              <a:pPr algn="ctr">
                <a:lnSpc>
                  <a:spcPts val="2659"/>
                </a:lnSpc>
              </a:pPr>
            </a:p>
          </p:txBody>
        </p:sp>
      </p:grpSp>
      <p:sp>
        <p:nvSpPr>
          <p:cNvPr name="AutoShape 36" id="36"/>
          <p:cNvSpPr/>
          <p:nvPr/>
        </p:nvSpPr>
        <p:spPr>
          <a:xfrm>
            <a:off x="10533914" y="5883152"/>
            <a:ext cx="6806869" cy="0"/>
          </a:xfrm>
          <a:prstGeom prst="line">
            <a:avLst/>
          </a:prstGeom>
          <a:ln cap="flat" w="19050">
            <a:solidFill>
              <a:srgbClr val="000000"/>
            </a:solidFill>
            <a:prstDash val="sysDash"/>
            <a:headEnd type="none" len="sm" w="sm"/>
            <a:tailEnd type="none" len="sm" w="sm"/>
          </a:ln>
        </p:spPr>
      </p:sp>
      <p:sp>
        <p:nvSpPr>
          <p:cNvPr name="AutoShape 37" id="37"/>
          <p:cNvSpPr/>
          <p:nvPr/>
        </p:nvSpPr>
        <p:spPr>
          <a:xfrm flipV="true">
            <a:off x="10533914" y="6693081"/>
            <a:ext cx="6806869" cy="0"/>
          </a:xfrm>
          <a:prstGeom prst="line">
            <a:avLst/>
          </a:prstGeom>
          <a:ln cap="flat" w="19050">
            <a:solidFill>
              <a:srgbClr val="000000"/>
            </a:solidFill>
            <a:prstDash val="sysDash"/>
            <a:headEnd type="none" len="sm" w="sm"/>
            <a:tailEnd type="none" len="sm" w="sm"/>
          </a:ln>
        </p:spPr>
      </p:sp>
      <p:sp>
        <p:nvSpPr>
          <p:cNvPr name="AutoShape 38" id="38"/>
          <p:cNvSpPr/>
          <p:nvPr/>
        </p:nvSpPr>
        <p:spPr>
          <a:xfrm>
            <a:off x="10533914" y="7775268"/>
            <a:ext cx="6806869" cy="0"/>
          </a:xfrm>
          <a:prstGeom prst="line">
            <a:avLst/>
          </a:prstGeom>
          <a:ln cap="flat" w="19050">
            <a:solidFill>
              <a:srgbClr val="000000"/>
            </a:solidFill>
            <a:prstDash val="sysDash"/>
            <a:headEnd type="none" len="sm" w="sm"/>
            <a:tailEnd type="none" len="sm" w="sm"/>
          </a:ln>
        </p:spPr>
      </p:sp>
      <p:sp>
        <p:nvSpPr>
          <p:cNvPr name="AutoShape 39" id="39"/>
          <p:cNvSpPr/>
          <p:nvPr/>
        </p:nvSpPr>
        <p:spPr>
          <a:xfrm>
            <a:off x="10483031" y="8837802"/>
            <a:ext cx="6806869" cy="0"/>
          </a:xfrm>
          <a:prstGeom prst="line">
            <a:avLst/>
          </a:prstGeom>
          <a:ln cap="flat" w="19050">
            <a:solidFill>
              <a:srgbClr val="000000"/>
            </a:solidFill>
            <a:prstDash val="sysDash"/>
            <a:headEnd type="none" len="sm" w="sm"/>
            <a:tailEnd type="none" len="sm" w="sm"/>
          </a:ln>
        </p:spPr>
      </p:sp>
      <p:graphicFrame>
        <p:nvGraphicFramePr>
          <p:cNvPr name="Object 40" id="40"/>
          <p:cNvGraphicFramePr/>
          <p:nvPr/>
        </p:nvGraphicFramePr>
        <p:xfrm>
          <a:off x="944568" y="3236194"/>
          <a:ext cx="6790829" cy="8759205"/>
        </p:xfrm>
        <a:graphic>
          <a:graphicData uri="http://schemas.openxmlformats.org/presentationml/2006/ole">
            <p:oleObj imgW="8534400" imgH="10515600" r:id="rId10" progId="Excel.Sheet.12" name="Worksheet">
              <p:embed/>
              <p:pic>
                <p:nvPicPr>
                  <p:cNvPr name="" id="0"/>
                  <p:cNvPicPr/>
                  <p:nvPr/>
                </p:nvPicPr>
                <p:blipFill>
                  <a:blip r:embed="rId9"/>
                  <a:stretch>
                    <a:fillRect/>
                  </a:stretch>
                </p:blipFill>
                <p:spPr>
                  <a:xfrm>
                    <a:off x="1270000" y="1270000"/>
                    <a:ext cx="1270000" cy="1270000"/>
                  </a:xfrm>
                  <a:prstGeom prst="rect"/>
                </p:spPr>
              </p:pic>
            </p:oleObj>
          </a:graphicData>
        </a:graphic>
      </p:graphicFrame>
      <p:sp>
        <p:nvSpPr>
          <p:cNvPr name="TextBox 41" id="41"/>
          <p:cNvSpPr txBox="true"/>
          <p:nvPr/>
        </p:nvSpPr>
        <p:spPr>
          <a:xfrm rot="0">
            <a:off x="740681" y="530969"/>
            <a:ext cx="9341671" cy="848360"/>
          </a:xfrm>
          <a:prstGeom prst="rect">
            <a:avLst/>
          </a:prstGeom>
        </p:spPr>
        <p:txBody>
          <a:bodyPr anchor="t" rtlCol="false" tIns="0" lIns="0" bIns="0" rIns="0">
            <a:spAutoFit/>
          </a:bodyPr>
          <a:lstStyle/>
          <a:p>
            <a:pPr algn="l">
              <a:lnSpc>
                <a:spcPts val="6399"/>
              </a:lnSpc>
            </a:pPr>
            <a:r>
              <a:rPr lang="en-US" sz="6399">
                <a:solidFill>
                  <a:srgbClr val="0B132B"/>
                </a:solidFill>
                <a:latin typeface="Rubik One"/>
                <a:ea typeface="Rubik One"/>
                <a:cs typeface="Rubik One"/>
                <a:sym typeface="Rubik One"/>
              </a:rPr>
              <a:t>DATA DESCRIPTION</a:t>
            </a:r>
          </a:p>
        </p:txBody>
      </p:sp>
      <p:sp>
        <p:nvSpPr>
          <p:cNvPr name="TextBox 42" id="42"/>
          <p:cNvSpPr txBox="true"/>
          <p:nvPr/>
        </p:nvSpPr>
        <p:spPr>
          <a:xfrm rot="0">
            <a:off x="10232931" y="1455791"/>
            <a:ext cx="4437559" cy="481998"/>
          </a:xfrm>
          <a:prstGeom prst="rect">
            <a:avLst/>
          </a:prstGeom>
        </p:spPr>
        <p:txBody>
          <a:bodyPr anchor="t" rtlCol="false" tIns="0" lIns="0" bIns="0" rIns="0">
            <a:spAutoFit/>
          </a:bodyPr>
          <a:lstStyle/>
          <a:p>
            <a:pPr algn="l">
              <a:lnSpc>
                <a:spcPts val="3600"/>
              </a:lnSpc>
            </a:pPr>
            <a:r>
              <a:rPr lang="en-US" sz="3600">
                <a:solidFill>
                  <a:srgbClr val="025442"/>
                </a:solidFill>
                <a:latin typeface="Rubik One"/>
                <a:ea typeface="Rubik One"/>
                <a:cs typeface="Rubik One"/>
                <a:sym typeface="Rubik One"/>
              </a:rPr>
              <a:t>Dataset Overview</a:t>
            </a:r>
          </a:p>
        </p:txBody>
      </p:sp>
      <p:sp>
        <p:nvSpPr>
          <p:cNvPr name="TextBox 43" id="43"/>
          <p:cNvSpPr txBox="true"/>
          <p:nvPr/>
        </p:nvSpPr>
        <p:spPr>
          <a:xfrm rot="0">
            <a:off x="10405757" y="2051331"/>
            <a:ext cx="7107852" cy="835660"/>
          </a:xfrm>
          <a:prstGeom prst="rect">
            <a:avLst/>
          </a:prstGeom>
        </p:spPr>
        <p:txBody>
          <a:bodyPr anchor="t" rtlCol="false" tIns="0" lIns="0" bIns="0" rIns="0">
            <a:spAutoFit/>
          </a:bodyPr>
          <a:lstStyle/>
          <a:p>
            <a:pPr algn="l" marL="345441" indent="-172721" lvl="1">
              <a:lnSpc>
                <a:spcPts val="2240"/>
              </a:lnSpc>
              <a:buFont typeface="Arial"/>
              <a:buChar char="•"/>
            </a:pPr>
            <a:r>
              <a:rPr lang="en-US" sz="1600" spc="40">
                <a:solidFill>
                  <a:srgbClr val="0B132B"/>
                </a:solidFill>
                <a:latin typeface="Poppins"/>
                <a:ea typeface="Poppins"/>
                <a:cs typeface="Poppins"/>
                <a:sym typeface="Poppins"/>
              </a:rPr>
              <a:t>C</a:t>
            </a:r>
            <a:r>
              <a:rPr lang="en-US" sz="1600" spc="40">
                <a:solidFill>
                  <a:srgbClr val="0B132B"/>
                </a:solidFill>
                <a:latin typeface="Poppins"/>
                <a:ea typeface="Poppins"/>
                <a:cs typeface="Poppins"/>
                <a:sym typeface="Poppins"/>
              </a:rPr>
              <a:t>ontains detailed registration records of </a:t>
            </a:r>
            <a:r>
              <a:rPr lang="en-US" b="true" sz="1600" spc="40">
                <a:solidFill>
                  <a:srgbClr val="0B132B"/>
                </a:solidFill>
                <a:latin typeface="Poppins Bold"/>
                <a:ea typeface="Poppins Bold"/>
                <a:cs typeface="Poppins Bold"/>
                <a:sym typeface="Poppins Bold"/>
              </a:rPr>
              <a:t>battery</a:t>
            </a:r>
            <a:r>
              <a:rPr lang="en-US" sz="1600" spc="40">
                <a:solidFill>
                  <a:srgbClr val="0B132B"/>
                </a:solidFill>
                <a:latin typeface="Poppins"/>
                <a:ea typeface="Poppins"/>
                <a:cs typeface="Poppins"/>
                <a:sym typeface="Poppins"/>
              </a:rPr>
              <a:t> </a:t>
            </a:r>
            <a:r>
              <a:rPr lang="en-US" b="true" sz="1600" spc="40">
                <a:solidFill>
                  <a:srgbClr val="0B132B"/>
                </a:solidFill>
                <a:latin typeface="Poppins Bold"/>
                <a:ea typeface="Poppins Bold"/>
                <a:cs typeface="Poppins Bold"/>
                <a:sym typeface="Poppins Bold"/>
              </a:rPr>
              <a:t>electric vehicles (BEVs)</a:t>
            </a:r>
            <a:r>
              <a:rPr lang="en-US" sz="1600" spc="40">
                <a:solidFill>
                  <a:srgbClr val="0B132B"/>
                </a:solidFill>
                <a:latin typeface="Poppins"/>
                <a:ea typeface="Poppins"/>
                <a:cs typeface="Poppins"/>
                <a:sym typeface="Poppins"/>
              </a:rPr>
              <a:t> and</a:t>
            </a:r>
            <a:r>
              <a:rPr lang="en-US" b="true" sz="1600" spc="40">
                <a:solidFill>
                  <a:srgbClr val="0B132B"/>
                </a:solidFill>
                <a:latin typeface="Poppins Bold"/>
                <a:ea typeface="Poppins Bold"/>
                <a:cs typeface="Poppins Bold"/>
                <a:sym typeface="Poppins Bold"/>
              </a:rPr>
              <a:t> plug-in hybrid electric vehicles (PHEVs) </a:t>
            </a:r>
            <a:r>
              <a:rPr lang="en-US" sz="1600" spc="40">
                <a:solidFill>
                  <a:srgbClr val="0B132B"/>
                </a:solidFill>
                <a:latin typeface="Poppins"/>
                <a:ea typeface="Poppins"/>
                <a:cs typeface="Poppins"/>
                <a:sym typeface="Poppins"/>
              </a:rPr>
              <a:t>currently registered</a:t>
            </a:r>
            <a:r>
              <a:rPr lang="en-US" b="true" sz="1600" spc="40">
                <a:solidFill>
                  <a:srgbClr val="0B132B"/>
                </a:solidFill>
                <a:latin typeface="Poppins Bold"/>
                <a:ea typeface="Poppins Bold"/>
                <a:cs typeface="Poppins Bold"/>
                <a:sym typeface="Poppins Bold"/>
              </a:rPr>
              <a:t> in Washington State.</a:t>
            </a:r>
          </a:p>
        </p:txBody>
      </p:sp>
      <p:sp>
        <p:nvSpPr>
          <p:cNvPr name="TextBox 44" id="44"/>
          <p:cNvSpPr txBox="true"/>
          <p:nvPr/>
        </p:nvSpPr>
        <p:spPr>
          <a:xfrm rot="0">
            <a:off x="1058590" y="1628100"/>
            <a:ext cx="7615545" cy="998306"/>
          </a:xfrm>
          <a:prstGeom prst="rect">
            <a:avLst/>
          </a:prstGeom>
        </p:spPr>
        <p:txBody>
          <a:bodyPr anchor="t" rtlCol="false" tIns="0" lIns="0" bIns="0" rIns="0">
            <a:spAutoFit/>
          </a:bodyPr>
          <a:lstStyle/>
          <a:p>
            <a:pPr algn="l">
              <a:lnSpc>
                <a:spcPts val="3678"/>
              </a:lnSpc>
            </a:pPr>
            <a:r>
              <a:rPr lang="en-US" sz="3678" b="true">
                <a:solidFill>
                  <a:srgbClr val="0B132B"/>
                </a:solidFill>
                <a:latin typeface="Poppins Bold"/>
                <a:ea typeface="Poppins Bold"/>
                <a:cs typeface="Poppins Bold"/>
                <a:sym typeface="Poppins Bold"/>
              </a:rPr>
              <a:t>2025 Electric and Hybrid Cars in Washington, USA</a:t>
            </a:r>
          </a:p>
        </p:txBody>
      </p:sp>
      <p:sp>
        <p:nvSpPr>
          <p:cNvPr name="TextBox 45" id="45"/>
          <p:cNvSpPr txBox="true"/>
          <p:nvPr/>
        </p:nvSpPr>
        <p:spPr>
          <a:xfrm rot="0">
            <a:off x="699120" y="1284079"/>
            <a:ext cx="311654" cy="842345"/>
          </a:xfrm>
          <a:prstGeom prst="rect">
            <a:avLst/>
          </a:prstGeom>
        </p:spPr>
        <p:txBody>
          <a:bodyPr anchor="t" rtlCol="false" tIns="0" lIns="0" bIns="0" rIns="0">
            <a:spAutoFit/>
          </a:bodyPr>
          <a:lstStyle/>
          <a:p>
            <a:pPr algn="ctr">
              <a:lnSpc>
                <a:spcPts val="6922"/>
              </a:lnSpc>
            </a:pPr>
            <a:r>
              <a:rPr lang="en-US" sz="4944" b="true">
                <a:solidFill>
                  <a:srgbClr val="0B132B"/>
                </a:solidFill>
                <a:latin typeface="Canva Sans Bold"/>
                <a:ea typeface="Canva Sans Bold"/>
                <a:cs typeface="Canva Sans Bold"/>
                <a:sym typeface="Canva Sans Bold"/>
              </a:rPr>
              <a:t>“</a:t>
            </a:r>
          </a:p>
        </p:txBody>
      </p:sp>
      <p:sp>
        <p:nvSpPr>
          <p:cNvPr name="TextBox 46" id="46"/>
          <p:cNvSpPr txBox="true"/>
          <p:nvPr/>
        </p:nvSpPr>
        <p:spPr>
          <a:xfrm rot="0">
            <a:off x="8544191" y="1274554"/>
            <a:ext cx="346802" cy="936127"/>
          </a:xfrm>
          <a:prstGeom prst="rect">
            <a:avLst/>
          </a:prstGeom>
        </p:spPr>
        <p:txBody>
          <a:bodyPr anchor="t" rtlCol="false" tIns="0" lIns="0" bIns="0" rIns="0">
            <a:spAutoFit/>
          </a:bodyPr>
          <a:lstStyle/>
          <a:p>
            <a:pPr algn="ctr">
              <a:lnSpc>
                <a:spcPts val="7702"/>
              </a:lnSpc>
            </a:pPr>
            <a:r>
              <a:rPr lang="en-US" sz="5501" b="true">
                <a:solidFill>
                  <a:srgbClr val="0B132B"/>
                </a:solidFill>
                <a:latin typeface="Canva Sans Bold"/>
                <a:ea typeface="Canva Sans Bold"/>
                <a:cs typeface="Canva Sans Bold"/>
                <a:sym typeface="Canva Sans Bold"/>
              </a:rPr>
              <a:t>”</a:t>
            </a:r>
          </a:p>
        </p:txBody>
      </p:sp>
      <p:sp>
        <p:nvSpPr>
          <p:cNvPr name="TextBox 47" id="47"/>
          <p:cNvSpPr txBox="true"/>
          <p:nvPr/>
        </p:nvSpPr>
        <p:spPr>
          <a:xfrm rot="0">
            <a:off x="10528053" y="2993773"/>
            <a:ext cx="933648" cy="366362"/>
          </a:xfrm>
          <a:prstGeom prst="rect">
            <a:avLst/>
          </a:prstGeom>
        </p:spPr>
        <p:txBody>
          <a:bodyPr anchor="t" rtlCol="false" tIns="0" lIns="0" bIns="0" rIns="0">
            <a:spAutoFit/>
          </a:bodyPr>
          <a:lstStyle/>
          <a:p>
            <a:pPr algn="l">
              <a:lnSpc>
                <a:spcPts val="2799"/>
              </a:lnSpc>
            </a:pPr>
            <a:r>
              <a:rPr lang="en-US" sz="2799">
                <a:solidFill>
                  <a:srgbClr val="019174"/>
                </a:solidFill>
                <a:latin typeface="Rubik One"/>
                <a:ea typeface="Rubik One"/>
                <a:cs typeface="Rubik One"/>
                <a:sym typeface="Rubik One"/>
              </a:rPr>
              <a:t>Size:</a:t>
            </a:r>
          </a:p>
        </p:txBody>
      </p:sp>
      <p:sp>
        <p:nvSpPr>
          <p:cNvPr name="TextBox 48" id="48"/>
          <p:cNvSpPr txBox="true"/>
          <p:nvPr/>
        </p:nvSpPr>
        <p:spPr>
          <a:xfrm rot="0">
            <a:off x="11660665" y="2932664"/>
            <a:ext cx="5526429" cy="559435"/>
          </a:xfrm>
          <a:prstGeom prst="rect">
            <a:avLst/>
          </a:prstGeom>
        </p:spPr>
        <p:txBody>
          <a:bodyPr anchor="t" rtlCol="false" tIns="0" lIns="0" bIns="0" rIns="0">
            <a:spAutoFit/>
          </a:bodyPr>
          <a:lstStyle/>
          <a:p>
            <a:pPr algn="l">
              <a:lnSpc>
                <a:spcPts val="2240"/>
              </a:lnSpc>
            </a:pPr>
            <a:r>
              <a:rPr lang="en-US" sz="1600" spc="40">
                <a:solidFill>
                  <a:srgbClr val="0B132B"/>
                </a:solidFill>
                <a:latin typeface="Poppins"/>
                <a:ea typeface="Poppins"/>
                <a:cs typeface="Poppins"/>
                <a:sym typeface="Poppins"/>
              </a:rPr>
              <a:t>Ov</a:t>
            </a:r>
            <a:r>
              <a:rPr lang="en-US" sz="1600" spc="40">
                <a:solidFill>
                  <a:srgbClr val="0B132B"/>
                </a:solidFill>
                <a:latin typeface="Poppins"/>
                <a:ea typeface="Poppins"/>
                <a:cs typeface="Poppins"/>
                <a:sym typeface="Poppins"/>
              </a:rPr>
              <a:t>er </a:t>
            </a:r>
            <a:r>
              <a:rPr lang="en-US" b="true" sz="1600" spc="40">
                <a:solidFill>
                  <a:srgbClr val="0B132B"/>
                </a:solidFill>
                <a:latin typeface="Poppins Bold"/>
                <a:ea typeface="Poppins Bold"/>
                <a:cs typeface="Poppins Bold"/>
                <a:sym typeface="Poppins Bold"/>
              </a:rPr>
              <a:t>200,000 records</a:t>
            </a:r>
            <a:r>
              <a:rPr lang="en-US" sz="1600" spc="40">
                <a:solidFill>
                  <a:srgbClr val="0B132B"/>
                </a:solidFill>
                <a:latin typeface="Poppins"/>
                <a:ea typeface="Poppins"/>
                <a:cs typeface="Poppins"/>
                <a:sym typeface="Poppins"/>
              </a:rPr>
              <a:t>, each representing one registered EV or PHEV.</a:t>
            </a:r>
          </a:p>
        </p:txBody>
      </p:sp>
      <p:sp>
        <p:nvSpPr>
          <p:cNvPr name="TextBox 49" id="49"/>
          <p:cNvSpPr txBox="true"/>
          <p:nvPr/>
        </p:nvSpPr>
        <p:spPr>
          <a:xfrm rot="0">
            <a:off x="3443852" y="2655775"/>
            <a:ext cx="5102275" cy="223273"/>
          </a:xfrm>
          <a:prstGeom prst="rect">
            <a:avLst/>
          </a:prstGeom>
        </p:spPr>
        <p:txBody>
          <a:bodyPr anchor="t" rtlCol="false" tIns="0" lIns="0" bIns="0" rIns="0">
            <a:spAutoFit/>
          </a:bodyPr>
          <a:lstStyle/>
          <a:p>
            <a:pPr algn="l">
              <a:lnSpc>
                <a:spcPts val="1868"/>
              </a:lnSpc>
            </a:pPr>
            <a:r>
              <a:rPr lang="en-US" sz="1334" i="true" spc="33">
                <a:solidFill>
                  <a:srgbClr val="000000"/>
                </a:solidFill>
                <a:latin typeface="Poppins Italics"/>
                <a:ea typeface="Poppins Italics"/>
                <a:cs typeface="Poppins Italics"/>
                <a:sym typeface="Poppins Italics"/>
              </a:rPr>
              <a:t>by the </a:t>
            </a:r>
            <a:r>
              <a:rPr lang="en-US" b="true" sz="1334" i="true" spc="33">
                <a:solidFill>
                  <a:srgbClr val="000000"/>
                </a:solidFill>
                <a:latin typeface="Poppins Bold Italics"/>
                <a:ea typeface="Poppins Bold Italics"/>
                <a:cs typeface="Poppins Bold Italics"/>
                <a:sym typeface="Poppins Bold Italics"/>
              </a:rPr>
              <a:t>Washington State Department of Licensing (DOL)</a:t>
            </a:r>
          </a:p>
        </p:txBody>
      </p:sp>
      <p:sp>
        <p:nvSpPr>
          <p:cNvPr name="TextBox 50" id="50"/>
          <p:cNvSpPr txBox="true"/>
          <p:nvPr/>
        </p:nvSpPr>
        <p:spPr>
          <a:xfrm rot="0">
            <a:off x="12440069" y="3698546"/>
            <a:ext cx="4747026" cy="559435"/>
          </a:xfrm>
          <a:prstGeom prst="rect">
            <a:avLst/>
          </a:prstGeom>
        </p:spPr>
        <p:txBody>
          <a:bodyPr anchor="t" rtlCol="false" tIns="0" lIns="0" bIns="0" rIns="0">
            <a:spAutoFit/>
          </a:bodyPr>
          <a:lstStyle/>
          <a:p>
            <a:pPr algn="l">
              <a:lnSpc>
                <a:spcPts val="2240"/>
              </a:lnSpc>
            </a:pPr>
            <a:r>
              <a:rPr lang="en-US" b="true" sz="1600" spc="40">
                <a:solidFill>
                  <a:srgbClr val="0B132B"/>
                </a:solidFill>
                <a:latin typeface="Poppins Bold"/>
                <a:ea typeface="Poppins Bold"/>
                <a:cs typeface="Poppins Bold"/>
                <a:sym typeface="Poppins Bold"/>
              </a:rPr>
              <a:t>17 attributes</a:t>
            </a:r>
            <a:r>
              <a:rPr lang="en-US" sz="1600" spc="40">
                <a:solidFill>
                  <a:srgbClr val="0B132B"/>
                </a:solidFill>
                <a:latin typeface="Poppins"/>
                <a:ea typeface="Poppins"/>
                <a:cs typeface="Poppins"/>
                <a:sym typeface="Poppins"/>
              </a:rPr>
              <a:t> describing vehicle characteristics, location, and eligibility</a:t>
            </a:r>
          </a:p>
        </p:txBody>
      </p:sp>
      <p:sp>
        <p:nvSpPr>
          <p:cNvPr name="TextBox 51" id="51"/>
          <p:cNvSpPr txBox="true"/>
          <p:nvPr/>
        </p:nvSpPr>
        <p:spPr>
          <a:xfrm rot="0">
            <a:off x="10528053" y="3726410"/>
            <a:ext cx="1762621" cy="366362"/>
          </a:xfrm>
          <a:prstGeom prst="rect">
            <a:avLst/>
          </a:prstGeom>
        </p:spPr>
        <p:txBody>
          <a:bodyPr anchor="t" rtlCol="false" tIns="0" lIns="0" bIns="0" rIns="0">
            <a:spAutoFit/>
          </a:bodyPr>
          <a:lstStyle/>
          <a:p>
            <a:pPr algn="l">
              <a:lnSpc>
                <a:spcPts val="2799"/>
              </a:lnSpc>
            </a:pPr>
            <a:r>
              <a:rPr lang="en-US" sz="2799">
                <a:solidFill>
                  <a:srgbClr val="019174"/>
                </a:solidFill>
                <a:latin typeface="Rubik One"/>
                <a:ea typeface="Rubik One"/>
                <a:cs typeface="Rubik One"/>
                <a:sym typeface="Rubik One"/>
              </a:rPr>
              <a:t>Columns</a:t>
            </a:r>
            <a:r>
              <a:rPr lang="en-US" sz="2799">
                <a:solidFill>
                  <a:srgbClr val="019174"/>
                </a:solidFill>
                <a:latin typeface="Rubik One"/>
                <a:ea typeface="Rubik One"/>
                <a:cs typeface="Rubik One"/>
                <a:sym typeface="Rubik One"/>
              </a:rPr>
              <a:t>:</a:t>
            </a:r>
          </a:p>
        </p:txBody>
      </p:sp>
      <p:sp>
        <p:nvSpPr>
          <p:cNvPr name="TextBox 52" id="52"/>
          <p:cNvSpPr txBox="true"/>
          <p:nvPr/>
        </p:nvSpPr>
        <p:spPr>
          <a:xfrm rot="0">
            <a:off x="10232931" y="4600749"/>
            <a:ext cx="5263555" cy="481998"/>
          </a:xfrm>
          <a:prstGeom prst="rect">
            <a:avLst/>
          </a:prstGeom>
        </p:spPr>
        <p:txBody>
          <a:bodyPr anchor="t" rtlCol="false" tIns="0" lIns="0" bIns="0" rIns="0">
            <a:spAutoFit/>
          </a:bodyPr>
          <a:lstStyle/>
          <a:p>
            <a:pPr algn="l">
              <a:lnSpc>
                <a:spcPts val="3600"/>
              </a:lnSpc>
            </a:pPr>
            <a:r>
              <a:rPr lang="en-US" sz="3600">
                <a:solidFill>
                  <a:srgbClr val="025442"/>
                </a:solidFill>
                <a:latin typeface="Rubik One"/>
                <a:ea typeface="Rubik One"/>
                <a:cs typeface="Rubik One"/>
                <a:sym typeface="Rubik One"/>
              </a:rPr>
              <a:t>Data Characteristics</a:t>
            </a:r>
          </a:p>
        </p:txBody>
      </p:sp>
      <p:sp>
        <p:nvSpPr>
          <p:cNvPr name="TextBox 53" id="53"/>
          <p:cNvSpPr txBox="true"/>
          <p:nvPr/>
        </p:nvSpPr>
        <p:spPr>
          <a:xfrm rot="0">
            <a:off x="10481887" y="5373660"/>
            <a:ext cx="1669521" cy="318102"/>
          </a:xfrm>
          <a:prstGeom prst="rect">
            <a:avLst/>
          </a:prstGeom>
        </p:spPr>
        <p:txBody>
          <a:bodyPr anchor="t" rtlCol="false" tIns="0" lIns="0" bIns="0" rIns="0">
            <a:spAutoFit/>
          </a:bodyPr>
          <a:lstStyle/>
          <a:p>
            <a:pPr algn="l">
              <a:lnSpc>
                <a:spcPts val="2400"/>
              </a:lnSpc>
            </a:pPr>
            <a:r>
              <a:rPr lang="en-US" sz="2400">
                <a:solidFill>
                  <a:srgbClr val="00B58F"/>
                </a:solidFill>
                <a:latin typeface="Rubik One"/>
                <a:ea typeface="Rubik One"/>
                <a:cs typeface="Rubik One"/>
                <a:sym typeface="Rubik One"/>
              </a:rPr>
              <a:t>Coverage:</a:t>
            </a:r>
          </a:p>
        </p:txBody>
      </p:sp>
      <p:sp>
        <p:nvSpPr>
          <p:cNvPr name="TextBox 54" id="54"/>
          <p:cNvSpPr txBox="true"/>
          <p:nvPr/>
        </p:nvSpPr>
        <p:spPr>
          <a:xfrm rot="0">
            <a:off x="12342513" y="5187522"/>
            <a:ext cx="4747026" cy="559435"/>
          </a:xfrm>
          <a:prstGeom prst="rect">
            <a:avLst/>
          </a:prstGeom>
        </p:spPr>
        <p:txBody>
          <a:bodyPr anchor="t" rtlCol="false" tIns="0" lIns="0" bIns="0" rIns="0">
            <a:spAutoFit/>
          </a:bodyPr>
          <a:lstStyle/>
          <a:p>
            <a:pPr algn="l">
              <a:lnSpc>
                <a:spcPts val="2239"/>
              </a:lnSpc>
            </a:pPr>
            <a:r>
              <a:rPr lang="en-US" sz="1599" spc="39">
                <a:solidFill>
                  <a:srgbClr val="0B132B"/>
                </a:solidFill>
                <a:latin typeface="Poppins"/>
                <a:ea typeface="Poppins"/>
                <a:cs typeface="Poppins"/>
                <a:sym typeface="Poppins"/>
              </a:rPr>
              <a:t>Vehicle registrations across </a:t>
            </a:r>
            <a:r>
              <a:rPr lang="en-US" b="true" sz="1599" spc="39">
                <a:solidFill>
                  <a:srgbClr val="0B132B"/>
                </a:solidFill>
                <a:latin typeface="Poppins Bold"/>
                <a:ea typeface="Poppins Bold"/>
                <a:cs typeface="Poppins Bold"/>
                <a:sym typeface="Poppins Bold"/>
              </a:rPr>
              <a:t>all cities and counties</a:t>
            </a:r>
            <a:r>
              <a:rPr lang="en-US" sz="1599" spc="39">
                <a:solidFill>
                  <a:srgbClr val="0B132B"/>
                </a:solidFill>
                <a:latin typeface="Poppins"/>
                <a:ea typeface="Poppins"/>
                <a:cs typeface="Poppins"/>
                <a:sym typeface="Poppins"/>
              </a:rPr>
              <a:t> in Washington State.</a:t>
            </a:r>
          </a:p>
        </p:txBody>
      </p:sp>
      <p:sp>
        <p:nvSpPr>
          <p:cNvPr name="TextBox 55" id="55"/>
          <p:cNvSpPr txBox="true"/>
          <p:nvPr/>
        </p:nvSpPr>
        <p:spPr>
          <a:xfrm rot="0">
            <a:off x="10481887" y="6162872"/>
            <a:ext cx="1105297" cy="318102"/>
          </a:xfrm>
          <a:prstGeom prst="rect">
            <a:avLst/>
          </a:prstGeom>
        </p:spPr>
        <p:txBody>
          <a:bodyPr anchor="t" rtlCol="false" tIns="0" lIns="0" bIns="0" rIns="0">
            <a:spAutoFit/>
          </a:bodyPr>
          <a:lstStyle/>
          <a:p>
            <a:pPr algn="l">
              <a:lnSpc>
                <a:spcPts val="2400"/>
              </a:lnSpc>
            </a:pPr>
            <a:r>
              <a:rPr lang="en-US" sz="2400">
                <a:solidFill>
                  <a:srgbClr val="00B58F"/>
                </a:solidFill>
                <a:latin typeface="Rubik One"/>
                <a:ea typeface="Rubik One"/>
                <a:cs typeface="Rubik One"/>
                <a:sym typeface="Rubik One"/>
              </a:rPr>
              <a:t>Scope:</a:t>
            </a:r>
          </a:p>
        </p:txBody>
      </p:sp>
      <p:sp>
        <p:nvSpPr>
          <p:cNvPr name="TextBox 56" id="56"/>
          <p:cNvSpPr txBox="true"/>
          <p:nvPr/>
        </p:nvSpPr>
        <p:spPr>
          <a:xfrm rot="0">
            <a:off x="12342513" y="5976735"/>
            <a:ext cx="4747026" cy="559435"/>
          </a:xfrm>
          <a:prstGeom prst="rect">
            <a:avLst/>
          </a:prstGeom>
        </p:spPr>
        <p:txBody>
          <a:bodyPr anchor="t" rtlCol="false" tIns="0" lIns="0" bIns="0" rIns="0">
            <a:spAutoFit/>
          </a:bodyPr>
          <a:lstStyle/>
          <a:p>
            <a:pPr algn="l">
              <a:lnSpc>
                <a:spcPts val="2239"/>
              </a:lnSpc>
            </a:pPr>
            <a:r>
              <a:rPr lang="en-US" sz="1599" spc="39">
                <a:solidFill>
                  <a:srgbClr val="0B132B"/>
                </a:solidFill>
                <a:latin typeface="Poppins"/>
                <a:ea typeface="Poppins"/>
                <a:cs typeface="Poppins"/>
                <a:sym typeface="Poppins"/>
              </a:rPr>
              <a:t>Covers </a:t>
            </a:r>
            <a:r>
              <a:rPr lang="en-US" sz="1599" spc="39" b="true">
                <a:solidFill>
                  <a:srgbClr val="0B132B"/>
                </a:solidFill>
                <a:latin typeface="Poppins Bold"/>
                <a:ea typeface="Poppins Bold"/>
                <a:cs typeface="Poppins Bold"/>
                <a:sym typeface="Poppins Bold"/>
              </a:rPr>
              <a:t>BE</a:t>
            </a:r>
            <a:r>
              <a:rPr lang="en-US" b="true" sz="1599" spc="39">
                <a:solidFill>
                  <a:srgbClr val="0B132B"/>
                </a:solidFill>
                <a:latin typeface="Poppins Bold"/>
                <a:ea typeface="Poppins Bold"/>
                <a:cs typeface="Poppins Bold"/>
                <a:sym typeface="Poppins Bold"/>
              </a:rPr>
              <a:t>V and PHEV </a:t>
            </a:r>
            <a:r>
              <a:rPr lang="en-US" sz="1599" spc="39">
                <a:solidFill>
                  <a:srgbClr val="0B132B"/>
                </a:solidFill>
                <a:latin typeface="Poppins"/>
                <a:ea typeface="Poppins"/>
                <a:cs typeface="Poppins"/>
                <a:sym typeface="Poppins"/>
              </a:rPr>
              <a:t>registrations from early models up to </a:t>
            </a:r>
            <a:r>
              <a:rPr lang="en-US" b="true" sz="1599" spc="39">
                <a:solidFill>
                  <a:srgbClr val="0B132B"/>
                </a:solidFill>
                <a:latin typeface="Poppins Bold"/>
                <a:ea typeface="Poppins Bold"/>
                <a:cs typeface="Poppins Bold"/>
                <a:sym typeface="Poppins Bold"/>
              </a:rPr>
              <a:t>2025</a:t>
            </a:r>
          </a:p>
        </p:txBody>
      </p:sp>
      <p:sp>
        <p:nvSpPr>
          <p:cNvPr name="TextBox 57" id="57"/>
          <p:cNvSpPr txBox="true"/>
          <p:nvPr/>
        </p:nvSpPr>
        <p:spPr>
          <a:xfrm rot="0">
            <a:off x="10483031" y="7119545"/>
            <a:ext cx="1669521" cy="267358"/>
          </a:xfrm>
          <a:prstGeom prst="rect">
            <a:avLst/>
          </a:prstGeom>
        </p:spPr>
        <p:txBody>
          <a:bodyPr anchor="t" rtlCol="false" tIns="0" lIns="0" bIns="0" rIns="0">
            <a:spAutoFit/>
          </a:bodyPr>
          <a:lstStyle/>
          <a:p>
            <a:pPr algn="l">
              <a:lnSpc>
                <a:spcPts val="2004"/>
              </a:lnSpc>
            </a:pPr>
            <a:r>
              <a:rPr lang="en-US" sz="2004">
                <a:solidFill>
                  <a:srgbClr val="00B58F"/>
                </a:solidFill>
                <a:latin typeface="Rubik One"/>
                <a:ea typeface="Rubik One"/>
                <a:cs typeface="Rubik One"/>
                <a:sym typeface="Rubik One"/>
              </a:rPr>
              <a:t>Policy Field:</a:t>
            </a:r>
          </a:p>
        </p:txBody>
      </p:sp>
      <p:sp>
        <p:nvSpPr>
          <p:cNvPr name="TextBox 58" id="58"/>
          <p:cNvSpPr txBox="true"/>
          <p:nvPr/>
        </p:nvSpPr>
        <p:spPr>
          <a:xfrm rot="0">
            <a:off x="12342513" y="6807381"/>
            <a:ext cx="4744686" cy="835660"/>
          </a:xfrm>
          <a:prstGeom prst="rect">
            <a:avLst/>
          </a:prstGeom>
        </p:spPr>
        <p:txBody>
          <a:bodyPr anchor="t" rtlCol="false" tIns="0" lIns="0" bIns="0" rIns="0">
            <a:spAutoFit/>
          </a:bodyPr>
          <a:lstStyle/>
          <a:p>
            <a:pPr algn="l">
              <a:lnSpc>
                <a:spcPts val="2239"/>
              </a:lnSpc>
            </a:pPr>
            <a:r>
              <a:rPr lang="en-US" sz="1599" spc="39">
                <a:solidFill>
                  <a:srgbClr val="0B132B"/>
                </a:solidFill>
                <a:latin typeface="Poppins"/>
                <a:ea typeface="Poppins"/>
                <a:cs typeface="Poppins"/>
                <a:sym typeface="Poppins"/>
              </a:rPr>
              <a:t>Indicates whether</a:t>
            </a:r>
            <a:r>
              <a:rPr lang="en-US" sz="1599" spc="39">
                <a:solidFill>
                  <a:srgbClr val="0B132B"/>
                </a:solidFill>
                <a:latin typeface="Poppins"/>
                <a:ea typeface="Poppins"/>
                <a:cs typeface="Poppins"/>
                <a:sym typeface="Poppins"/>
              </a:rPr>
              <a:t> a vehicle qualifies for the </a:t>
            </a:r>
            <a:r>
              <a:rPr lang="en-US" b="true" sz="1599" spc="39">
                <a:solidFill>
                  <a:srgbClr val="0B132B"/>
                </a:solidFill>
                <a:latin typeface="Poppins Bold"/>
                <a:ea typeface="Poppins Bold"/>
                <a:cs typeface="Poppins Bold"/>
                <a:sym typeface="Poppins Bold"/>
              </a:rPr>
              <a:t>Clean Alternative Fuel Vehicle</a:t>
            </a:r>
            <a:r>
              <a:rPr lang="en-US" sz="1599" spc="39">
                <a:solidFill>
                  <a:srgbClr val="0B132B"/>
                </a:solidFill>
                <a:latin typeface="Poppins"/>
                <a:ea typeface="Poppins"/>
                <a:cs typeface="Poppins"/>
                <a:sym typeface="Poppins"/>
              </a:rPr>
              <a:t> program, </a:t>
            </a:r>
          </a:p>
          <a:p>
            <a:pPr algn="l" marL="345439" indent="-172720" lvl="1">
              <a:lnSpc>
                <a:spcPts val="2239"/>
              </a:lnSpc>
              <a:buFont typeface="Arial"/>
              <a:buChar char="•"/>
            </a:pPr>
            <a:r>
              <a:rPr lang="en-US" sz="1599" spc="39">
                <a:solidFill>
                  <a:srgbClr val="0B132B"/>
                </a:solidFill>
                <a:latin typeface="Poppins"/>
                <a:ea typeface="Poppins"/>
                <a:cs typeface="Poppins"/>
                <a:sym typeface="Poppins"/>
              </a:rPr>
              <a:t>useful for evaluating policy effectiveness.</a:t>
            </a:r>
          </a:p>
        </p:txBody>
      </p:sp>
      <p:sp>
        <p:nvSpPr>
          <p:cNvPr name="TextBox 59" id="59"/>
          <p:cNvSpPr txBox="true"/>
          <p:nvPr/>
        </p:nvSpPr>
        <p:spPr>
          <a:xfrm rot="0">
            <a:off x="10483031" y="8036078"/>
            <a:ext cx="1616987" cy="261136"/>
          </a:xfrm>
          <a:prstGeom prst="rect">
            <a:avLst/>
          </a:prstGeom>
        </p:spPr>
        <p:txBody>
          <a:bodyPr anchor="t" rtlCol="false" tIns="0" lIns="0" bIns="0" rIns="0">
            <a:spAutoFit/>
          </a:bodyPr>
          <a:lstStyle/>
          <a:p>
            <a:pPr algn="l">
              <a:lnSpc>
                <a:spcPts val="1901"/>
              </a:lnSpc>
            </a:pPr>
            <a:r>
              <a:rPr lang="en-US" sz="1901">
                <a:solidFill>
                  <a:srgbClr val="00B58F"/>
                </a:solidFill>
                <a:latin typeface="Rubik One"/>
                <a:ea typeface="Rubik One"/>
                <a:cs typeface="Rubik One"/>
                <a:sym typeface="Rubik One"/>
              </a:rPr>
              <a:t>Utility Field:</a:t>
            </a:r>
          </a:p>
        </p:txBody>
      </p:sp>
      <p:sp>
        <p:nvSpPr>
          <p:cNvPr name="TextBox 60" id="60"/>
          <p:cNvSpPr txBox="true"/>
          <p:nvPr/>
        </p:nvSpPr>
        <p:spPr>
          <a:xfrm rot="0">
            <a:off x="12343657" y="7868990"/>
            <a:ext cx="4997126" cy="835660"/>
          </a:xfrm>
          <a:prstGeom prst="rect">
            <a:avLst/>
          </a:prstGeom>
        </p:spPr>
        <p:txBody>
          <a:bodyPr anchor="t" rtlCol="false" tIns="0" lIns="0" bIns="0" rIns="0">
            <a:spAutoFit/>
          </a:bodyPr>
          <a:lstStyle/>
          <a:p>
            <a:pPr algn="l">
              <a:lnSpc>
                <a:spcPts val="2239"/>
              </a:lnSpc>
            </a:pPr>
            <a:r>
              <a:rPr lang="en-US" sz="1599" spc="39">
                <a:solidFill>
                  <a:srgbClr val="0B132B"/>
                </a:solidFill>
                <a:latin typeface="Poppins"/>
                <a:ea typeface="Poppins"/>
                <a:cs typeface="Poppins"/>
                <a:sym typeface="Poppins"/>
              </a:rPr>
              <a:t>Connects e</a:t>
            </a:r>
            <a:r>
              <a:rPr lang="en-US" sz="1599" spc="39">
                <a:solidFill>
                  <a:srgbClr val="0B132B"/>
                </a:solidFill>
                <a:latin typeface="Poppins"/>
                <a:ea typeface="Poppins"/>
                <a:cs typeface="Poppins"/>
                <a:sym typeface="Poppins"/>
              </a:rPr>
              <a:t>ach registration with its </a:t>
            </a:r>
            <a:r>
              <a:rPr lang="en-US" b="true" sz="1599" spc="39">
                <a:solidFill>
                  <a:srgbClr val="0B132B"/>
                </a:solidFill>
                <a:latin typeface="Poppins Bold"/>
                <a:ea typeface="Poppins Bold"/>
                <a:cs typeface="Poppins Bold"/>
                <a:sym typeface="Poppins Bold"/>
              </a:rPr>
              <a:t>electricity provider</a:t>
            </a:r>
            <a:r>
              <a:rPr lang="en-US" sz="1599" spc="39">
                <a:solidFill>
                  <a:srgbClr val="0B132B"/>
                </a:solidFill>
                <a:latin typeface="Poppins"/>
                <a:ea typeface="Poppins"/>
                <a:cs typeface="Poppins"/>
                <a:sym typeface="Poppins"/>
              </a:rPr>
              <a:t>, supporting analysis of EV use relative to grid infrastructure.</a:t>
            </a:r>
          </a:p>
        </p:txBody>
      </p:sp>
      <p:sp>
        <p:nvSpPr>
          <p:cNvPr name="TextBox 61" id="61"/>
          <p:cNvSpPr txBox="true"/>
          <p:nvPr/>
        </p:nvSpPr>
        <p:spPr>
          <a:xfrm rot="0">
            <a:off x="10481887" y="9009252"/>
            <a:ext cx="1578213" cy="502558"/>
          </a:xfrm>
          <a:prstGeom prst="rect">
            <a:avLst/>
          </a:prstGeom>
        </p:spPr>
        <p:txBody>
          <a:bodyPr anchor="t" rtlCol="false" tIns="0" lIns="0" bIns="0" rIns="0">
            <a:spAutoFit/>
          </a:bodyPr>
          <a:lstStyle/>
          <a:p>
            <a:pPr algn="l">
              <a:lnSpc>
                <a:spcPts val="1901"/>
              </a:lnSpc>
            </a:pPr>
            <a:r>
              <a:rPr lang="en-US" sz="1901">
                <a:solidFill>
                  <a:srgbClr val="00B58F"/>
                </a:solidFill>
                <a:latin typeface="Rubik One"/>
                <a:ea typeface="Rubik One"/>
                <a:cs typeface="Rubik One"/>
                <a:sym typeface="Rubik One"/>
              </a:rPr>
              <a:t>Geographic </a:t>
            </a:r>
          </a:p>
          <a:p>
            <a:pPr algn="l">
              <a:lnSpc>
                <a:spcPts val="1901"/>
              </a:lnSpc>
            </a:pPr>
            <a:r>
              <a:rPr lang="en-US" sz="1901">
                <a:solidFill>
                  <a:srgbClr val="00B58F"/>
                </a:solidFill>
                <a:latin typeface="Rubik One"/>
                <a:ea typeface="Rubik One"/>
                <a:cs typeface="Rubik One"/>
                <a:sym typeface="Rubik One"/>
              </a:rPr>
              <a:t>Field:</a:t>
            </a:r>
          </a:p>
        </p:txBody>
      </p:sp>
      <p:sp>
        <p:nvSpPr>
          <p:cNvPr name="TextBox 62" id="62"/>
          <p:cNvSpPr txBox="true"/>
          <p:nvPr/>
        </p:nvSpPr>
        <p:spPr>
          <a:xfrm rot="0">
            <a:off x="12342513" y="8923527"/>
            <a:ext cx="4997126" cy="835660"/>
          </a:xfrm>
          <a:prstGeom prst="rect">
            <a:avLst/>
          </a:prstGeom>
        </p:spPr>
        <p:txBody>
          <a:bodyPr anchor="t" rtlCol="false" tIns="0" lIns="0" bIns="0" rIns="0">
            <a:spAutoFit/>
          </a:bodyPr>
          <a:lstStyle/>
          <a:p>
            <a:pPr algn="l">
              <a:lnSpc>
                <a:spcPts val="2239"/>
              </a:lnSpc>
            </a:pPr>
            <a:r>
              <a:rPr lang="en-US" sz="1599" spc="39">
                <a:solidFill>
                  <a:srgbClr val="0B132B"/>
                </a:solidFill>
                <a:latin typeface="Poppins"/>
                <a:ea typeface="Poppins"/>
                <a:cs typeface="Poppins"/>
                <a:sym typeface="Poppins"/>
              </a:rPr>
              <a:t>Contains </a:t>
            </a:r>
            <a:r>
              <a:rPr lang="en-US" sz="1599" spc="39" b="true">
                <a:solidFill>
                  <a:srgbClr val="0B132B"/>
                </a:solidFill>
                <a:latin typeface="Poppins Bold"/>
                <a:ea typeface="Poppins Bold"/>
                <a:cs typeface="Poppins Bold"/>
                <a:sym typeface="Poppins Bold"/>
              </a:rPr>
              <a:t>City, County and ZIP Code</a:t>
            </a:r>
            <a:r>
              <a:rPr lang="en-US" sz="1599" spc="39">
                <a:solidFill>
                  <a:srgbClr val="0B132B"/>
                </a:solidFill>
                <a:latin typeface="Poppins"/>
                <a:ea typeface="Poppins"/>
                <a:cs typeface="Poppins"/>
                <a:sym typeface="Poppins"/>
              </a:rPr>
              <a:t> </a:t>
            </a:r>
            <a:r>
              <a:rPr lang="en-US" sz="1599" spc="39">
                <a:solidFill>
                  <a:srgbClr val="0B132B"/>
                </a:solidFill>
                <a:latin typeface="Poppins"/>
                <a:ea typeface="Poppins"/>
                <a:cs typeface="Poppins"/>
                <a:sym typeface="Poppins"/>
              </a:rPr>
              <a:t>allowing </a:t>
            </a:r>
            <a:r>
              <a:rPr lang="en-US" b="true" sz="1599" spc="39">
                <a:solidFill>
                  <a:srgbClr val="0B132B"/>
                </a:solidFill>
                <a:latin typeface="Poppins Bold"/>
                <a:ea typeface="Poppins Bold"/>
                <a:cs typeface="Poppins Bold"/>
                <a:sym typeface="Poppins Bold"/>
              </a:rPr>
              <a:t>spatial visualization and regional comparisons.</a:t>
            </a:r>
          </a:p>
        </p:txBody>
      </p:sp>
      <p:grpSp>
        <p:nvGrpSpPr>
          <p:cNvPr name="Group 63" id="63"/>
          <p:cNvGrpSpPr/>
          <p:nvPr/>
        </p:nvGrpSpPr>
        <p:grpSpPr>
          <a:xfrm rot="0">
            <a:off x="14841076" y="1297478"/>
            <a:ext cx="970570" cy="731949"/>
            <a:chOff x="0" y="0"/>
            <a:chExt cx="528322" cy="398431"/>
          </a:xfrm>
        </p:grpSpPr>
        <p:sp>
          <p:nvSpPr>
            <p:cNvPr name="Freeform 64" id="64"/>
            <p:cNvSpPr/>
            <p:nvPr/>
          </p:nvSpPr>
          <p:spPr>
            <a:xfrm flipH="false" flipV="false" rot="0">
              <a:off x="42773" y="0"/>
              <a:ext cx="442777" cy="398431"/>
            </a:xfrm>
            <a:custGeom>
              <a:avLst/>
              <a:gdLst/>
              <a:ahLst/>
              <a:cxnLst/>
              <a:rect r="r" b="b" t="t" l="l"/>
              <a:pathLst>
                <a:path h="398431" w="442777">
                  <a:moveTo>
                    <a:pt x="280077" y="0"/>
                  </a:moveTo>
                  <a:lnTo>
                    <a:pt x="365899" y="0"/>
                  </a:lnTo>
                  <a:cubicBezTo>
                    <a:pt x="391404" y="0"/>
                    <a:pt x="415075" y="13259"/>
                    <a:pt x="428397" y="35008"/>
                  </a:cubicBezTo>
                  <a:cubicBezTo>
                    <a:pt x="441719" y="56757"/>
                    <a:pt x="442776" y="83868"/>
                    <a:pt x="431189" y="106589"/>
                  </a:cubicBezTo>
                  <a:lnTo>
                    <a:pt x="336709" y="291842"/>
                  </a:lnTo>
                  <a:cubicBezTo>
                    <a:pt x="303350" y="357253"/>
                    <a:pt x="236126" y="398431"/>
                    <a:pt x="162699" y="398431"/>
                  </a:cubicBezTo>
                  <a:lnTo>
                    <a:pt x="76877" y="398431"/>
                  </a:lnTo>
                  <a:cubicBezTo>
                    <a:pt x="51372" y="398431"/>
                    <a:pt x="27701" y="385172"/>
                    <a:pt x="14379" y="363423"/>
                  </a:cubicBezTo>
                  <a:cubicBezTo>
                    <a:pt x="1057" y="341674"/>
                    <a:pt x="0" y="314563"/>
                    <a:pt x="11587" y="291842"/>
                  </a:cubicBezTo>
                  <a:lnTo>
                    <a:pt x="106067" y="106589"/>
                  </a:lnTo>
                  <a:cubicBezTo>
                    <a:pt x="139426" y="41178"/>
                    <a:pt x="206650" y="0"/>
                    <a:pt x="280077" y="0"/>
                  </a:cubicBezTo>
                  <a:close/>
                </a:path>
              </a:pathLst>
            </a:custGeom>
            <a:solidFill>
              <a:srgbClr val="00B58F"/>
            </a:solidFill>
          </p:spPr>
        </p:sp>
        <p:sp>
          <p:nvSpPr>
            <p:cNvPr name="TextBox 65" id="65"/>
            <p:cNvSpPr txBox="true"/>
            <p:nvPr/>
          </p:nvSpPr>
          <p:spPr>
            <a:xfrm>
              <a:off x="101600" y="-38100"/>
              <a:ext cx="325122" cy="436531"/>
            </a:xfrm>
            <a:prstGeom prst="rect">
              <a:avLst/>
            </a:prstGeom>
          </p:spPr>
          <p:txBody>
            <a:bodyPr anchor="ctr" rtlCol="false" tIns="50800" lIns="50800" bIns="50800" rIns="50800"/>
            <a:lstStyle/>
            <a:p>
              <a:pPr algn="ctr">
                <a:lnSpc>
                  <a:spcPts val="2659"/>
                </a:lnSpc>
              </a:pPr>
            </a:p>
          </p:txBody>
        </p:sp>
      </p:grpSp>
      <p:sp>
        <p:nvSpPr>
          <p:cNvPr name="Freeform 66" id="66"/>
          <p:cNvSpPr/>
          <p:nvPr/>
        </p:nvSpPr>
        <p:spPr>
          <a:xfrm flipH="false" flipV="false" rot="0">
            <a:off x="14902384" y="1375653"/>
            <a:ext cx="583719" cy="464852"/>
          </a:xfrm>
          <a:custGeom>
            <a:avLst/>
            <a:gdLst/>
            <a:ahLst/>
            <a:cxnLst/>
            <a:rect r="r" b="b" t="t" l="l"/>
            <a:pathLst>
              <a:path h="464852" w="583719">
                <a:moveTo>
                  <a:pt x="0" y="0"/>
                </a:moveTo>
                <a:lnTo>
                  <a:pt x="583718" y="0"/>
                </a:lnTo>
                <a:lnTo>
                  <a:pt x="583718" y="464852"/>
                </a:lnTo>
                <a:lnTo>
                  <a:pt x="0" y="4648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7" id="67"/>
          <p:cNvGrpSpPr/>
          <p:nvPr/>
        </p:nvGrpSpPr>
        <p:grpSpPr>
          <a:xfrm rot="0">
            <a:off x="15496486" y="4480647"/>
            <a:ext cx="945618" cy="713132"/>
            <a:chOff x="0" y="0"/>
            <a:chExt cx="528322" cy="398431"/>
          </a:xfrm>
        </p:grpSpPr>
        <p:sp>
          <p:nvSpPr>
            <p:cNvPr name="Freeform 68" id="68"/>
            <p:cNvSpPr/>
            <p:nvPr/>
          </p:nvSpPr>
          <p:spPr>
            <a:xfrm flipH="false" flipV="false" rot="0">
              <a:off x="43901" y="0"/>
              <a:ext cx="440519" cy="398431"/>
            </a:xfrm>
            <a:custGeom>
              <a:avLst/>
              <a:gdLst/>
              <a:ahLst/>
              <a:cxnLst/>
              <a:rect r="r" b="b" t="t" l="l"/>
              <a:pathLst>
                <a:path h="398431" w="440519">
                  <a:moveTo>
                    <a:pt x="282106" y="0"/>
                  </a:moveTo>
                  <a:lnTo>
                    <a:pt x="361614" y="0"/>
                  </a:lnTo>
                  <a:cubicBezTo>
                    <a:pt x="387792" y="0"/>
                    <a:pt x="412087" y="13609"/>
                    <a:pt x="425761" y="35932"/>
                  </a:cubicBezTo>
                  <a:cubicBezTo>
                    <a:pt x="439434" y="58255"/>
                    <a:pt x="440520" y="86081"/>
                    <a:pt x="428626" y="109401"/>
                  </a:cubicBezTo>
                  <a:lnTo>
                    <a:pt x="337016" y="289030"/>
                  </a:lnTo>
                  <a:cubicBezTo>
                    <a:pt x="302776" y="356167"/>
                    <a:pt x="233778" y="398431"/>
                    <a:pt x="158414" y="398431"/>
                  </a:cubicBezTo>
                  <a:lnTo>
                    <a:pt x="78906" y="398431"/>
                  </a:lnTo>
                  <a:cubicBezTo>
                    <a:pt x="52728" y="398431"/>
                    <a:pt x="28433" y="384822"/>
                    <a:pt x="14759" y="362499"/>
                  </a:cubicBezTo>
                  <a:cubicBezTo>
                    <a:pt x="1086" y="340176"/>
                    <a:pt x="0" y="312350"/>
                    <a:pt x="11894" y="289030"/>
                  </a:cubicBezTo>
                  <a:lnTo>
                    <a:pt x="103504" y="109401"/>
                  </a:lnTo>
                  <a:cubicBezTo>
                    <a:pt x="137744" y="42264"/>
                    <a:pt x="206742" y="0"/>
                    <a:pt x="282106" y="0"/>
                  </a:cubicBezTo>
                  <a:close/>
                </a:path>
              </a:pathLst>
            </a:custGeom>
            <a:solidFill>
              <a:srgbClr val="FF914D"/>
            </a:solidFill>
          </p:spPr>
        </p:sp>
        <p:sp>
          <p:nvSpPr>
            <p:cNvPr name="TextBox 69" id="69"/>
            <p:cNvSpPr txBox="true"/>
            <p:nvPr/>
          </p:nvSpPr>
          <p:spPr>
            <a:xfrm>
              <a:off x="101600" y="-38100"/>
              <a:ext cx="325122" cy="436531"/>
            </a:xfrm>
            <a:prstGeom prst="rect">
              <a:avLst/>
            </a:prstGeom>
          </p:spPr>
          <p:txBody>
            <a:bodyPr anchor="ctr" rtlCol="false" tIns="50800" lIns="50800" bIns="50800" rIns="50800"/>
            <a:lstStyle/>
            <a:p>
              <a:pPr algn="ctr">
                <a:lnSpc>
                  <a:spcPts val="2659"/>
                </a:lnSpc>
              </a:pPr>
            </a:p>
          </p:txBody>
        </p:sp>
      </p:grpSp>
      <p:sp>
        <p:nvSpPr>
          <p:cNvPr name="Freeform 70" id="70"/>
          <p:cNvSpPr/>
          <p:nvPr/>
        </p:nvSpPr>
        <p:spPr>
          <a:xfrm flipH="false" flipV="false" rot="0">
            <a:off x="15655931" y="4423042"/>
            <a:ext cx="490273" cy="651745"/>
          </a:xfrm>
          <a:custGeom>
            <a:avLst/>
            <a:gdLst/>
            <a:ahLst/>
            <a:cxnLst/>
            <a:rect r="r" b="b" t="t" l="l"/>
            <a:pathLst>
              <a:path h="651745" w="490273">
                <a:moveTo>
                  <a:pt x="0" y="0"/>
                </a:moveTo>
                <a:lnTo>
                  <a:pt x="490274" y="0"/>
                </a:lnTo>
                <a:lnTo>
                  <a:pt x="490274" y="651744"/>
                </a:lnTo>
                <a:lnTo>
                  <a:pt x="0" y="6517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71" id="71"/>
          <p:cNvSpPr txBox="true"/>
          <p:nvPr/>
        </p:nvSpPr>
        <p:spPr>
          <a:xfrm rot="0">
            <a:off x="5007346" y="9648249"/>
            <a:ext cx="4401035" cy="207137"/>
          </a:xfrm>
          <a:prstGeom prst="rect">
            <a:avLst/>
          </a:prstGeom>
        </p:spPr>
        <p:txBody>
          <a:bodyPr anchor="t" rtlCol="false" tIns="0" lIns="0" bIns="0" rIns="0">
            <a:spAutoFit/>
          </a:bodyPr>
          <a:lstStyle/>
          <a:p>
            <a:pPr algn="ctr">
              <a:lnSpc>
                <a:spcPts val="1577"/>
              </a:lnSpc>
              <a:spcBef>
                <a:spcPct val="0"/>
              </a:spcBef>
            </a:pPr>
            <a:r>
              <a:rPr lang="en-US" sz="1126" i="true">
                <a:solidFill>
                  <a:srgbClr val="000000"/>
                </a:solidFill>
                <a:latin typeface="Poppins Italics"/>
                <a:ea typeface="Poppins Italics"/>
                <a:cs typeface="Poppins Italics"/>
                <a:sym typeface="Poppins Italics"/>
              </a:rPr>
              <a:t>Source </a:t>
            </a:r>
            <a:r>
              <a:rPr lang="en-US" sz="1126" i="true">
                <a:solidFill>
                  <a:srgbClr val="000000"/>
                </a:solidFill>
                <a:latin typeface="Poppins Italics"/>
                <a:ea typeface="Poppins Italics"/>
                <a:cs typeface="Poppins Italics"/>
                <a:sym typeface="Poppins Italics"/>
              </a:rPr>
              <a:t>Link: </a:t>
            </a:r>
            <a:r>
              <a:rPr lang="en-US" sz="1126" i="true" u="sng">
                <a:solidFill>
                  <a:srgbClr val="000000"/>
                </a:solidFill>
                <a:latin typeface="Poppins Italics"/>
                <a:ea typeface="Poppins Italics"/>
                <a:cs typeface="Poppins Italics"/>
                <a:sym typeface="Poppins Italics"/>
                <a:hlinkClick r:id="rId13" tooltip="https://www.kaggle.com/datasets/samanfatima7/2025-electric-and-hybrid-cars-in-washington-usa?utm_source=chatgpt.com"/>
              </a:rPr>
              <a:t>2025 Electric and Hybrid Cars in Washington, USA</a:t>
            </a:r>
          </a:p>
        </p:txBody>
      </p:sp>
      <p:sp>
        <p:nvSpPr>
          <p:cNvPr name="TextBox 72" id="72"/>
          <p:cNvSpPr txBox="true"/>
          <p:nvPr/>
        </p:nvSpPr>
        <p:spPr>
          <a:xfrm rot="0">
            <a:off x="17779200" y="9779186"/>
            <a:ext cx="263643" cy="318770"/>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10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D7D6"/>
        </a:solidFill>
      </p:bgPr>
    </p:bg>
    <p:spTree>
      <p:nvGrpSpPr>
        <p:cNvPr id="1" name=""/>
        <p:cNvGrpSpPr/>
        <p:nvPr/>
      </p:nvGrpSpPr>
      <p:grpSpPr>
        <a:xfrm>
          <a:off x="0" y="0"/>
          <a:ext cx="0" cy="0"/>
          <a:chOff x="0" y="0"/>
          <a:chExt cx="0" cy="0"/>
        </a:xfrm>
      </p:grpSpPr>
      <p:grpSp>
        <p:nvGrpSpPr>
          <p:cNvPr name="Group 2" id="2"/>
          <p:cNvGrpSpPr/>
          <p:nvPr/>
        </p:nvGrpSpPr>
        <p:grpSpPr>
          <a:xfrm rot="0">
            <a:off x="3103449" y="930226"/>
            <a:ext cx="12081102" cy="8426549"/>
            <a:chOff x="0" y="0"/>
            <a:chExt cx="16108136" cy="11235398"/>
          </a:xfrm>
        </p:grpSpPr>
        <p:sp>
          <p:nvSpPr>
            <p:cNvPr name="TextBox 3" id="3"/>
            <p:cNvSpPr txBox="true"/>
            <p:nvPr/>
          </p:nvSpPr>
          <p:spPr>
            <a:xfrm rot="0">
              <a:off x="2555044" y="350341"/>
              <a:ext cx="9311908" cy="991405"/>
            </a:xfrm>
            <a:prstGeom prst="rect">
              <a:avLst/>
            </a:prstGeom>
          </p:spPr>
          <p:txBody>
            <a:bodyPr anchor="t" rtlCol="false" tIns="0" lIns="0" bIns="0" rIns="0">
              <a:spAutoFit/>
            </a:bodyPr>
            <a:lstStyle/>
            <a:p>
              <a:pPr algn="l">
                <a:lnSpc>
                  <a:spcPts val="5347"/>
                </a:lnSpc>
              </a:pPr>
              <a:r>
                <a:rPr lang="en-US" sz="5347">
                  <a:solidFill>
                    <a:srgbClr val="930500"/>
                  </a:solidFill>
                  <a:latin typeface="Rubik One"/>
                  <a:ea typeface="Rubik One"/>
                  <a:cs typeface="Rubik One"/>
                  <a:sym typeface="Rubik One"/>
                </a:rPr>
                <a:t>Data Quality Notes</a:t>
              </a:r>
            </a:p>
          </p:txBody>
        </p:sp>
        <p:grpSp>
          <p:nvGrpSpPr>
            <p:cNvPr name="Group 4" id="4"/>
            <p:cNvGrpSpPr/>
            <p:nvPr/>
          </p:nvGrpSpPr>
          <p:grpSpPr>
            <a:xfrm rot="0">
              <a:off x="11866952" y="70155"/>
              <a:ext cx="1686139" cy="1271591"/>
              <a:chOff x="0" y="0"/>
              <a:chExt cx="528322" cy="398431"/>
            </a:xfrm>
          </p:grpSpPr>
          <p:sp>
            <p:nvSpPr>
              <p:cNvPr name="Freeform 5" id="5"/>
              <p:cNvSpPr/>
              <p:nvPr/>
            </p:nvSpPr>
            <p:spPr>
              <a:xfrm flipH="false" flipV="false" rot="0">
                <a:off x="36573" y="0"/>
                <a:ext cx="455175" cy="398431"/>
              </a:xfrm>
              <a:custGeom>
                <a:avLst/>
                <a:gdLst/>
                <a:ahLst/>
                <a:cxnLst/>
                <a:rect r="r" b="b" t="t" l="l"/>
                <a:pathLst>
                  <a:path h="398431" w="455175">
                    <a:moveTo>
                      <a:pt x="268936" y="0"/>
                    </a:moveTo>
                    <a:lnTo>
                      <a:pt x="389440" y="0"/>
                    </a:lnTo>
                    <a:cubicBezTo>
                      <a:pt x="411249" y="0"/>
                      <a:pt x="431489" y="11337"/>
                      <a:pt x="442880" y="29934"/>
                    </a:cubicBezTo>
                    <a:cubicBezTo>
                      <a:pt x="454271" y="48531"/>
                      <a:pt x="455176" y="71712"/>
                      <a:pt x="445268" y="91140"/>
                    </a:cubicBezTo>
                    <a:lnTo>
                      <a:pt x="335031" y="307291"/>
                    </a:lnTo>
                    <a:cubicBezTo>
                      <a:pt x="306506" y="363221"/>
                      <a:pt x="249025" y="398431"/>
                      <a:pt x="186240" y="398431"/>
                    </a:cubicBezTo>
                    <a:lnTo>
                      <a:pt x="65736" y="398431"/>
                    </a:lnTo>
                    <a:cubicBezTo>
                      <a:pt x="43927" y="398431"/>
                      <a:pt x="23687" y="387093"/>
                      <a:pt x="12296" y="368497"/>
                    </a:cubicBezTo>
                    <a:cubicBezTo>
                      <a:pt x="905" y="349900"/>
                      <a:pt x="0" y="326718"/>
                      <a:pt x="9908" y="307291"/>
                    </a:cubicBezTo>
                    <a:lnTo>
                      <a:pt x="120145" y="91140"/>
                    </a:lnTo>
                    <a:cubicBezTo>
                      <a:pt x="148670" y="35209"/>
                      <a:pt x="206151" y="0"/>
                      <a:pt x="268936" y="0"/>
                    </a:cubicBezTo>
                    <a:close/>
                  </a:path>
                </a:pathLst>
              </a:custGeom>
              <a:solidFill>
                <a:srgbClr val="F5514B"/>
              </a:solidFill>
            </p:spPr>
          </p:sp>
          <p:sp>
            <p:nvSpPr>
              <p:cNvPr name="TextBox 6" id="6"/>
              <p:cNvSpPr txBox="true"/>
              <p:nvPr/>
            </p:nvSpPr>
            <p:spPr>
              <a:xfrm>
                <a:off x="101600" y="-38100"/>
                <a:ext cx="325122" cy="43653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2036359" y="0"/>
              <a:ext cx="888277" cy="1219602"/>
            </a:xfrm>
            <a:custGeom>
              <a:avLst/>
              <a:gdLst/>
              <a:ahLst/>
              <a:cxnLst/>
              <a:rect r="r" b="b" t="t" l="l"/>
              <a:pathLst>
                <a:path h="1219602" w="888277">
                  <a:moveTo>
                    <a:pt x="0" y="0"/>
                  </a:moveTo>
                  <a:lnTo>
                    <a:pt x="888277" y="0"/>
                  </a:lnTo>
                  <a:lnTo>
                    <a:pt x="888277" y="1219602"/>
                  </a:lnTo>
                  <a:lnTo>
                    <a:pt x="0" y="12196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0" y="1633740"/>
              <a:ext cx="16108136" cy="9601658"/>
              <a:chOff x="0" y="0"/>
              <a:chExt cx="2424077" cy="1444932"/>
            </a:xfrm>
          </p:grpSpPr>
          <p:sp>
            <p:nvSpPr>
              <p:cNvPr name="Freeform 9" id="9"/>
              <p:cNvSpPr/>
              <p:nvPr/>
            </p:nvSpPr>
            <p:spPr>
              <a:xfrm flipH="false" flipV="false" rot="0">
                <a:off x="0" y="0"/>
                <a:ext cx="2424077" cy="1444932"/>
              </a:xfrm>
              <a:custGeom>
                <a:avLst/>
                <a:gdLst/>
                <a:ahLst/>
                <a:cxnLst/>
                <a:rect r="r" b="b" t="t" l="l"/>
                <a:pathLst>
                  <a:path h="1444932" w="2424077">
                    <a:moveTo>
                      <a:pt x="13565" y="0"/>
                    </a:moveTo>
                    <a:lnTo>
                      <a:pt x="2410512" y="0"/>
                    </a:lnTo>
                    <a:cubicBezTo>
                      <a:pt x="2418004" y="0"/>
                      <a:pt x="2424077" y="6073"/>
                      <a:pt x="2424077" y="13565"/>
                    </a:cubicBezTo>
                    <a:lnTo>
                      <a:pt x="2424077" y="1431367"/>
                    </a:lnTo>
                    <a:cubicBezTo>
                      <a:pt x="2424077" y="1438859"/>
                      <a:pt x="2418004" y="1444932"/>
                      <a:pt x="2410512" y="1444932"/>
                    </a:cubicBezTo>
                    <a:lnTo>
                      <a:pt x="13565" y="1444932"/>
                    </a:lnTo>
                    <a:cubicBezTo>
                      <a:pt x="6073" y="1444932"/>
                      <a:pt x="0" y="1438859"/>
                      <a:pt x="0" y="1431367"/>
                    </a:cubicBezTo>
                    <a:lnTo>
                      <a:pt x="0" y="13565"/>
                    </a:lnTo>
                    <a:cubicBezTo>
                      <a:pt x="0" y="6073"/>
                      <a:pt x="6073" y="0"/>
                      <a:pt x="13565" y="0"/>
                    </a:cubicBezTo>
                    <a:close/>
                  </a:path>
                </a:pathLst>
              </a:custGeom>
              <a:solidFill>
                <a:srgbClr val="FFFFFF"/>
              </a:solidFill>
            </p:spPr>
          </p:sp>
          <p:sp>
            <p:nvSpPr>
              <p:cNvPr name="TextBox 10" id="10"/>
              <p:cNvSpPr txBox="true"/>
              <p:nvPr/>
            </p:nvSpPr>
            <p:spPr>
              <a:xfrm>
                <a:off x="0" y="-38100"/>
                <a:ext cx="2424077" cy="1483032"/>
              </a:xfrm>
              <a:prstGeom prst="rect">
                <a:avLst/>
              </a:prstGeom>
            </p:spPr>
            <p:txBody>
              <a:bodyPr anchor="ctr" rtlCol="false" tIns="59851" lIns="59851" bIns="59851" rIns="59851"/>
              <a:lstStyle/>
              <a:p>
                <a:pPr algn="ctr">
                  <a:lnSpc>
                    <a:spcPts val="2659"/>
                  </a:lnSpc>
                </a:pPr>
              </a:p>
            </p:txBody>
          </p:sp>
        </p:grpSp>
        <p:sp>
          <p:nvSpPr>
            <p:cNvPr name="AutoShape 11" id="11"/>
            <p:cNvSpPr/>
            <p:nvPr/>
          </p:nvSpPr>
          <p:spPr>
            <a:xfrm>
              <a:off x="658875" y="4475941"/>
              <a:ext cx="14802461" cy="0"/>
            </a:xfrm>
            <a:prstGeom prst="line">
              <a:avLst/>
            </a:prstGeom>
            <a:ln cap="flat" w="28298">
              <a:solidFill>
                <a:srgbClr val="000000"/>
              </a:solidFill>
              <a:prstDash val="sysDash"/>
              <a:headEnd type="none" len="sm" w="sm"/>
              <a:tailEnd type="none" len="sm" w="sm"/>
            </a:ln>
          </p:spPr>
        </p:sp>
        <p:sp>
          <p:nvSpPr>
            <p:cNvPr name="TextBox 12" id="12"/>
            <p:cNvSpPr txBox="true"/>
            <p:nvPr/>
          </p:nvSpPr>
          <p:spPr>
            <a:xfrm rot="0">
              <a:off x="658875" y="2244051"/>
              <a:ext cx="14124255" cy="707709"/>
            </a:xfrm>
            <a:prstGeom prst="rect">
              <a:avLst/>
            </a:prstGeom>
          </p:spPr>
          <p:txBody>
            <a:bodyPr anchor="t" rtlCol="false" tIns="0" lIns="0" bIns="0" rIns="0">
              <a:spAutoFit/>
            </a:bodyPr>
            <a:lstStyle/>
            <a:p>
              <a:pPr algn="l">
                <a:lnSpc>
                  <a:spcPts val="3810"/>
                </a:lnSpc>
              </a:pPr>
              <a:r>
                <a:rPr lang="en-US" sz="3810">
                  <a:solidFill>
                    <a:srgbClr val="D80700"/>
                  </a:solidFill>
                  <a:latin typeface="Rubik One"/>
                  <a:ea typeface="Rubik One"/>
                  <a:cs typeface="Rubik One"/>
                  <a:sym typeface="Rubik One"/>
                </a:rPr>
                <a:t>Electric range for BEVs recorded as “0”</a:t>
              </a:r>
            </a:p>
          </p:txBody>
        </p:sp>
        <p:sp>
          <p:nvSpPr>
            <p:cNvPr name="TextBox 13" id="13"/>
            <p:cNvSpPr txBox="true"/>
            <p:nvPr/>
          </p:nvSpPr>
          <p:spPr>
            <a:xfrm rot="0">
              <a:off x="1461479" y="3068827"/>
              <a:ext cx="13852969" cy="1190403"/>
            </a:xfrm>
            <a:prstGeom prst="rect">
              <a:avLst/>
            </a:prstGeom>
          </p:spPr>
          <p:txBody>
            <a:bodyPr anchor="t" rtlCol="false" tIns="0" lIns="0" bIns="0" rIns="0">
              <a:spAutoFit/>
            </a:bodyPr>
            <a:lstStyle/>
            <a:p>
              <a:pPr algn="l" marL="548521" indent="-274261" lvl="1">
                <a:lnSpc>
                  <a:spcPts val="3556"/>
                </a:lnSpc>
                <a:buFont typeface="Arial"/>
                <a:buChar char="•"/>
              </a:pPr>
              <a:r>
                <a:rPr lang="en-US" sz="2540" spc="63">
                  <a:solidFill>
                    <a:srgbClr val="0B132B"/>
                  </a:solidFill>
                  <a:latin typeface="Poppins"/>
                  <a:ea typeface="Poppins"/>
                  <a:cs typeface="Poppins"/>
                  <a:sym typeface="Poppins"/>
                </a:rPr>
                <a:t>For BE</a:t>
              </a:r>
              <a:r>
                <a:rPr lang="en-US" sz="2540" spc="63">
                  <a:solidFill>
                    <a:srgbClr val="0B132B"/>
                  </a:solidFill>
                  <a:latin typeface="Poppins"/>
                  <a:ea typeface="Poppins"/>
                  <a:cs typeface="Poppins"/>
                  <a:sym typeface="Poppins"/>
                </a:rPr>
                <a:t>Vs, the field is recorded as 0 (not </a:t>
              </a:r>
              <a:r>
                <a:rPr lang="en-US" sz="2540" spc="63">
                  <a:solidFill>
                    <a:srgbClr val="0B132B"/>
                  </a:solidFill>
                  <a:latin typeface="Poppins"/>
                  <a:ea typeface="Poppins"/>
                  <a:cs typeface="Poppins"/>
                  <a:sym typeface="Poppins"/>
                </a:rPr>
                <a:t>act</a:t>
              </a:r>
              <a:r>
                <a:rPr lang="en-US" sz="2540" spc="63">
                  <a:solidFill>
                    <a:srgbClr val="0B132B"/>
                  </a:solidFill>
                  <a:latin typeface="Poppins"/>
                  <a:ea typeface="Poppins"/>
                  <a:cs typeface="Poppins"/>
                  <a:sym typeface="Poppins"/>
                </a:rPr>
                <a:t>ual</a:t>
              </a:r>
              <a:r>
                <a:rPr lang="en-US" sz="2540" spc="63">
                  <a:solidFill>
                    <a:srgbClr val="0B132B"/>
                  </a:solidFill>
                  <a:latin typeface="Poppins"/>
                  <a:ea typeface="Poppins"/>
                  <a:cs typeface="Poppins"/>
                  <a:sym typeface="Poppins"/>
                </a:rPr>
                <a:t> </a:t>
              </a:r>
              <a:r>
                <a:rPr lang="en-US" sz="2540" spc="63">
                  <a:solidFill>
                    <a:srgbClr val="0B132B"/>
                  </a:solidFill>
                  <a:latin typeface="Poppins"/>
                  <a:ea typeface="Poppins"/>
                  <a:cs typeface="Poppins"/>
                  <a:sym typeface="Poppins"/>
                </a:rPr>
                <a:t>r</a:t>
              </a:r>
              <a:r>
                <a:rPr lang="en-US" sz="2540" spc="63">
                  <a:solidFill>
                    <a:srgbClr val="0B132B"/>
                  </a:solidFill>
                  <a:latin typeface="Poppins"/>
                  <a:ea typeface="Poppins"/>
                  <a:cs typeface="Poppins"/>
                  <a:sym typeface="Poppins"/>
                </a:rPr>
                <a:t>an</a:t>
              </a:r>
              <a:r>
                <a:rPr lang="en-US" sz="2540" spc="63">
                  <a:solidFill>
                    <a:srgbClr val="0B132B"/>
                  </a:solidFill>
                  <a:latin typeface="Poppins"/>
                  <a:ea typeface="Poppins"/>
                  <a:cs typeface="Poppins"/>
                  <a:sym typeface="Poppins"/>
                </a:rPr>
                <a:t>ge),</a:t>
              </a:r>
              <a:r>
                <a:rPr lang="en-US" sz="2540" spc="63">
                  <a:solidFill>
                    <a:srgbClr val="0B132B"/>
                  </a:solidFill>
                  <a:latin typeface="Poppins"/>
                  <a:ea typeface="Poppins"/>
                  <a:cs typeface="Poppins"/>
                  <a:sym typeface="Poppins"/>
                </a:rPr>
                <a:t> </a:t>
              </a:r>
              <a:r>
                <a:rPr lang="en-US" sz="2540" spc="63">
                  <a:solidFill>
                    <a:srgbClr val="0B132B"/>
                  </a:solidFill>
                  <a:latin typeface="Poppins"/>
                  <a:ea typeface="Poppins"/>
                  <a:cs typeface="Poppins"/>
                  <a:sym typeface="Poppins"/>
                </a:rPr>
                <a:t>s</a:t>
              </a:r>
              <a:r>
                <a:rPr lang="en-US" sz="2540" spc="63">
                  <a:solidFill>
                    <a:srgbClr val="0B132B"/>
                  </a:solidFill>
                  <a:latin typeface="Poppins"/>
                  <a:ea typeface="Poppins"/>
                  <a:cs typeface="Poppins"/>
                  <a:sym typeface="Poppins"/>
                </a:rPr>
                <a:t>o</a:t>
              </a:r>
              <a:r>
                <a:rPr lang="en-US" sz="2540" spc="63">
                  <a:solidFill>
                    <a:srgbClr val="0B132B"/>
                  </a:solidFill>
                  <a:latin typeface="Poppins"/>
                  <a:ea typeface="Poppins"/>
                  <a:cs typeface="Poppins"/>
                  <a:sym typeface="Poppins"/>
                </a:rPr>
                <a:t> i</a:t>
              </a:r>
              <a:r>
                <a:rPr lang="en-US" sz="2540" spc="63">
                  <a:solidFill>
                    <a:srgbClr val="0B132B"/>
                  </a:solidFill>
                  <a:latin typeface="Poppins"/>
                  <a:ea typeface="Poppins"/>
                  <a:cs typeface="Poppins"/>
                  <a:sym typeface="Poppins"/>
                </a:rPr>
                <a:t>t</a:t>
              </a:r>
              <a:r>
                <a:rPr lang="en-US" sz="2540" spc="63">
                  <a:solidFill>
                    <a:srgbClr val="0B132B"/>
                  </a:solidFill>
                  <a:latin typeface="Poppins"/>
                  <a:ea typeface="Poppins"/>
                  <a:cs typeface="Poppins"/>
                  <a:sym typeface="Poppins"/>
                </a:rPr>
                <a:t> requ</a:t>
              </a:r>
              <a:r>
                <a:rPr lang="en-US" sz="2540" spc="63">
                  <a:solidFill>
                    <a:srgbClr val="0B132B"/>
                  </a:solidFill>
                  <a:latin typeface="Poppins"/>
                  <a:ea typeface="Poppins"/>
                  <a:cs typeface="Poppins"/>
                  <a:sym typeface="Poppins"/>
                </a:rPr>
                <a:t>i</a:t>
              </a:r>
              <a:r>
                <a:rPr lang="en-US" sz="2540" spc="63">
                  <a:solidFill>
                    <a:srgbClr val="0B132B"/>
                  </a:solidFill>
                  <a:latin typeface="Poppins"/>
                  <a:ea typeface="Poppins"/>
                  <a:cs typeface="Poppins"/>
                  <a:sym typeface="Poppins"/>
                </a:rPr>
                <a:t>r</a:t>
              </a:r>
              <a:r>
                <a:rPr lang="en-US" sz="2540" spc="63">
                  <a:solidFill>
                    <a:srgbClr val="0B132B"/>
                  </a:solidFill>
                  <a:latin typeface="Poppins"/>
                  <a:ea typeface="Poppins"/>
                  <a:cs typeface="Poppins"/>
                  <a:sym typeface="Poppins"/>
                </a:rPr>
                <a:t>es</a:t>
              </a:r>
              <a:r>
                <a:rPr lang="en-US" sz="2540" spc="63">
                  <a:solidFill>
                    <a:srgbClr val="0B132B"/>
                  </a:solidFill>
                  <a:latin typeface="Poppins"/>
                  <a:ea typeface="Poppins"/>
                  <a:cs typeface="Poppins"/>
                  <a:sym typeface="Poppins"/>
                </a:rPr>
                <a:t> special handling in analysis.</a:t>
              </a:r>
            </a:p>
          </p:txBody>
        </p:sp>
        <p:sp>
          <p:nvSpPr>
            <p:cNvPr name="TextBox 14" id="14"/>
            <p:cNvSpPr txBox="true"/>
            <p:nvPr/>
          </p:nvSpPr>
          <p:spPr>
            <a:xfrm rot="0">
              <a:off x="658875" y="4925958"/>
              <a:ext cx="14684562" cy="707709"/>
            </a:xfrm>
            <a:prstGeom prst="rect">
              <a:avLst/>
            </a:prstGeom>
          </p:spPr>
          <p:txBody>
            <a:bodyPr anchor="t" rtlCol="false" tIns="0" lIns="0" bIns="0" rIns="0">
              <a:spAutoFit/>
            </a:bodyPr>
            <a:lstStyle/>
            <a:p>
              <a:pPr algn="l">
                <a:lnSpc>
                  <a:spcPts val="3810"/>
                </a:lnSpc>
              </a:pPr>
              <a:r>
                <a:rPr lang="en-US" sz="3810">
                  <a:solidFill>
                    <a:srgbClr val="D80700"/>
                  </a:solidFill>
                  <a:latin typeface="Rubik One"/>
                  <a:ea typeface="Rubik One"/>
                  <a:cs typeface="Rubik One"/>
                  <a:sym typeface="Rubik One"/>
                </a:rPr>
                <a:t>Inconsist</a:t>
              </a:r>
              <a:r>
                <a:rPr lang="en-US" sz="3810">
                  <a:solidFill>
                    <a:srgbClr val="D80700"/>
                  </a:solidFill>
                  <a:latin typeface="Rubik One"/>
                  <a:ea typeface="Rubik One"/>
                  <a:cs typeface="Rubik One"/>
                  <a:sym typeface="Rubik One"/>
                </a:rPr>
                <a:t>ent naming in categorical fields </a:t>
              </a:r>
            </a:p>
          </p:txBody>
        </p:sp>
        <p:sp>
          <p:nvSpPr>
            <p:cNvPr name="TextBox 15" id="15"/>
            <p:cNvSpPr txBox="true"/>
            <p:nvPr/>
          </p:nvSpPr>
          <p:spPr>
            <a:xfrm rot="0">
              <a:off x="10622639" y="5595567"/>
              <a:ext cx="4838697" cy="537091"/>
            </a:xfrm>
            <a:prstGeom prst="rect">
              <a:avLst/>
            </a:prstGeom>
          </p:spPr>
          <p:txBody>
            <a:bodyPr anchor="t" rtlCol="false" tIns="0" lIns="0" bIns="0" rIns="0">
              <a:spAutoFit/>
            </a:bodyPr>
            <a:lstStyle/>
            <a:p>
              <a:pPr algn="ctr">
                <a:lnSpc>
                  <a:spcPts val="3491"/>
                </a:lnSpc>
                <a:spcBef>
                  <a:spcPct val="0"/>
                </a:spcBef>
              </a:pPr>
              <a:r>
                <a:rPr lang="en-US" sz="2493">
                  <a:solidFill>
                    <a:srgbClr val="F5514B"/>
                  </a:solidFill>
                  <a:latin typeface="Rubik One"/>
                  <a:ea typeface="Rubik One"/>
                  <a:cs typeface="Rubik One"/>
                  <a:sym typeface="Rubik One"/>
                </a:rPr>
                <a:t>(e.g., utilities, cities)</a:t>
              </a:r>
            </a:p>
          </p:txBody>
        </p:sp>
        <p:sp>
          <p:nvSpPr>
            <p:cNvPr name="TextBox 16" id="16"/>
            <p:cNvSpPr txBox="true"/>
            <p:nvPr/>
          </p:nvSpPr>
          <p:spPr>
            <a:xfrm rot="0">
              <a:off x="1461479" y="6256499"/>
              <a:ext cx="13852969" cy="1790525"/>
            </a:xfrm>
            <a:prstGeom prst="rect">
              <a:avLst/>
            </a:prstGeom>
          </p:spPr>
          <p:txBody>
            <a:bodyPr anchor="t" rtlCol="false" tIns="0" lIns="0" bIns="0" rIns="0">
              <a:spAutoFit/>
            </a:bodyPr>
            <a:lstStyle/>
            <a:p>
              <a:pPr algn="l" marL="548521" indent="-274261" lvl="1">
                <a:lnSpc>
                  <a:spcPts val="3556"/>
                </a:lnSpc>
                <a:buFont typeface="Arial"/>
                <a:buChar char="•"/>
              </a:pPr>
              <a:r>
                <a:rPr lang="en-US" sz="2540" spc="63">
                  <a:solidFill>
                    <a:srgbClr val="0B132B"/>
                  </a:solidFill>
                  <a:latin typeface="Poppins"/>
                  <a:ea typeface="Poppins"/>
                  <a:cs typeface="Poppins"/>
                  <a:sym typeface="Poppins"/>
                </a:rPr>
                <a:t>City and Utility name</a:t>
              </a:r>
              <a:r>
                <a:rPr lang="en-US" sz="2540" spc="63">
                  <a:solidFill>
                    <a:srgbClr val="0B132B"/>
                  </a:solidFill>
                  <a:latin typeface="Poppins"/>
                  <a:ea typeface="Poppins"/>
                  <a:cs typeface="Poppins"/>
                  <a:sym typeface="Poppins"/>
                </a:rPr>
                <a:t>s may have spelling variations (e.g., “Seattle City Light” vs “City of Se</a:t>
              </a:r>
              <a:r>
                <a:rPr lang="en-US" sz="2540" spc="63">
                  <a:solidFill>
                    <a:srgbClr val="0B132B"/>
                  </a:solidFill>
                  <a:latin typeface="Poppins"/>
                  <a:ea typeface="Poppins"/>
                  <a:cs typeface="Poppins"/>
                  <a:sym typeface="Poppins"/>
                </a:rPr>
                <a:t>att</a:t>
              </a:r>
              <a:r>
                <a:rPr lang="en-US" sz="2540" spc="63">
                  <a:solidFill>
                    <a:srgbClr val="0B132B"/>
                  </a:solidFill>
                  <a:latin typeface="Poppins"/>
                  <a:ea typeface="Poppins"/>
                  <a:cs typeface="Poppins"/>
                  <a:sym typeface="Poppins"/>
                </a:rPr>
                <a:t>le</a:t>
              </a:r>
              <a:r>
                <a:rPr lang="en-US" sz="2540" spc="63">
                  <a:solidFill>
                    <a:srgbClr val="0B132B"/>
                  </a:solidFill>
                  <a:latin typeface="Poppins"/>
                  <a:ea typeface="Poppins"/>
                  <a:cs typeface="Poppins"/>
                  <a:sym typeface="Poppins"/>
                </a:rPr>
                <a:t> –</a:t>
              </a:r>
              <a:r>
                <a:rPr lang="en-US" sz="2540" spc="63">
                  <a:solidFill>
                    <a:srgbClr val="0B132B"/>
                  </a:solidFill>
                  <a:latin typeface="Poppins"/>
                  <a:ea typeface="Poppins"/>
                  <a:cs typeface="Poppins"/>
                  <a:sym typeface="Poppins"/>
                </a:rPr>
                <a:t> SCL”), so requ</a:t>
              </a:r>
              <a:r>
                <a:rPr lang="en-US" sz="2540" spc="63">
                  <a:solidFill>
                    <a:srgbClr val="0B132B"/>
                  </a:solidFill>
                  <a:latin typeface="Poppins"/>
                  <a:ea typeface="Poppins"/>
                  <a:cs typeface="Poppins"/>
                  <a:sym typeface="Poppins"/>
                </a:rPr>
                <a:t>i</a:t>
              </a:r>
              <a:r>
                <a:rPr lang="en-US" sz="2540" spc="63">
                  <a:solidFill>
                    <a:srgbClr val="0B132B"/>
                  </a:solidFill>
                  <a:latin typeface="Poppins"/>
                  <a:ea typeface="Poppins"/>
                  <a:cs typeface="Poppins"/>
                  <a:sym typeface="Poppins"/>
                </a:rPr>
                <a:t>ring standardization.</a:t>
              </a:r>
            </a:p>
          </p:txBody>
        </p:sp>
        <p:sp>
          <p:nvSpPr>
            <p:cNvPr name="AutoShape 17" id="17"/>
            <p:cNvSpPr/>
            <p:nvPr/>
          </p:nvSpPr>
          <p:spPr>
            <a:xfrm>
              <a:off x="658875" y="8430367"/>
              <a:ext cx="14802461" cy="0"/>
            </a:xfrm>
            <a:prstGeom prst="line">
              <a:avLst/>
            </a:prstGeom>
            <a:ln cap="flat" w="28298">
              <a:solidFill>
                <a:srgbClr val="000000"/>
              </a:solidFill>
              <a:prstDash val="sysDash"/>
              <a:headEnd type="none" len="sm" w="sm"/>
              <a:tailEnd type="none" len="sm" w="sm"/>
            </a:ln>
          </p:spPr>
        </p:sp>
        <p:sp>
          <p:nvSpPr>
            <p:cNvPr name="TextBox 18" id="18"/>
            <p:cNvSpPr txBox="true"/>
            <p:nvPr/>
          </p:nvSpPr>
          <p:spPr>
            <a:xfrm rot="0">
              <a:off x="629886" y="8736460"/>
              <a:ext cx="6882491" cy="707709"/>
            </a:xfrm>
            <a:prstGeom prst="rect">
              <a:avLst/>
            </a:prstGeom>
          </p:spPr>
          <p:txBody>
            <a:bodyPr anchor="t" rtlCol="false" tIns="0" lIns="0" bIns="0" rIns="0">
              <a:spAutoFit/>
            </a:bodyPr>
            <a:lstStyle/>
            <a:p>
              <a:pPr algn="l">
                <a:lnSpc>
                  <a:spcPts val="3810"/>
                </a:lnSpc>
              </a:pPr>
              <a:r>
                <a:rPr lang="en-US" sz="3810">
                  <a:solidFill>
                    <a:srgbClr val="D80700"/>
                  </a:solidFill>
                  <a:latin typeface="Rubik One"/>
                  <a:ea typeface="Rubik One"/>
                  <a:cs typeface="Rubik One"/>
                  <a:sym typeface="Rubik One"/>
                </a:rPr>
                <a:t>Dupl</a:t>
              </a:r>
              <a:r>
                <a:rPr lang="en-US" sz="3810">
                  <a:solidFill>
                    <a:srgbClr val="D80700"/>
                  </a:solidFill>
                  <a:latin typeface="Rubik One"/>
                  <a:ea typeface="Rubik One"/>
                  <a:cs typeface="Rubik One"/>
                  <a:sym typeface="Rubik One"/>
                </a:rPr>
                <a:t>icated Records</a:t>
              </a:r>
            </a:p>
          </p:txBody>
        </p:sp>
        <p:sp>
          <p:nvSpPr>
            <p:cNvPr name="TextBox 19" id="19"/>
            <p:cNvSpPr txBox="true"/>
            <p:nvPr/>
          </p:nvSpPr>
          <p:spPr>
            <a:xfrm rot="0">
              <a:off x="1461479" y="9584680"/>
              <a:ext cx="13852969" cy="1190403"/>
            </a:xfrm>
            <a:prstGeom prst="rect">
              <a:avLst/>
            </a:prstGeom>
          </p:spPr>
          <p:txBody>
            <a:bodyPr anchor="t" rtlCol="false" tIns="0" lIns="0" bIns="0" rIns="0">
              <a:spAutoFit/>
            </a:bodyPr>
            <a:lstStyle/>
            <a:p>
              <a:pPr algn="l" marL="548521" indent="-274261" lvl="1">
                <a:lnSpc>
                  <a:spcPts val="3556"/>
                </a:lnSpc>
                <a:buFont typeface="Arial"/>
                <a:buChar char="•"/>
              </a:pPr>
              <a:r>
                <a:rPr lang="en-US" sz="2540" spc="63">
                  <a:solidFill>
                    <a:srgbClr val="0B132B"/>
                  </a:solidFill>
                  <a:latin typeface="Poppins"/>
                  <a:ea typeface="Poppins"/>
                  <a:cs typeface="Poppins"/>
                  <a:sym typeface="Poppins"/>
                </a:rPr>
                <a:t>VIN duplicate</a:t>
              </a:r>
              <a:r>
                <a:rPr lang="en-US" sz="2540" spc="63">
                  <a:solidFill>
                    <a:srgbClr val="0B132B"/>
                  </a:solidFill>
                  <a:latin typeface="Poppins"/>
                  <a:ea typeface="Poppins"/>
                  <a:cs typeface="Poppins"/>
                  <a:sym typeface="Poppins"/>
                </a:rPr>
                <a:t>s may exist and must be removed during cleansing.</a:t>
              </a:r>
            </a:p>
          </p:txBody>
        </p:sp>
      </p:grpSp>
      <p:sp>
        <p:nvSpPr>
          <p:cNvPr name="TextBox 20" id="20"/>
          <p:cNvSpPr txBox="true"/>
          <p:nvPr/>
        </p:nvSpPr>
        <p:spPr>
          <a:xfrm rot="0">
            <a:off x="17259300" y="9519436"/>
            <a:ext cx="263643" cy="318770"/>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11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graphicFrame>
        <p:nvGraphicFramePr>
          <p:cNvPr name="Object 2" id="2"/>
          <p:cNvGraphicFramePr/>
          <p:nvPr/>
        </p:nvGraphicFramePr>
        <p:xfrm>
          <a:off x="1377223" y="4776580"/>
          <a:ext cx="8915400" cy="4447984"/>
        </p:xfrm>
        <a:graphic>
          <a:graphicData uri="http://schemas.openxmlformats.org/presentationml/2006/ole">
            <p:oleObj imgW="10693400" imgH="62230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grpSp>
        <p:nvGrpSpPr>
          <p:cNvPr name="Group 3" id="3"/>
          <p:cNvGrpSpPr/>
          <p:nvPr/>
        </p:nvGrpSpPr>
        <p:grpSpPr>
          <a:xfrm rot="0">
            <a:off x="5450579" y="390862"/>
            <a:ext cx="7985480" cy="2037974"/>
            <a:chOff x="0" y="0"/>
            <a:chExt cx="2103172" cy="536750"/>
          </a:xfrm>
        </p:grpSpPr>
        <p:sp>
          <p:nvSpPr>
            <p:cNvPr name="Freeform 4" id="4"/>
            <p:cNvSpPr/>
            <p:nvPr/>
          </p:nvSpPr>
          <p:spPr>
            <a:xfrm flipH="false" flipV="false" rot="0">
              <a:off x="0" y="0"/>
              <a:ext cx="2103172" cy="536750"/>
            </a:xfrm>
            <a:custGeom>
              <a:avLst/>
              <a:gdLst/>
              <a:ahLst/>
              <a:cxnLst/>
              <a:rect r="r" b="b" t="t" l="l"/>
              <a:pathLst>
                <a:path h="536750" w="2103172">
                  <a:moveTo>
                    <a:pt x="49444" y="0"/>
                  </a:moveTo>
                  <a:lnTo>
                    <a:pt x="2053727" y="0"/>
                  </a:lnTo>
                  <a:cubicBezTo>
                    <a:pt x="2081035" y="0"/>
                    <a:pt x="2103172" y="22137"/>
                    <a:pt x="2103172" y="49444"/>
                  </a:cubicBezTo>
                  <a:lnTo>
                    <a:pt x="2103172" y="487306"/>
                  </a:lnTo>
                  <a:cubicBezTo>
                    <a:pt x="2103172" y="514613"/>
                    <a:pt x="2081035" y="536750"/>
                    <a:pt x="2053727" y="536750"/>
                  </a:cubicBezTo>
                  <a:lnTo>
                    <a:pt x="49444" y="536750"/>
                  </a:lnTo>
                  <a:cubicBezTo>
                    <a:pt x="22137" y="536750"/>
                    <a:pt x="0" y="514613"/>
                    <a:pt x="0" y="487306"/>
                  </a:cubicBezTo>
                  <a:lnTo>
                    <a:pt x="0" y="49444"/>
                  </a:lnTo>
                  <a:cubicBezTo>
                    <a:pt x="0" y="22137"/>
                    <a:pt x="22137" y="0"/>
                    <a:pt x="49444" y="0"/>
                  </a:cubicBezTo>
                  <a:close/>
                </a:path>
              </a:pathLst>
            </a:custGeom>
            <a:solidFill>
              <a:srgbClr val="8BCB90"/>
            </a:solidFill>
          </p:spPr>
        </p:sp>
        <p:sp>
          <p:nvSpPr>
            <p:cNvPr name="TextBox 5" id="5"/>
            <p:cNvSpPr txBox="true"/>
            <p:nvPr/>
          </p:nvSpPr>
          <p:spPr>
            <a:xfrm>
              <a:off x="0" y="-38100"/>
              <a:ext cx="2103172" cy="57485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867214" y="-113374"/>
            <a:ext cx="9960587" cy="1142074"/>
            <a:chOff x="0" y="0"/>
            <a:chExt cx="2572779" cy="294993"/>
          </a:xfrm>
        </p:grpSpPr>
        <p:sp>
          <p:nvSpPr>
            <p:cNvPr name="Freeform 7" id="7"/>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8" id="8"/>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542041" y="472661"/>
            <a:ext cx="268503" cy="213826"/>
          </a:xfrm>
          <a:custGeom>
            <a:avLst/>
            <a:gdLst/>
            <a:ahLst/>
            <a:cxnLst/>
            <a:rect r="r" b="b" t="t" l="l"/>
            <a:pathLst>
              <a:path h="213826" w="268503">
                <a:moveTo>
                  <a:pt x="0" y="0"/>
                </a:moveTo>
                <a:lnTo>
                  <a:pt x="268503" y="0"/>
                </a:lnTo>
                <a:lnTo>
                  <a:pt x="268503" y="213826"/>
                </a:lnTo>
                <a:lnTo>
                  <a:pt x="0" y="213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544635" y="160601"/>
            <a:ext cx="1429331" cy="837945"/>
          </a:xfrm>
          <a:custGeom>
            <a:avLst/>
            <a:gdLst/>
            <a:ahLst/>
            <a:cxnLst/>
            <a:rect r="r" b="b" t="t" l="l"/>
            <a:pathLst>
              <a:path h="837945" w="1429331">
                <a:moveTo>
                  <a:pt x="0" y="0"/>
                </a:moveTo>
                <a:lnTo>
                  <a:pt x="1429330" y="0"/>
                </a:lnTo>
                <a:lnTo>
                  <a:pt x="1429330" y="837945"/>
                </a:lnTo>
                <a:lnTo>
                  <a:pt x="0" y="837945"/>
                </a:lnTo>
                <a:lnTo>
                  <a:pt x="0" y="0"/>
                </a:lnTo>
                <a:close/>
              </a:path>
            </a:pathLst>
          </a:custGeom>
          <a:blipFill>
            <a:blip r:embed="rId6"/>
            <a:stretch>
              <a:fillRect l="0" t="0" r="0" b="0"/>
            </a:stretch>
          </a:blipFill>
        </p:spPr>
      </p:sp>
      <p:sp>
        <p:nvSpPr>
          <p:cNvPr name="Freeform 11" id="11"/>
          <p:cNvSpPr/>
          <p:nvPr/>
        </p:nvSpPr>
        <p:spPr>
          <a:xfrm flipH="false" flipV="false" rot="0">
            <a:off x="7118969" y="4021824"/>
            <a:ext cx="1073215" cy="497581"/>
          </a:xfrm>
          <a:custGeom>
            <a:avLst/>
            <a:gdLst/>
            <a:ahLst/>
            <a:cxnLst/>
            <a:rect r="r" b="b" t="t" l="l"/>
            <a:pathLst>
              <a:path h="497581" w="1073215">
                <a:moveTo>
                  <a:pt x="0" y="0"/>
                </a:moveTo>
                <a:lnTo>
                  <a:pt x="1073215" y="0"/>
                </a:lnTo>
                <a:lnTo>
                  <a:pt x="1073215" y="497581"/>
                </a:lnTo>
                <a:lnTo>
                  <a:pt x="0" y="4975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2249194" y="2637637"/>
            <a:ext cx="13789613" cy="1118235"/>
          </a:xfrm>
          <a:prstGeom prst="rect">
            <a:avLst/>
          </a:prstGeom>
        </p:spPr>
        <p:txBody>
          <a:bodyPr anchor="t" rtlCol="false" tIns="0" lIns="0" bIns="0" rIns="0">
            <a:spAutoFit/>
          </a:bodyPr>
          <a:lstStyle/>
          <a:p>
            <a:pPr algn="l">
              <a:lnSpc>
                <a:spcPts val="2940"/>
              </a:lnSpc>
            </a:pPr>
            <a:r>
              <a:rPr lang="en-US" sz="2100">
                <a:solidFill>
                  <a:srgbClr val="000000"/>
                </a:solidFill>
                <a:latin typeface="Poppins"/>
                <a:ea typeface="Poppins"/>
                <a:cs typeface="Poppins"/>
                <a:sym typeface="Poppins"/>
              </a:rPr>
              <a:t>A Clean Alternative Fuel Vehicle (CAFV) runs on </a:t>
            </a:r>
            <a:r>
              <a:rPr lang="en-US" sz="2100" b="true">
                <a:solidFill>
                  <a:srgbClr val="000000"/>
                </a:solidFill>
                <a:latin typeface="Poppins Bold"/>
                <a:ea typeface="Poppins Bold"/>
                <a:cs typeface="Poppins Bold"/>
                <a:sym typeface="Poppins Bold"/>
              </a:rPr>
              <a:t>clean energy like electricity or hydrogen.</a:t>
            </a:r>
            <a:r>
              <a:rPr lang="en-US" sz="2100">
                <a:solidFill>
                  <a:srgbClr val="000000"/>
                </a:solidFill>
                <a:latin typeface="Poppins"/>
                <a:ea typeface="Poppins"/>
                <a:cs typeface="Poppins"/>
                <a:sym typeface="Poppins"/>
              </a:rPr>
              <a:t> </a:t>
            </a:r>
          </a:p>
          <a:p>
            <a:pPr algn="l" marL="453390" indent="-226695" lvl="1">
              <a:lnSpc>
                <a:spcPts val="2940"/>
              </a:lnSpc>
              <a:buFont typeface="Arial"/>
              <a:buChar char="•"/>
            </a:pPr>
            <a:r>
              <a:rPr lang="en-US" sz="2100">
                <a:solidFill>
                  <a:srgbClr val="000000"/>
                </a:solidFill>
                <a:latin typeface="Poppins"/>
                <a:ea typeface="Poppins"/>
                <a:cs typeface="Poppins"/>
                <a:sym typeface="Poppins"/>
              </a:rPr>
              <a:t>To qualify for state tax incentives, Plug-in Hybrid Electric Vehicles (PHEVs) must have an all-electric range of at least 30 miles (48 km).</a:t>
            </a:r>
          </a:p>
        </p:txBody>
      </p:sp>
      <p:sp>
        <p:nvSpPr>
          <p:cNvPr name="TextBox 13" id="13"/>
          <p:cNvSpPr txBox="true"/>
          <p:nvPr/>
        </p:nvSpPr>
        <p:spPr>
          <a:xfrm rot="0">
            <a:off x="1268890" y="4034115"/>
            <a:ext cx="5536033" cy="485290"/>
          </a:xfrm>
          <a:prstGeom prst="rect">
            <a:avLst/>
          </a:prstGeom>
        </p:spPr>
        <p:txBody>
          <a:bodyPr anchor="t" rtlCol="false" tIns="0" lIns="0" bIns="0" rIns="0">
            <a:spAutoFit/>
          </a:bodyPr>
          <a:lstStyle/>
          <a:p>
            <a:pPr algn="ctr">
              <a:lnSpc>
                <a:spcPts val="3937"/>
              </a:lnSpc>
              <a:spcBef>
                <a:spcPct val="0"/>
              </a:spcBef>
            </a:pPr>
            <a:r>
              <a:rPr lang="en-US" sz="2812">
                <a:solidFill>
                  <a:srgbClr val="00372B"/>
                </a:solidFill>
                <a:latin typeface="Rubik One"/>
                <a:ea typeface="Rubik One"/>
                <a:cs typeface="Rubik One"/>
                <a:sym typeface="Rubik One"/>
              </a:rPr>
              <a:t>Eligibility Status Categories</a:t>
            </a:r>
          </a:p>
        </p:txBody>
      </p:sp>
      <p:sp>
        <p:nvSpPr>
          <p:cNvPr name="TextBox 14" id="14"/>
          <p:cNvSpPr txBox="true"/>
          <p:nvPr/>
        </p:nvSpPr>
        <p:spPr>
          <a:xfrm rot="0">
            <a:off x="2177419" y="9079865"/>
            <a:ext cx="13933162" cy="264160"/>
          </a:xfrm>
          <a:prstGeom prst="rect">
            <a:avLst/>
          </a:prstGeom>
        </p:spPr>
        <p:txBody>
          <a:bodyPr anchor="t" rtlCol="false" tIns="0" lIns="0" bIns="0" rIns="0">
            <a:spAutoFit/>
          </a:bodyPr>
          <a:lstStyle/>
          <a:p>
            <a:pPr algn="ctr">
              <a:lnSpc>
                <a:spcPts val="2239"/>
              </a:lnSpc>
            </a:pPr>
            <a:r>
              <a:rPr lang="en-US" sz="1599" b="true">
                <a:solidFill>
                  <a:srgbClr val="000000"/>
                </a:solidFill>
                <a:latin typeface="Canva Sans Bold"/>
                <a:ea typeface="Canva Sans Bold"/>
                <a:cs typeface="Canva Sans Bold"/>
                <a:sym typeface="Canva Sans Bold"/>
              </a:rPr>
              <a:t>Purpose</a:t>
            </a:r>
            <a:r>
              <a:rPr lang="en-US" sz="1599">
                <a:solidFill>
                  <a:srgbClr val="000000"/>
                </a:solidFill>
                <a:latin typeface="Canva Sans"/>
                <a:ea typeface="Canva Sans"/>
                <a:cs typeface="Canva Sans"/>
                <a:sym typeface="Canva Sans"/>
              </a:rPr>
              <a:t>: To transparently administer tax incentives and promote vehicles that significantly contribute to Washington's environmental goals.</a:t>
            </a:r>
          </a:p>
        </p:txBody>
      </p:sp>
      <p:sp>
        <p:nvSpPr>
          <p:cNvPr name="TextBox 15" id="15"/>
          <p:cNvSpPr txBox="true"/>
          <p:nvPr/>
        </p:nvSpPr>
        <p:spPr>
          <a:xfrm rot="0">
            <a:off x="6127535" y="1093038"/>
            <a:ext cx="5853559" cy="848360"/>
          </a:xfrm>
          <a:prstGeom prst="rect">
            <a:avLst/>
          </a:prstGeom>
        </p:spPr>
        <p:txBody>
          <a:bodyPr anchor="t" rtlCol="false" tIns="0" lIns="0" bIns="0" rIns="0">
            <a:spAutoFit/>
          </a:bodyPr>
          <a:lstStyle/>
          <a:p>
            <a:pPr algn="l">
              <a:lnSpc>
                <a:spcPts val="6399"/>
              </a:lnSpc>
            </a:pPr>
            <a:r>
              <a:rPr lang="en-US" sz="6399">
                <a:solidFill>
                  <a:srgbClr val="0B132B"/>
                </a:solidFill>
                <a:latin typeface="Rubik One"/>
                <a:ea typeface="Rubik One"/>
                <a:cs typeface="Rubik One"/>
                <a:sym typeface="Rubik One"/>
              </a:rPr>
              <a:t>CAFV POLICY</a:t>
            </a:r>
          </a:p>
        </p:txBody>
      </p:sp>
      <p:sp>
        <p:nvSpPr>
          <p:cNvPr name="TextBox 16" id="16"/>
          <p:cNvSpPr txBox="true"/>
          <p:nvPr/>
        </p:nvSpPr>
        <p:spPr>
          <a:xfrm rot="0">
            <a:off x="11981094" y="665818"/>
            <a:ext cx="778010" cy="1611887"/>
          </a:xfrm>
          <a:prstGeom prst="rect">
            <a:avLst/>
          </a:prstGeom>
        </p:spPr>
        <p:txBody>
          <a:bodyPr anchor="t" rtlCol="false" tIns="0" lIns="0" bIns="0" rIns="0">
            <a:spAutoFit/>
          </a:bodyPr>
          <a:lstStyle/>
          <a:p>
            <a:pPr algn="l">
              <a:lnSpc>
                <a:spcPts val="11426"/>
              </a:lnSpc>
            </a:pPr>
            <a:r>
              <a:rPr lang="en-US" sz="11426">
                <a:solidFill>
                  <a:srgbClr val="930500"/>
                </a:solidFill>
                <a:latin typeface="Yellowtail"/>
                <a:ea typeface="Yellowtail"/>
                <a:cs typeface="Yellowtail"/>
                <a:sym typeface="Yellowtail"/>
              </a:rPr>
              <a:t>?</a:t>
            </a:r>
          </a:p>
        </p:txBody>
      </p:sp>
      <p:sp>
        <p:nvSpPr>
          <p:cNvPr name="TextBox 17" id="17"/>
          <p:cNvSpPr txBox="true"/>
          <p:nvPr/>
        </p:nvSpPr>
        <p:spPr>
          <a:xfrm rot="0">
            <a:off x="7993659" y="487581"/>
            <a:ext cx="2899321" cy="520262"/>
          </a:xfrm>
          <a:prstGeom prst="rect">
            <a:avLst/>
          </a:prstGeom>
        </p:spPr>
        <p:txBody>
          <a:bodyPr anchor="t" rtlCol="false" tIns="0" lIns="0" bIns="0" rIns="0">
            <a:spAutoFit/>
          </a:bodyPr>
          <a:lstStyle/>
          <a:p>
            <a:pPr algn="l">
              <a:lnSpc>
                <a:spcPts val="3607"/>
              </a:lnSpc>
            </a:pPr>
            <a:r>
              <a:rPr lang="en-US" sz="3607" i="true" b="true">
                <a:solidFill>
                  <a:srgbClr val="0B132B"/>
                </a:solidFill>
                <a:latin typeface="Poppins Bold Italics"/>
                <a:ea typeface="Poppins Bold Italics"/>
                <a:cs typeface="Poppins Bold Italics"/>
                <a:sym typeface="Poppins Bold Italics"/>
              </a:rPr>
              <a:t>Washington</a:t>
            </a:r>
          </a:p>
        </p:txBody>
      </p:sp>
      <p:sp>
        <p:nvSpPr>
          <p:cNvPr name="TextBox 18" id="18"/>
          <p:cNvSpPr txBox="true"/>
          <p:nvPr/>
        </p:nvSpPr>
        <p:spPr>
          <a:xfrm rot="0">
            <a:off x="6039288" y="1839931"/>
            <a:ext cx="5941525" cy="298184"/>
          </a:xfrm>
          <a:prstGeom prst="rect">
            <a:avLst/>
          </a:prstGeom>
        </p:spPr>
        <p:txBody>
          <a:bodyPr anchor="t" rtlCol="false" tIns="0" lIns="0" bIns="0" rIns="0">
            <a:spAutoFit/>
          </a:bodyPr>
          <a:lstStyle/>
          <a:p>
            <a:pPr algn="l">
              <a:lnSpc>
                <a:spcPts val="2108"/>
              </a:lnSpc>
            </a:pPr>
            <a:r>
              <a:rPr lang="en-US" sz="2108" i="true">
                <a:solidFill>
                  <a:srgbClr val="0B132B"/>
                </a:solidFill>
                <a:latin typeface="Poppins Italics"/>
                <a:ea typeface="Poppins Italics"/>
                <a:cs typeface="Poppins Italics"/>
                <a:sym typeface="Poppins Italics"/>
              </a:rPr>
              <a:t>Washington's Clean Alternative Fuel Vehicle </a:t>
            </a:r>
          </a:p>
        </p:txBody>
      </p:sp>
      <p:sp>
        <p:nvSpPr>
          <p:cNvPr name="TextBox 19" id="19"/>
          <p:cNvSpPr txBox="true"/>
          <p:nvPr/>
        </p:nvSpPr>
        <p:spPr>
          <a:xfrm rot="0">
            <a:off x="912084" y="434561"/>
            <a:ext cx="2767459" cy="273685"/>
          </a:xfrm>
          <a:prstGeom prst="rect">
            <a:avLst/>
          </a:prstGeom>
        </p:spPr>
        <p:txBody>
          <a:bodyPr anchor="t" rtlCol="false" tIns="0" lIns="0" bIns="0" rIns="0">
            <a:spAutoFit/>
          </a:bodyPr>
          <a:lstStyle/>
          <a:p>
            <a:pPr algn="l">
              <a:lnSpc>
                <a:spcPts val="2239"/>
              </a:lnSpc>
            </a:pPr>
            <a:r>
              <a:rPr lang="en-US" b="true" sz="1599" spc="39">
                <a:solidFill>
                  <a:srgbClr val="00372B"/>
                </a:solidFill>
                <a:latin typeface="Bricolage Grotesque Bold"/>
                <a:ea typeface="Bricolage Grotesque Bold"/>
                <a:cs typeface="Bricolage Grotesque Bold"/>
                <a:sym typeface="Bricolage Grotesque Bold"/>
              </a:rPr>
              <a:t>GROUP 1 (B.E.A.N.N.S team)</a:t>
            </a:r>
          </a:p>
        </p:txBody>
      </p:sp>
      <p:sp>
        <p:nvSpPr>
          <p:cNvPr name="TextBox 20" id="20"/>
          <p:cNvSpPr txBox="true"/>
          <p:nvPr/>
        </p:nvSpPr>
        <p:spPr>
          <a:xfrm rot="0">
            <a:off x="17629822" y="9641554"/>
            <a:ext cx="263643" cy="318807"/>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12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grpSp>
        <p:nvGrpSpPr>
          <p:cNvPr name="Group 2" id="2"/>
          <p:cNvGrpSpPr/>
          <p:nvPr/>
        </p:nvGrpSpPr>
        <p:grpSpPr>
          <a:xfrm rot="0">
            <a:off x="4559453" y="3580309"/>
            <a:ext cx="9169094" cy="3126381"/>
            <a:chOff x="0" y="0"/>
            <a:chExt cx="12225459" cy="4168508"/>
          </a:xfrm>
        </p:grpSpPr>
        <p:grpSp>
          <p:nvGrpSpPr>
            <p:cNvPr name="Group 3" id="3"/>
            <p:cNvGrpSpPr/>
            <p:nvPr/>
          </p:nvGrpSpPr>
          <p:grpSpPr>
            <a:xfrm rot="0">
              <a:off x="0" y="0"/>
              <a:ext cx="1439378" cy="1026324"/>
              <a:chOff x="0" y="0"/>
              <a:chExt cx="407622" cy="290648"/>
            </a:xfrm>
          </p:grpSpPr>
          <p:sp>
            <p:nvSpPr>
              <p:cNvPr name="Freeform 4" id="4"/>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00B58F"/>
              </a:solidFill>
            </p:spPr>
          </p:sp>
          <p:sp>
            <p:nvSpPr>
              <p:cNvPr name="TextBox 5" id="5"/>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89233" y="5894"/>
              <a:ext cx="1439378" cy="1026324"/>
              <a:chOff x="0" y="0"/>
              <a:chExt cx="407622" cy="290648"/>
            </a:xfrm>
          </p:grpSpPr>
          <p:sp>
            <p:nvSpPr>
              <p:cNvPr name="Freeform 7" id="7"/>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8BCB8F"/>
              </a:solidFill>
            </p:spPr>
          </p:sp>
          <p:sp>
            <p:nvSpPr>
              <p:cNvPr name="TextBox 8" id="8"/>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959764" y="5894"/>
              <a:ext cx="1439378" cy="1026324"/>
              <a:chOff x="0" y="0"/>
              <a:chExt cx="407622" cy="290648"/>
            </a:xfrm>
          </p:grpSpPr>
          <p:sp>
            <p:nvSpPr>
              <p:cNvPr name="Freeform 10" id="10"/>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11" id="11"/>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259504" y="1232243"/>
              <a:ext cx="8888794" cy="1904047"/>
            </a:xfrm>
            <a:prstGeom prst="rect">
              <a:avLst/>
            </a:prstGeom>
          </p:spPr>
          <p:txBody>
            <a:bodyPr anchor="t" rtlCol="false" tIns="0" lIns="0" bIns="0" rIns="0">
              <a:spAutoFit/>
            </a:bodyPr>
            <a:lstStyle/>
            <a:p>
              <a:pPr algn="l">
                <a:lnSpc>
                  <a:spcPts val="10388"/>
                </a:lnSpc>
              </a:pPr>
              <a:r>
                <a:rPr lang="en-US" sz="10388">
                  <a:solidFill>
                    <a:srgbClr val="00372B"/>
                  </a:solidFill>
                  <a:latin typeface="Rubik One"/>
                  <a:ea typeface="Rubik One"/>
                  <a:cs typeface="Rubik One"/>
                  <a:sym typeface="Rubik One"/>
                </a:rPr>
                <a:t>AL</a:t>
              </a:r>
              <a:r>
                <a:rPr lang="en-US" sz="10388">
                  <a:solidFill>
                    <a:srgbClr val="00372B"/>
                  </a:solidFill>
                  <a:latin typeface="Rubik One"/>
                  <a:ea typeface="Rubik One"/>
                  <a:cs typeface="Rubik One"/>
                  <a:sym typeface="Rubik One"/>
                </a:rPr>
                <a:t>TERYX</a:t>
              </a:r>
            </a:p>
          </p:txBody>
        </p:sp>
        <p:grpSp>
          <p:nvGrpSpPr>
            <p:cNvPr name="Group 13" id="13"/>
            <p:cNvGrpSpPr/>
            <p:nvPr/>
          </p:nvGrpSpPr>
          <p:grpSpPr>
            <a:xfrm rot="0">
              <a:off x="8448726" y="3136290"/>
              <a:ext cx="1439378" cy="1026324"/>
              <a:chOff x="0" y="0"/>
              <a:chExt cx="407622" cy="290648"/>
            </a:xfrm>
          </p:grpSpPr>
          <p:sp>
            <p:nvSpPr>
              <p:cNvPr name="Freeform 14" id="14"/>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00B58F"/>
              </a:solidFill>
            </p:spPr>
          </p:sp>
          <p:sp>
            <p:nvSpPr>
              <p:cNvPr name="TextBox 15" id="15"/>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9437960" y="3142184"/>
              <a:ext cx="1439378" cy="1026324"/>
              <a:chOff x="0" y="0"/>
              <a:chExt cx="407622" cy="290648"/>
            </a:xfrm>
          </p:grpSpPr>
          <p:sp>
            <p:nvSpPr>
              <p:cNvPr name="Freeform 17" id="17"/>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8BCB8F"/>
              </a:solidFill>
            </p:spPr>
          </p:sp>
          <p:sp>
            <p:nvSpPr>
              <p:cNvPr name="TextBox 18" id="18"/>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0408491" y="3142184"/>
              <a:ext cx="1439378" cy="1026324"/>
              <a:chOff x="0" y="0"/>
              <a:chExt cx="407622" cy="290648"/>
            </a:xfrm>
          </p:grpSpPr>
          <p:sp>
            <p:nvSpPr>
              <p:cNvPr name="Freeform 20" id="20"/>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21" id="21"/>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0408491" y="337247"/>
              <a:ext cx="1816968" cy="1747007"/>
            </a:xfrm>
            <a:custGeom>
              <a:avLst/>
              <a:gdLst/>
              <a:ahLst/>
              <a:cxnLst/>
              <a:rect r="r" b="b" t="t" l="l"/>
              <a:pathLst>
                <a:path h="1747007" w="1816968">
                  <a:moveTo>
                    <a:pt x="0" y="0"/>
                  </a:moveTo>
                  <a:lnTo>
                    <a:pt x="1816968" y="0"/>
                  </a:lnTo>
                  <a:lnTo>
                    <a:pt x="1816968" y="1747007"/>
                  </a:lnTo>
                  <a:lnTo>
                    <a:pt x="0" y="1747007"/>
                  </a:lnTo>
                  <a:lnTo>
                    <a:pt x="0" y="0"/>
                  </a:lnTo>
                  <a:close/>
                </a:path>
              </a:pathLst>
            </a:custGeom>
            <a:blipFill>
              <a:blip r:embed="rId2"/>
              <a:stretch>
                <a:fillRect l="-29733" t="-30648" r="-38905" b="-44744"/>
              </a:stretch>
            </a:blipFill>
          </p:spPr>
        </p:sp>
        <p:sp>
          <p:nvSpPr>
            <p:cNvPr name="TextBox 23" id="23"/>
            <p:cNvSpPr txBox="true"/>
            <p:nvPr/>
          </p:nvSpPr>
          <p:spPr>
            <a:xfrm rot="0">
              <a:off x="2120503" y="3148702"/>
              <a:ext cx="5941268" cy="681777"/>
            </a:xfrm>
            <a:prstGeom prst="rect">
              <a:avLst/>
            </a:prstGeom>
          </p:spPr>
          <p:txBody>
            <a:bodyPr anchor="t" rtlCol="false" tIns="0" lIns="0" bIns="0" rIns="0">
              <a:spAutoFit/>
            </a:bodyPr>
            <a:lstStyle/>
            <a:p>
              <a:pPr algn="l">
                <a:lnSpc>
                  <a:spcPts val="3503"/>
                </a:lnSpc>
              </a:pPr>
              <a:r>
                <a:rPr lang="en-US" b="true" sz="3503" i="true">
                  <a:solidFill>
                    <a:srgbClr val="0B132B"/>
                  </a:solidFill>
                  <a:latin typeface="Poppins Bold Italics"/>
                  <a:ea typeface="Poppins Bold Italics"/>
                  <a:cs typeface="Poppins Bold Italics"/>
                  <a:sym typeface="Poppins Bold Italics"/>
                </a:rPr>
                <a:t>DATA PREPARATION</a:t>
              </a:r>
            </a:p>
          </p:txBody>
        </p:sp>
      </p:grpSp>
      <p:sp>
        <p:nvSpPr>
          <p:cNvPr name="Freeform 24" id="24"/>
          <p:cNvSpPr/>
          <p:nvPr/>
        </p:nvSpPr>
        <p:spPr>
          <a:xfrm flipH="false" flipV="false" rot="0">
            <a:off x="16544635" y="160601"/>
            <a:ext cx="1429331" cy="837945"/>
          </a:xfrm>
          <a:custGeom>
            <a:avLst/>
            <a:gdLst/>
            <a:ahLst/>
            <a:cxnLst/>
            <a:rect r="r" b="b" t="t" l="l"/>
            <a:pathLst>
              <a:path h="837945" w="1429331">
                <a:moveTo>
                  <a:pt x="0" y="0"/>
                </a:moveTo>
                <a:lnTo>
                  <a:pt x="1429330" y="0"/>
                </a:lnTo>
                <a:lnTo>
                  <a:pt x="1429330" y="837945"/>
                </a:lnTo>
                <a:lnTo>
                  <a:pt x="0" y="837945"/>
                </a:lnTo>
                <a:lnTo>
                  <a:pt x="0" y="0"/>
                </a:lnTo>
                <a:close/>
              </a:path>
            </a:pathLst>
          </a:custGeom>
          <a:blipFill>
            <a:blip r:embed="rId3"/>
            <a:stretch>
              <a:fillRect l="0" t="0" r="0" b="0"/>
            </a:stretch>
          </a:blipFill>
        </p:spPr>
      </p:sp>
      <p:grpSp>
        <p:nvGrpSpPr>
          <p:cNvPr name="Group 25" id="25"/>
          <p:cNvGrpSpPr/>
          <p:nvPr/>
        </p:nvGrpSpPr>
        <p:grpSpPr>
          <a:xfrm rot="0">
            <a:off x="-3150242" y="9960324"/>
            <a:ext cx="9960587" cy="1142074"/>
            <a:chOff x="0" y="0"/>
            <a:chExt cx="2572779" cy="294993"/>
          </a:xfrm>
        </p:grpSpPr>
        <p:sp>
          <p:nvSpPr>
            <p:cNvPr name="Freeform 26" id="26"/>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27" id="27"/>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TextBox 28" id="28"/>
          <p:cNvSpPr txBox="true"/>
          <p:nvPr/>
        </p:nvSpPr>
        <p:spPr>
          <a:xfrm rot="0">
            <a:off x="17442171" y="9718651"/>
            <a:ext cx="263643" cy="318770"/>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13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grpSp>
        <p:nvGrpSpPr>
          <p:cNvPr name="Group 2" id="2"/>
          <p:cNvGrpSpPr/>
          <p:nvPr/>
        </p:nvGrpSpPr>
        <p:grpSpPr>
          <a:xfrm rot="0">
            <a:off x="953562" y="7781635"/>
            <a:ext cx="5158689" cy="1858627"/>
            <a:chOff x="0" y="0"/>
            <a:chExt cx="1855826" cy="668637"/>
          </a:xfrm>
        </p:grpSpPr>
        <p:sp>
          <p:nvSpPr>
            <p:cNvPr name="Freeform 3" id="3"/>
            <p:cNvSpPr/>
            <p:nvPr/>
          </p:nvSpPr>
          <p:spPr>
            <a:xfrm flipH="false" flipV="false" rot="0">
              <a:off x="0" y="0"/>
              <a:ext cx="1855826" cy="668637"/>
            </a:xfrm>
            <a:custGeom>
              <a:avLst/>
              <a:gdLst/>
              <a:ahLst/>
              <a:cxnLst/>
              <a:rect r="r" b="b" t="t" l="l"/>
              <a:pathLst>
                <a:path h="668637" w="1855826">
                  <a:moveTo>
                    <a:pt x="90045" y="0"/>
                  </a:moveTo>
                  <a:lnTo>
                    <a:pt x="1765781" y="0"/>
                  </a:lnTo>
                  <a:cubicBezTo>
                    <a:pt x="1789662" y="0"/>
                    <a:pt x="1812566" y="9487"/>
                    <a:pt x="1829452" y="26374"/>
                  </a:cubicBezTo>
                  <a:cubicBezTo>
                    <a:pt x="1846339" y="43260"/>
                    <a:pt x="1855826" y="66164"/>
                    <a:pt x="1855826" y="90045"/>
                  </a:cubicBezTo>
                  <a:lnTo>
                    <a:pt x="1855826" y="578592"/>
                  </a:lnTo>
                  <a:cubicBezTo>
                    <a:pt x="1855826" y="602473"/>
                    <a:pt x="1846339" y="625376"/>
                    <a:pt x="1829452" y="642263"/>
                  </a:cubicBezTo>
                  <a:cubicBezTo>
                    <a:pt x="1812566" y="659150"/>
                    <a:pt x="1789662" y="668637"/>
                    <a:pt x="1765781" y="668637"/>
                  </a:cubicBezTo>
                  <a:lnTo>
                    <a:pt x="90045" y="668637"/>
                  </a:lnTo>
                  <a:cubicBezTo>
                    <a:pt x="66164" y="668637"/>
                    <a:pt x="43260" y="659150"/>
                    <a:pt x="26374" y="642263"/>
                  </a:cubicBezTo>
                  <a:cubicBezTo>
                    <a:pt x="9487" y="625376"/>
                    <a:pt x="0" y="602473"/>
                    <a:pt x="0" y="578592"/>
                  </a:cubicBezTo>
                  <a:lnTo>
                    <a:pt x="0" y="90045"/>
                  </a:lnTo>
                  <a:cubicBezTo>
                    <a:pt x="0" y="66164"/>
                    <a:pt x="9487" y="43260"/>
                    <a:pt x="26374" y="26374"/>
                  </a:cubicBezTo>
                  <a:cubicBezTo>
                    <a:pt x="43260" y="9487"/>
                    <a:pt x="66164" y="0"/>
                    <a:pt x="90045" y="0"/>
                  </a:cubicBezTo>
                  <a:close/>
                </a:path>
              </a:pathLst>
            </a:custGeom>
            <a:solidFill>
              <a:srgbClr val="000000">
                <a:alpha val="0"/>
              </a:srgbClr>
            </a:solidFill>
            <a:ln w="19050" cap="rnd">
              <a:solidFill>
                <a:srgbClr val="00B58F"/>
              </a:solidFill>
              <a:prstDash val="solid"/>
              <a:round/>
            </a:ln>
          </p:spPr>
        </p:sp>
        <p:sp>
          <p:nvSpPr>
            <p:cNvPr name="TextBox 4" id="4"/>
            <p:cNvSpPr txBox="true"/>
            <p:nvPr/>
          </p:nvSpPr>
          <p:spPr>
            <a:xfrm>
              <a:off x="0" y="-38100"/>
              <a:ext cx="1855826" cy="70673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28355" y="7572717"/>
            <a:ext cx="4778775" cy="2387607"/>
            <a:chOff x="0" y="0"/>
            <a:chExt cx="8459470" cy="4226584"/>
          </a:xfrm>
        </p:grpSpPr>
        <p:sp>
          <p:nvSpPr>
            <p:cNvPr name="Freeform 6" id="6"/>
            <p:cNvSpPr/>
            <p:nvPr/>
          </p:nvSpPr>
          <p:spPr>
            <a:xfrm flipH="false" flipV="false" rot="0">
              <a:off x="0" y="0"/>
              <a:ext cx="8459470" cy="4225175"/>
            </a:xfrm>
            <a:custGeom>
              <a:avLst/>
              <a:gdLst/>
              <a:ahLst/>
              <a:cxnLst/>
              <a:rect r="r" b="b" t="t" l="l"/>
              <a:pathLst>
                <a:path h="4225175" w="8459470">
                  <a:moveTo>
                    <a:pt x="458470" y="0"/>
                  </a:moveTo>
                  <a:lnTo>
                    <a:pt x="8001000" y="0"/>
                  </a:lnTo>
                  <a:cubicBezTo>
                    <a:pt x="8255000" y="0"/>
                    <a:pt x="8459470" y="228236"/>
                    <a:pt x="8459470" y="508599"/>
                  </a:cubicBezTo>
                  <a:lnTo>
                    <a:pt x="8459470" y="2573990"/>
                  </a:lnTo>
                  <a:cubicBezTo>
                    <a:pt x="8459470" y="2719102"/>
                    <a:pt x="8403590" y="2858580"/>
                    <a:pt x="8304530" y="2954382"/>
                  </a:cubicBezTo>
                  <a:lnTo>
                    <a:pt x="7141210" y="4096969"/>
                  </a:lnTo>
                  <a:cubicBezTo>
                    <a:pt x="7057390" y="4180091"/>
                    <a:pt x="6949440" y="4225175"/>
                    <a:pt x="6836410" y="4225175"/>
                  </a:cubicBezTo>
                  <a:lnTo>
                    <a:pt x="3760470" y="4225175"/>
                  </a:lnTo>
                  <a:cubicBezTo>
                    <a:pt x="3506470" y="4225175"/>
                    <a:pt x="3302000" y="3996939"/>
                    <a:pt x="3302000" y="3716576"/>
                  </a:cubicBezTo>
                  <a:lnTo>
                    <a:pt x="3302000" y="3579916"/>
                  </a:lnTo>
                  <a:cubicBezTo>
                    <a:pt x="3302000" y="3298144"/>
                    <a:pt x="3096260" y="3071318"/>
                    <a:pt x="2843530" y="3071318"/>
                  </a:cubicBezTo>
                  <a:lnTo>
                    <a:pt x="458470" y="3071318"/>
                  </a:lnTo>
                  <a:cubicBezTo>
                    <a:pt x="205740" y="3071318"/>
                    <a:pt x="0" y="2843082"/>
                    <a:pt x="0" y="2562719"/>
                  </a:cubicBezTo>
                  <a:lnTo>
                    <a:pt x="0" y="508599"/>
                  </a:lnTo>
                  <a:cubicBezTo>
                    <a:pt x="0" y="228236"/>
                    <a:pt x="205740" y="0"/>
                    <a:pt x="458470" y="0"/>
                  </a:cubicBezTo>
                  <a:close/>
                </a:path>
              </a:pathLst>
            </a:custGeom>
            <a:blipFill>
              <a:blip r:embed="rId2"/>
              <a:stretch>
                <a:fillRect l="0" t="-6242" r="0" b="-6242"/>
              </a:stretch>
            </a:blipFill>
          </p:spPr>
        </p:sp>
      </p:grpSp>
      <p:sp>
        <p:nvSpPr>
          <p:cNvPr name="TextBox 7" id="7"/>
          <p:cNvSpPr txBox="true"/>
          <p:nvPr/>
        </p:nvSpPr>
        <p:spPr>
          <a:xfrm rot="0">
            <a:off x="953562" y="1728882"/>
            <a:ext cx="6658318" cy="1657985"/>
          </a:xfrm>
          <a:prstGeom prst="rect">
            <a:avLst/>
          </a:prstGeom>
        </p:spPr>
        <p:txBody>
          <a:bodyPr anchor="t" rtlCol="false" tIns="0" lIns="0" bIns="0" rIns="0">
            <a:spAutoFit/>
          </a:bodyPr>
          <a:lstStyle/>
          <a:p>
            <a:pPr algn="l">
              <a:lnSpc>
                <a:spcPts val="6399"/>
              </a:lnSpc>
            </a:pPr>
            <a:r>
              <a:rPr lang="en-US" sz="6399">
                <a:solidFill>
                  <a:srgbClr val="0B132B"/>
                </a:solidFill>
                <a:latin typeface="Rubik One"/>
                <a:ea typeface="Rubik One"/>
                <a:cs typeface="Rubik One"/>
                <a:sym typeface="Rubik One"/>
              </a:rPr>
              <a:t>DATA PREPARATION</a:t>
            </a:r>
          </a:p>
        </p:txBody>
      </p:sp>
      <p:sp>
        <p:nvSpPr>
          <p:cNvPr name="TextBox 8" id="8"/>
          <p:cNvSpPr txBox="true"/>
          <p:nvPr/>
        </p:nvSpPr>
        <p:spPr>
          <a:xfrm rot="0">
            <a:off x="953562" y="5382705"/>
            <a:ext cx="6111094" cy="1887855"/>
          </a:xfrm>
          <a:prstGeom prst="rect">
            <a:avLst/>
          </a:prstGeom>
        </p:spPr>
        <p:txBody>
          <a:bodyPr anchor="t" rtlCol="false" tIns="0" lIns="0" bIns="0" rIns="0">
            <a:spAutoFit/>
          </a:bodyPr>
          <a:lstStyle/>
          <a:p>
            <a:pPr algn="l">
              <a:lnSpc>
                <a:spcPts val="2519"/>
              </a:lnSpc>
            </a:pPr>
            <a:r>
              <a:rPr lang="en-US" sz="1799" spc="44">
                <a:solidFill>
                  <a:srgbClr val="0B132B"/>
                </a:solidFill>
                <a:latin typeface="Bricolage Grotesque"/>
                <a:ea typeface="Bricolage Grotesque"/>
                <a:cs typeface="Bricolage Grotesque"/>
                <a:sym typeface="Bricolage Grotesque"/>
              </a:rPr>
              <a:t>T</a:t>
            </a:r>
            <a:r>
              <a:rPr lang="en-US" sz="1799" spc="44">
                <a:solidFill>
                  <a:srgbClr val="0B132B"/>
                </a:solidFill>
                <a:latin typeface="Bricolage Grotesque"/>
                <a:ea typeface="Bricolage Grotesque"/>
                <a:cs typeface="Bricolage Grotesque"/>
                <a:sym typeface="Bricolage Grotesque"/>
              </a:rPr>
              <a:t>his stage is to transform the raw Washington State EV dataset from Kaggle into a clean, consistent, and analysis-ready format for use in Power BI. The process involves data cleansing, deduplication, handling missing values, feature engineering, and the addition of geographic coordinates.</a:t>
            </a:r>
          </a:p>
        </p:txBody>
      </p:sp>
      <p:grpSp>
        <p:nvGrpSpPr>
          <p:cNvPr name="Group 9" id="9"/>
          <p:cNvGrpSpPr/>
          <p:nvPr/>
        </p:nvGrpSpPr>
        <p:grpSpPr>
          <a:xfrm rot="-5400000">
            <a:off x="1884515" y="8889470"/>
            <a:ext cx="400502" cy="1501585"/>
            <a:chOff x="0" y="0"/>
            <a:chExt cx="146912" cy="550813"/>
          </a:xfrm>
        </p:grpSpPr>
        <p:sp>
          <p:nvSpPr>
            <p:cNvPr name="Freeform 10" id="10"/>
            <p:cNvSpPr/>
            <p:nvPr/>
          </p:nvSpPr>
          <p:spPr>
            <a:xfrm flipH="false" flipV="false" rot="0">
              <a:off x="0" y="0"/>
              <a:ext cx="146912" cy="550813"/>
            </a:xfrm>
            <a:custGeom>
              <a:avLst/>
              <a:gdLst/>
              <a:ahLst/>
              <a:cxnLst/>
              <a:rect r="r" b="b" t="t" l="l"/>
              <a:pathLst>
                <a:path h="550813" w="146912">
                  <a:moveTo>
                    <a:pt x="73456" y="0"/>
                  </a:moveTo>
                  <a:lnTo>
                    <a:pt x="73456" y="0"/>
                  </a:lnTo>
                  <a:cubicBezTo>
                    <a:pt x="114025" y="0"/>
                    <a:pt x="146912" y="32887"/>
                    <a:pt x="146912" y="73456"/>
                  </a:cubicBezTo>
                  <a:lnTo>
                    <a:pt x="146912" y="477357"/>
                  </a:lnTo>
                  <a:cubicBezTo>
                    <a:pt x="146912" y="517925"/>
                    <a:pt x="114025" y="550813"/>
                    <a:pt x="73456" y="550813"/>
                  </a:cubicBezTo>
                  <a:lnTo>
                    <a:pt x="73456" y="550813"/>
                  </a:lnTo>
                  <a:cubicBezTo>
                    <a:pt x="32887" y="550813"/>
                    <a:pt x="0" y="517925"/>
                    <a:pt x="0" y="477357"/>
                  </a:cubicBezTo>
                  <a:lnTo>
                    <a:pt x="0" y="73456"/>
                  </a:lnTo>
                  <a:cubicBezTo>
                    <a:pt x="0" y="32887"/>
                    <a:pt x="32887" y="0"/>
                    <a:pt x="73456" y="0"/>
                  </a:cubicBezTo>
                  <a:close/>
                </a:path>
              </a:pathLst>
            </a:custGeom>
            <a:solidFill>
              <a:srgbClr val="00B58F"/>
            </a:solidFill>
          </p:spPr>
        </p:sp>
        <p:sp>
          <p:nvSpPr>
            <p:cNvPr name="TextBox 11" id="11"/>
            <p:cNvSpPr txBox="true"/>
            <p:nvPr/>
          </p:nvSpPr>
          <p:spPr>
            <a:xfrm>
              <a:off x="0" y="-38100"/>
              <a:ext cx="146912" cy="58891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1502671" y="9960324"/>
            <a:ext cx="9960587" cy="1142074"/>
            <a:chOff x="0" y="0"/>
            <a:chExt cx="2572779" cy="294993"/>
          </a:xfrm>
        </p:grpSpPr>
        <p:sp>
          <p:nvSpPr>
            <p:cNvPr name="Freeform 13" id="13"/>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14" id="14"/>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5908113" y="-567883"/>
            <a:ext cx="11070695" cy="1447961"/>
            <a:chOff x="0" y="0"/>
            <a:chExt cx="2859515" cy="374003"/>
          </a:xfrm>
        </p:grpSpPr>
        <p:sp>
          <p:nvSpPr>
            <p:cNvPr name="Freeform 16" id="16"/>
            <p:cNvSpPr/>
            <p:nvPr/>
          </p:nvSpPr>
          <p:spPr>
            <a:xfrm flipH="false" flipV="false" rot="0">
              <a:off x="0" y="0"/>
              <a:ext cx="2859515" cy="374003"/>
            </a:xfrm>
            <a:custGeom>
              <a:avLst/>
              <a:gdLst/>
              <a:ahLst/>
              <a:cxnLst/>
              <a:rect r="r" b="b" t="t" l="l"/>
              <a:pathLst>
                <a:path h="374003" w="2859515">
                  <a:moveTo>
                    <a:pt x="41959" y="0"/>
                  </a:moveTo>
                  <a:lnTo>
                    <a:pt x="2817556" y="0"/>
                  </a:lnTo>
                  <a:cubicBezTo>
                    <a:pt x="2828685" y="0"/>
                    <a:pt x="2839357" y="4421"/>
                    <a:pt x="2847226" y="12290"/>
                  </a:cubicBezTo>
                  <a:cubicBezTo>
                    <a:pt x="2855095" y="20158"/>
                    <a:pt x="2859515" y="30831"/>
                    <a:pt x="2859515" y="41959"/>
                  </a:cubicBezTo>
                  <a:lnTo>
                    <a:pt x="2859515" y="332044"/>
                  </a:lnTo>
                  <a:cubicBezTo>
                    <a:pt x="2859515" y="355217"/>
                    <a:pt x="2840730" y="374003"/>
                    <a:pt x="2817556" y="374003"/>
                  </a:cubicBezTo>
                  <a:lnTo>
                    <a:pt x="41959" y="374003"/>
                  </a:lnTo>
                  <a:cubicBezTo>
                    <a:pt x="18786" y="374003"/>
                    <a:pt x="0" y="355217"/>
                    <a:pt x="0" y="332044"/>
                  </a:cubicBezTo>
                  <a:lnTo>
                    <a:pt x="0" y="41959"/>
                  </a:lnTo>
                  <a:cubicBezTo>
                    <a:pt x="0" y="18786"/>
                    <a:pt x="18786" y="0"/>
                    <a:pt x="41959" y="0"/>
                  </a:cubicBezTo>
                  <a:close/>
                </a:path>
              </a:pathLst>
            </a:custGeom>
            <a:solidFill>
              <a:srgbClr val="000000">
                <a:alpha val="0"/>
              </a:srgbClr>
            </a:solidFill>
            <a:ln w="19050" cap="rnd">
              <a:solidFill>
                <a:srgbClr val="00B58F"/>
              </a:solidFill>
              <a:prstDash val="solid"/>
              <a:round/>
            </a:ln>
          </p:spPr>
        </p:sp>
        <p:sp>
          <p:nvSpPr>
            <p:cNvPr name="TextBox 17" id="17"/>
            <p:cNvSpPr txBox="true"/>
            <p:nvPr/>
          </p:nvSpPr>
          <p:spPr>
            <a:xfrm>
              <a:off x="0" y="-38100"/>
              <a:ext cx="2859515" cy="412103"/>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1157370" y="337017"/>
            <a:ext cx="268503" cy="213826"/>
          </a:xfrm>
          <a:custGeom>
            <a:avLst/>
            <a:gdLst/>
            <a:ahLst/>
            <a:cxnLst/>
            <a:rect r="r" b="b" t="t" l="l"/>
            <a:pathLst>
              <a:path h="213826" w="268503">
                <a:moveTo>
                  <a:pt x="0" y="0"/>
                </a:moveTo>
                <a:lnTo>
                  <a:pt x="268503" y="0"/>
                </a:lnTo>
                <a:lnTo>
                  <a:pt x="268503" y="213826"/>
                </a:lnTo>
                <a:lnTo>
                  <a:pt x="0" y="2138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1527413" y="298917"/>
            <a:ext cx="2381625" cy="273685"/>
          </a:xfrm>
          <a:prstGeom prst="rect">
            <a:avLst/>
          </a:prstGeom>
        </p:spPr>
        <p:txBody>
          <a:bodyPr anchor="t" rtlCol="false" tIns="0" lIns="0" bIns="0" rIns="0">
            <a:spAutoFit/>
          </a:bodyPr>
          <a:lstStyle/>
          <a:p>
            <a:pPr algn="l">
              <a:lnSpc>
                <a:spcPts val="2239"/>
              </a:lnSpc>
            </a:pPr>
            <a:r>
              <a:rPr lang="en-US" sz="1599" spc="39" b="true">
                <a:solidFill>
                  <a:srgbClr val="0B132B"/>
                </a:solidFill>
                <a:latin typeface="Bricolage Grotesque Bold"/>
                <a:ea typeface="Bricolage Grotesque Bold"/>
                <a:cs typeface="Bricolage Grotesque Bold"/>
                <a:sym typeface="Bricolage Grotesque Bold"/>
              </a:rPr>
              <a:t>B.E.A.N.N.S GROUP</a:t>
            </a:r>
          </a:p>
        </p:txBody>
      </p:sp>
      <p:sp>
        <p:nvSpPr>
          <p:cNvPr name="TextBox 20" id="20"/>
          <p:cNvSpPr txBox="true"/>
          <p:nvPr/>
        </p:nvSpPr>
        <p:spPr>
          <a:xfrm rot="0">
            <a:off x="953562" y="4415567"/>
            <a:ext cx="7387408" cy="939165"/>
          </a:xfrm>
          <a:prstGeom prst="rect">
            <a:avLst/>
          </a:prstGeom>
        </p:spPr>
        <p:txBody>
          <a:bodyPr anchor="t" rtlCol="false" tIns="0" lIns="0" bIns="0" rIns="0">
            <a:spAutoFit/>
          </a:bodyPr>
          <a:lstStyle/>
          <a:p>
            <a:pPr algn="l">
              <a:lnSpc>
                <a:spcPts val="3600"/>
              </a:lnSpc>
            </a:pPr>
            <a:r>
              <a:rPr lang="en-US" sz="3600">
                <a:solidFill>
                  <a:srgbClr val="0B132B"/>
                </a:solidFill>
                <a:latin typeface="Rubik One"/>
                <a:ea typeface="Rubik One"/>
                <a:cs typeface="Rubik One"/>
                <a:sym typeface="Rubik One"/>
              </a:rPr>
              <a:t>THE OBJECTIVE OF DATA PREPARATION</a:t>
            </a:r>
          </a:p>
        </p:txBody>
      </p:sp>
      <p:grpSp>
        <p:nvGrpSpPr>
          <p:cNvPr name="Group 21" id="21"/>
          <p:cNvGrpSpPr/>
          <p:nvPr/>
        </p:nvGrpSpPr>
        <p:grpSpPr>
          <a:xfrm rot="0">
            <a:off x="953562" y="3517574"/>
            <a:ext cx="976970" cy="696611"/>
            <a:chOff x="0" y="0"/>
            <a:chExt cx="407622" cy="290648"/>
          </a:xfrm>
        </p:grpSpPr>
        <p:sp>
          <p:nvSpPr>
            <p:cNvPr name="Freeform 22" id="22"/>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00B58F"/>
            </a:solidFill>
          </p:spPr>
        </p:sp>
        <p:sp>
          <p:nvSpPr>
            <p:cNvPr name="TextBox 23" id="23"/>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624999" y="3521575"/>
            <a:ext cx="976970" cy="696611"/>
            <a:chOff x="0" y="0"/>
            <a:chExt cx="407622" cy="290648"/>
          </a:xfrm>
        </p:grpSpPr>
        <p:sp>
          <p:nvSpPr>
            <p:cNvPr name="Freeform 25" id="25"/>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26" id="26"/>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2283741" y="3521575"/>
            <a:ext cx="976970" cy="696611"/>
            <a:chOff x="0" y="0"/>
            <a:chExt cx="407622" cy="290648"/>
          </a:xfrm>
        </p:grpSpPr>
        <p:sp>
          <p:nvSpPr>
            <p:cNvPr name="Freeform 28" id="28"/>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29" id="29"/>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9144000" y="3135804"/>
            <a:ext cx="5838092" cy="481965"/>
          </a:xfrm>
          <a:prstGeom prst="rect">
            <a:avLst/>
          </a:prstGeom>
        </p:spPr>
        <p:txBody>
          <a:bodyPr anchor="t" rtlCol="false" tIns="0" lIns="0" bIns="0" rIns="0">
            <a:spAutoFit/>
          </a:bodyPr>
          <a:lstStyle/>
          <a:p>
            <a:pPr algn="l">
              <a:lnSpc>
                <a:spcPts val="3600"/>
              </a:lnSpc>
            </a:pPr>
            <a:r>
              <a:rPr lang="en-US" sz="3600">
                <a:solidFill>
                  <a:srgbClr val="0B132B"/>
                </a:solidFill>
                <a:latin typeface="Rubik One"/>
                <a:ea typeface="Rubik One"/>
                <a:cs typeface="Rubik One"/>
                <a:sym typeface="Rubik One"/>
              </a:rPr>
              <a:t>WORKFLOW OVERVIEW</a:t>
            </a:r>
          </a:p>
        </p:txBody>
      </p:sp>
      <p:grpSp>
        <p:nvGrpSpPr>
          <p:cNvPr name="Group 31" id="31"/>
          <p:cNvGrpSpPr/>
          <p:nvPr/>
        </p:nvGrpSpPr>
        <p:grpSpPr>
          <a:xfrm rot="0">
            <a:off x="9144000" y="2030253"/>
            <a:ext cx="976970" cy="696611"/>
            <a:chOff x="0" y="0"/>
            <a:chExt cx="407622" cy="290648"/>
          </a:xfrm>
        </p:grpSpPr>
        <p:sp>
          <p:nvSpPr>
            <p:cNvPr name="Freeform 32" id="32"/>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00B58F"/>
            </a:solidFill>
          </p:spPr>
        </p:sp>
        <p:sp>
          <p:nvSpPr>
            <p:cNvPr name="TextBox 33" id="33"/>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9815436" y="2030253"/>
            <a:ext cx="976970" cy="696611"/>
            <a:chOff x="0" y="0"/>
            <a:chExt cx="407622" cy="290648"/>
          </a:xfrm>
        </p:grpSpPr>
        <p:sp>
          <p:nvSpPr>
            <p:cNvPr name="Freeform 35" id="35"/>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00B58F"/>
            </a:solidFill>
          </p:spPr>
        </p:sp>
        <p:sp>
          <p:nvSpPr>
            <p:cNvPr name="TextBox 36" id="36"/>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10474179" y="2030253"/>
            <a:ext cx="976970" cy="696611"/>
            <a:chOff x="0" y="0"/>
            <a:chExt cx="407622" cy="290648"/>
          </a:xfrm>
        </p:grpSpPr>
        <p:sp>
          <p:nvSpPr>
            <p:cNvPr name="Freeform 38" id="38"/>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39" id="39"/>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9144000" y="5038216"/>
            <a:ext cx="8317319" cy="582757"/>
            <a:chOff x="0" y="0"/>
            <a:chExt cx="2722667" cy="190765"/>
          </a:xfrm>
        </p:grpSpPr>
        <p:sp>
          <p:nvSpPr>
            <p:cNvPr name="Freeform 41" id="41"/>
            <p:cNvSpPr/>
            <p:nvPr/>
          </p:nvSpPr>
          <p:spPr>
            <a:xfrm flipH="false" flipV="false" rot="0">
              <a:off x="0" y="0"/>
              <a:ext cx="2722667" cy="190765"/>
            </a:xfrm>
            <a:custGeom>
              <a:avLst/>
              <a:gdLst/>
              <a:ahLst/>
              <a:cxnLst/>
              <a:rect r="r" b="b" t="t" l="l"/>
              <a:pathLst>
                <a:path h="190765" w="2722667">
                  <a:moveTo>
                    <a:pt x="9308" y="0"/>
                  </a:moveTo>
                  <a:lnTo>
                    <a:pt x="2713359" y="0"/>
                  </a:lnTo>
                  <a:cubicBezTo>
                    <a:pt x="2715827" y="0"/>
                    <a:pt x="2718195" y="981"/>
                    <a:pt x="2719940" y="2726"/>
                  </a:cubicBezTo>
                  <a:cubicBezTo>
                    <a:pt x="2721686" y="4472"/>
                    <a:pt x="2722667" y="6840"/>
                    <a:pt x="2722667" y="9308"/>
                  </a:cubicBezTo>
                  <a:lnTo>
                    <a:pt x="2722667" y="181457"/>
                  </a:lnTo>
                  <a:cubicBezTo>
                    <a:pt x="2722667" y="183925"/>
                    <a:pt x="2721686" y="186293"/>
                    <a:pt x="2719940" y="188039"/>
                  </a:cubicBezTo>
                  <a:cubicBezTo>
                    <a:pt x="2718195" y="189784"/>
                    <a:pt x="2715827" y="190765"/>
                    <a:pt x="2713359" y="190765"/>
                  </a:cubicBezTo>
                  <a:lnTo>
                    <a:pt x="9308" y="190765"/>
                  </a:lnTo>
                  <a:cubicBezTo>
                    <a:pt x="6840" y="190765"/>
                    <a:pt x="4472" y="189784"/>
                    <a:pt x="2726" y="188039"/>
                  </a:cubicBezTo>
                  <a:cubicBezTo>
                    <a:pt x="981" y="186293"/>
                    <a:pt x="0" y="183925"/>
                    <a:pt x="0" y="181457"/>
                  </a:cubicBezTo>
                  <a:lnTo>
                    <a:pt x="0" y="9308"/>
                  </a:lnTo>
                  <a:cubicBezTo>
                    <a:pt x="0" y="6840"/>
                    <a:pt x="981" y="4472"/>
                    <a:pt x="2726" y="2726"/>
                  </a:cubicBezTo>
                  <a:cubicBezTo>
                    <a:pt x="4472" y="981"/>
                    <a:pt x="6840" y="0"/>
                    <a:pt x="9308" y="0"/>
                  </a:cubicBezTo>
                  <a:close/>
                </a:path>
              </a:pathLst>
            </a:custGeom>
            <a:solidFill>
              <a:srgbClr val="316B41"/>
            </a:solidFill>
            <a:ln cap="sq">
              <a:noFill/>
              <a:prstDash val="solid"/>
              <a:miter/>
            </a:ln>
          </p:spPr>
        </p:sp>
        <p:sp>
          <p:nvSpPr>
            <p:cNvPr name="TextBox 42" id="42"/>
            <p:cNvSpPr txBox="true"/>
            <p:nvPr/>
          </p:nvSpPr>
          <p:spPr>
            <a:xfrm>
              <a:off x="0" y="-38100"/>
              <a:ext cx="2722667" cy="228865"/>
            </a:xfrm>
            <a:prstGeom prst="rect">
              <a:avLst/>
            </a:prstGeom>
          </p:spPr>
          <p:txBody>
            <a:bodyPr anchor="ctr" rtlCol="false" tIns="50800" lIns="50800" bIns="50800" rIns="50800"/>
            <a:lstStyle/>
            <a:p>
              <a:pPr algn="ctr">
                <a:lnSpc>
                  <a:spcPts val="2659"/>
                </a:lnSpc>
                <a:spcBef>
                  <a:spcPct val="0"/>
                </a:spcBef>
              </a:pPr>
            </a:p>
          </p:txBody>
        </p:sp>
      </p:grpSp>
      <p:sp>
        <p:nvSpPr>
          <p:cNvPr name="TextBox 43" id="43"/>
          <p:cNvSpPr txBox="true"/>
          <p:nvPr/>
        </p:nvSpPr>
        <p:spPr>
          <a:xfrm rot="0">
            <a:off x="9399908" y="5148265"/>
            <a:ext cx="5615914" cy="349250"/>
          </a:xfrm>
          <a:prstGeom prst="rect">
            <a:avLst/>
          </a:prstGeom>
        </p:spPr>
        <p:txBody>
          <a:bodyPr anchor="t" rtlCol="false" tIns="0" lIns="0" bIns="0" rIns="0">
            <a:spAutoFit/>
          </a:bodyPr>
          <a:lstStyle/>
          <a:p>
            <a:pPr algn="l">
              <a:lnSpc>
                <a:spcPts val="2800"/>
              </a:lnSpc>
            </a:pPr>
            <a:r>
              <a:rPr lang="en-US" b="true" sz="2000" spc="50">
                <a:solidFill>
                  <a:srgbClr val="FFFFFF"/>
                </a:solidFill>
                <a:latin typeface="Bricolage Grotesque Bold"/>
                <a:ea typeface="Bricolage Grotesque Bold"/>
                <a:cs typeface="Bricolage Grotesque Bold"/>
                <a:sym typeface="Bricolage Grotesque Bold"/>
              </a:rPr>
              <a:t>Initial</a:t>
            </a:r>
            <a:r>
              <a:rPr lang="en-US" b="true" sz="2000" spc="50">
                <a:solidFill>
                  <a:srgbClr val="FFFFFF"/>
                </a:solidFill>
                <a:latin typeface="Bricolage Grotesque Bold"/>
                <a:ea typeface="Bricolage Grotesque Bold"/>
                <a:cs typeface="Bricolage Grotesque Bold"/>
                <a:sym typeface="Bricolage Grotesque Bold"/>
              </a:rPr>
              <a:t> Data Ingestion and Profiling</a:t>
            </a:r>
          </a:p>
        </p:txBody>
      </p:sp>
      <p:sp>
        <p:nvSpPr>
          <p:cNvPr name="TextBox 44" id="44"/>
          <p:cNvSpPr txBox="true"/>
          <p:nvPr/>
        </p:nvSpPr>
        <p:spPr>
          <a:xfrm rot="0">
            <a:off x="9399908" y="5798820"/>
            <a:ext cx="8202892" cy="3459480"/>
          </a:xfrm>
          <a:prstGeom prst="rect">
            <a:avLst/>
          </a:prstGeom>
        </p:spPr>
        <p:txBody>
          <a:bodyPr anchor="t" rtlCol="false" tIns="0" lIns="0" bIns="0" rIns="0">
            <a:spAutoFit/>
          </a:bodyPr>
          <a:lstStyle/>
          <a:p>
            <a:pPr algn="l">
              <a:lnSpc>
                <a:spcPts val="2520"/>
              </a:lnSpc>
            </a:pPr>
            <a:r>
              <a:rPr lang="en-US" sz="1800" spc="44" b="true">
                <a:solidFill>
                  <a:srgbClr val="0B132B"/>
                </a:solidFill>
                <a:latin typeface="Bricolage Grotesque Bold"/>
                <a:ea typeface="Bricolage Grotesque Bold"/>
                <a:cs typeface="Bricolage Grotesque Bold"/>
                <a:sym typeface="Bricolage Grotesque Bold"/>
              </a:rPr>
              <a:t>Tool: Input Data</a:t>
            </a:r>
          </a:p>
          <a:p>
            <a:pPr algn="l" marL="388620" indent="-194310" lvl="1">
              <a:lnSpc>
                <a:spcPts val="2520"/>
              </a:lnSpc>
              <a:buFont typeface="Arial"/>
              <a:buChar char="•"/>
            </a:pPr>
            <a:r>
              <a:rPr lang="en-US" sz="1800" spc="44">
                <a:solidFill>
                  <a:srgbClr val="0B132B"/>
                </a:solidFill>
                <a:latin typeface="Bricolage Grotesque"/>
                <a:ea typeface="Bricolage Grotesque"/>
                <a:cs typeface="Bricolage Grotesque"/>
                <a:sym typeface="Bricolage Grotesque"/>
              </a:rPr>
              <a:t>Loaded Electric_Vehicle_Population_Data.csv into Alteryx</a:t>
            </a:r>
          </a:p>
          <a:p>
            <a:pPr algn="l" marL="388620" indent="-194310" lvl="1">
              <a:lnSpc>
                <a:spcPts val="2520"/>
              </a:lnSpc>
              <a:buFont typeface="Arial"/>
              <a:buChar char="•"/>
            </a:pPr>
            <a:r>
              <a:rPr lang="en-US" sz="1800" spc="44">
                <a:solidFill>
                  <a:srgbClr val="0B132B"/>
                </a:solidFill>
                <a:latin typeface="Bricolage Grotesque"/>
                <a:ea typeface="Bricolage Grotesque"/>
                <a:cs typeface="Bricolage Grotesque"/>
                <a:sym typeface="Bricolage Grotesque"/>
              </a:rPr>
              <a:t>Initial data review showed missing values, inconsistent formatting, and unnecessary fields</a:t>
            </a:r>
          </a:p>
          <a:p>
            <a:pPr algn="l" marL="388620" indent="-194310" lvl="1">
              <a:lnSpc>
                <a:spcPts val="2520"/>
              </a:lnSpc>
              <a:buFont typeface="Arial"/>
              <a:buChar char="•"/>
            </a:pPr>
            <a:r>
              <a:rPr lang="en-US" sz="1800" spc="44">
                <a:solidFill>
                  <a:srgbClr val="0B132B"/>
                </a:solidFill>
                <a:latin typeface="Bricolage Grotesque"/>
                <a:ea typeface="Bricolage Grotesque"/>
                <a:cs typeface="Bricolage Grotesque"/>
                <a:sym typeface="Bricolage Grotesque"/>
              </a:rPr>
              <a:t>Formed the basis for subsequent cleaning and transformation steps</a:t>
            </a:r>
          </a:p>
          <a:p>
            <a:pPr algn="l">
              <a:lnSpc>
                <a:spcPts val="2520"/>
              </a:lnSpc>
            </a:pPr>
            <a:r>
              <a:rPr lang="en-US" sz="1800" spc="44">
                <a:solidFill>
                  <a:srgbClr val="0B132B"/>
                </a:solidFill>
                <a:latin typeface="Bricolage Grotesque"/>
                <a:ea typeface="Bricolage Grotesque"/>
                <a:cs typeface="Bricolage Grotesque"/>
                <a:sym typeface="Bricolage Grotesque"/>
              </a:rPr>
              <a:t> </a:t>
            </a:r>
            <a:r>
              <a:rPr lang="en-US" sz="1800" spc="44" b="true">
                <a:solidFill>
                  <a:srgbClr val="0B132B"/>
                </a:solidFill>
                <a:latin typeface="Bricolage Grotesque Bold"/>
                <a:ea typeface="Bricolage Grotesque Bold"/>
                <a:cs typeface="Bricolage Grotesque Bold"/>
                <a:sym typeface="Bricolage Grotesque Bold"/>
              </a:rPr>
              <a:t>Tool: Auto Field</a:t>
            </a:r>
          </a:p>
          <a:p>
            <a:pPr algn="l" marL="388620" indent="-194310" lvl="1">
              <a:lnSpc>
                <a:spcPts val="2520"/>
              </a:lnSpc>
              <a:buFont typeface="Arial"/>
              <a:buChar char="•"/>
            </a:pPr>
            <a:r>
              <a:rPr lang="en-US" sz="1800" spc="44">
                <a:solidFill>
                  <a:srgbClr val="0B132B"/>
                </a:solidFill>
                <a:latin typeface="Bricolage Grotesque"/>
                <a:ea typeface="Bricolage Grotesque"/>
                <a:cs typeface="Bricolage Grotesque"/>
                <a:sym typeface="Bricolage Grotesque"/>
              </a:rPr>
              <a:t>Automatically optimized data types for all columns</a:t>
            </a:r>
          </a:p>
          <a:p>
            <a:pPr algn="l" marL="388620" indent="-194310" lvl="1">
              <a:lnSpc>
                <a:spcPts val="2520"/>
              </a:lnSpc>
              <a:buFont typeface="Arial"/>
              <a:buChar char="•"/>
            </a:pPr>
            <a:r>
              <a:rPr lang="en-US" sz="1800" spc="44">
                <a:solidFill>
                  <a:srgbClr val="0B132B"/>
                </a:solidFill>
                <a:latin typeface="Bricolage Grotesque"/>
                <a:ea typeface="Bricolage Grotesque"/>
                <a:cs typeface="Bricolage Grotesque"/>
                <a:sym typeface="Bricolage Grotesque"/>
              </a:rPr>
              <a:t>Converted fields to the most efficient types (e.g., string → integer)</a:t>
            </a:r>
          </a:p>
          <a:p>
            <a:pPr algn="l" marL="388620" indent="-194310" lvl="1">
              <a:lnSpc>
                <a:spcPts val="2520"/>
              </a:lnSpc>
              <a:buFont typeface="Arial"/>
              <a:buChar char="•"/>
            </a:pPr>
            <a:r>
              <a:rPr lang="en-US" sz="1800" spc="44">
                <a:solidFill>
                  <a:srgbClr val="0B132B"/>
                </a:solidFill>
                <a:latin typeface="Bricolage Grotesque"/>
                <a:ea typeface="Bricolage Grotesque"/>
                <a:cs typeface="Bricolage Grotesque"/>
                <a:sym typeface="Bricolage Grotesque"/>
              </a:rPr>
              <a:t>Ensured data integrity and improved workflow performance for later calculations</a:t>
            </a:r>
          </a:p>
          <a:p>
            <a:pPr algn="l">
              <a:lnSpc>
                <a:spcPts val="2520"/>
              </a:lnSpc>
            </a:pPr>
          </a:p>
        </p:txBody>
      </p:sp>
      <p:grpSp>
        <p:nvGrpSpPr>
          <p:cNvPr name="Group 45" id="45"/>
          <p:cNvGrpSpPr/>
          <p:nvPr/>
        </p:nvGrpSpPr>
        <p:grpSpPr>
          <a:xfrm rot="0">
            <a:off x="9144000" y="3859341"/>
            <a:ext cx="826451" cy="826451"/>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6B41"/>
            </a:solidFill>
          </p:spPr>
        </p:sp>
        <p:sp>
          <p:nvSpPr>
            <p:cNvPr name="TextBox 47" id="47"/>
            <p:cNvSpPr txBox="true"/>
            <p:nvPr/>
          </p:nvSpPr>
          <p:spPr>
            <a:xfrm>
              <a:off x="76200" y="-28575"/>
              <a:ext cx="660400" cy="765175"/>
            </a:xfrm>
            <a:prstGeom prst="rect">
              <a:avLst/>
            </a:prstGeom>
          </p:spPr>
          <p:txBody>
            <a:bodyPr anchor="ctr" rtlCol="false" tIns="50800" lIns="50800" bIns="50800" rIns="50800"/>
            <a:lstStyle/>
            <a:p>
              <a:pPr algn="ctr">
                <a:lnSpc>
                  <a:spcPts val="3402"/>
                </a:lnSpc>
              </a:pPr>
              <a:r>
                <a:rPr lang="en-US" b="true" sz="2100">
                  <a:solidFill>
                    <a:srgbClr val="FFFFFF"/>
                  </a:solidFill>
                  <a:latin typeface="Poppins Bold"/>
                  <a:ea typeface="Poppins Bold"/>
                  <a:cs typeface="Poppins Bold"/>
                  <a:sym typeface="Poppins Bold"/>
                </a:rPr>
                <a:t>E</a:t>
              </a:r>
            </a:p>
          </p:txBody>
        </p:sp>
      </p:grpSp>
      <p:grpSp>
        <p:nvGrpSpPr>
          <p:cNvPr name="Group 48" id="48"/>
          <p:cNvGrpSpPr/>
          <p:nvPr/>
        </p:nvGrpSpPr>
        <p:grpSpPr>
          <a:xfrm rot="0">
            <a:off x="9237302" y="3952642"/>
            <a:ext cx="639848" cy="639848"/>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38100" cap="sq">
              <a:solidFill>
                <a:srgbClr val="FFFFFF"/>
              </a:solidFill>
              <a:prstDash val="solid"/>
              <a:miter/>
            </a:ln>
          </p:spPr>
        </p:sp>
        <p:sp>
          <p:nvSpPr>
            <p:cNvPr name="TextBox 50" id="50"/>
            <p:cNvSpPr txBox="true"/>
            <p:nvPr/>
          </p:nvSpPr>
          <p:spPr>
            <a:xfrm>
              <a:off x="76200" y="-28575"/>
              <a:ext cx="660400" cy="765175"/>
            </a:xfrm>
            <a:prstGeom prst="rect">
              <a:avLst/>
            </a:prstGeom>
          </p:spPr>
          <p:txBody>
            <a:bodyPr anchor="ctr" rtlCol="false" tIns="50800" lIns="50800" bIns="50800" rIns="50800"/>
            <a:lstStyle/>
            <a:p>
              <a:pPr algn="ctr">
                <a:lnSpc>
                  <a:spcPts val="3402"/>
                </a:lnSpc>
              </a:pPr>
            </a:p>
          </p:txBody>
        </p:sp>
      </p:grpSp>
      <p:grpSp>
        <p:nvGrpSpPr>
          <p:cNvPr name="Group 51" id="51"/>
          <p:cNvGrpSpPr/>
          <p:nvPr/>
        </p:nvGrpSpPr>
        <p:grpSpPr>
          <a:xfrm rot="0">
            <a:off x="10410126" y="3859341"/>
            <a:ext cx="826451" cy="826451"/>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9370">
                <a:alpha val="24706"/>
              </a:srgbClr>
            </a:solidFill>
          </p:spPr>
        </p:sp>
        <p:sp>
          <p:nvSpPr>
            <p:cNvPr name="TextBox 53" id="53"/>
            <p:cNvSpPr txBox="true"/>
            <p:nvPr/>
          </p:nvSpPr>
          <p:spPr>
            <a:xfrm>
              <a:off x="76200" y="-28575"/>
              <a:ext cx="660400" cy="765175"/>
            </a:xfrm>
            <a:prstGeom prst="rect">
              <a:avLst/>
            </a:prstGeom>
          </p:spPr>
          <p:txBody>
            <a:bodyPr anchor="ctr" rtlCol="false" tIns="50800" lIns="50800" bIns="50800" rIns="50800"/>
            <a:lstStyle/>
            <a:p>
              <a:pPr algn="ctr">
                <a:lnSpc>
                  <a:spcPts val="3402"/>
                </a:lnSpc>
              </a:pPr>
              <a:r>
                <a:rPr lang="en-US" b="true" sz="2100">
                  <a:solidFill>
                    <a:srgbClr val="FFFFFF">
                      <a:alpha val="24706"/>
                    </a:srgbClr>
                  </a:solidFill>
                  <a:latin typeface="Poppins Bold"/>
                  <a:ea typeface="Poppins Bold"/>
                  <a:cs typeface="Poppins Bold"/>
                  <a:sym typeface="Poppins Bold"/>
                </a:rPr>
                <a:t>T</a:t>
              </a:r>
            </a:p>
          </p:txBody>
        </p:sp>
      </p:grpSp>
      <p:grpSp>
        <p:nvGrpSpPr>
          <p:cNvPr name="Group 54" id="54"/>
          <p:cNvGrpSpPr/>
          <p:nvPr/>
        </p:nvGrpSpPr>
        <p:grpSpPr>
          <a:xfrm rot="0">
            <a:off x="10505124" y="3952642"/>
            <a:ext cx="639848" cy="639848"/>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38100" cap="sq">
              <a:solidFill>
                <a:srgbClr val="FFFFFF">
                  <a:alpha val="24706"/>
                </a:srgbClr>
              </a:solidFill>
              <a:prstDash val="solid"/>
              <a:miter/>
            </a:ln>
          </p:spPr>
        </p:sp>
        <p:sp>
          <p:nvSpPr>
            <p:cNvPr name="TextBox 56" id="56"/>
            <p:cNvSpPr txBox="true"/>
            <p:nvPr/>
          </p:nvSpPr>
          <p:spPr>
            <a:xfrm>
              <a:off x="76200" y="-28575"/>
              <a:ext cx="660400" cy="765175"/>
            </a:xfrm>
            <a:prstGeom prst="rect">
              <a:avLst/>
            </a:prstGeom>
          </p:spPr>
          <p:txBody>
            <a:bodyPr anchor="ctr" rtlCol="false" tIns="50800" lIns="50800" bIns="50800" rIns="50800"/>
            <a:lstStyle/>
            <a:p>
              <a:pPr algn="ctr">
                <a:lnSpc>
                  <a:spcPts val="3402"/>
                </a:lnSpc>
              </a:pPr>
            </a:p>
          </p:txBody>
        </p:sp>
      </p:grpSp>
      <p:grpSp>
        <p:nvGrpSpPr>
          <p:cNvPr name="Group 57" id="57"/>
          <p:cNvGrpSpPr/>
          <p:nvPr/>
        </p:nvGrpSpPr>
        <p:grpSpPr>
          <a:xfrm rot="0">
            <a:off x="11676252" y="3859341"/>
            <a:ext cx="826451" cy="826451"/>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CB8F">
                <a:alpha val="24706"/>
              </a:srgbClr>
            </a:solidFill>
          </p:spPr>
        </p:sp>
        <p:sp>
          <p:nvSpPr>
            <p:cNvPr name="TextBox 59" id="59"/>
            <p:cNvSpPr txBox="true"/>
            <p:nvPr/>
          </p:nvSpPr>
          <p:spPr>
            <a:xfrm>
              <a:off x="76200" y="-28575"/>
              <a:ext cx="660400" cy="765175"/>
            </a:xfrm>
            <a:prstGeom prst="rect">
              <a:avLst/>
            </a:prstGeom>
          </p:spPr>
          <p:txBody>
            <a:bodyPr anchor="ctr" rtlCol="false" tIns="50800" lIns="50800" bIns="50800" rIns="50800"/>
            <a:lstStyle/>
            <a:p>
              <a:pPr algn="ctr">
                <a:lnSpc>
                  <a:spcPts val="3402"/>
                </a:lnSpc>
              </a:pPr>
              <a:r>
                <a:rPr lang="en-US" b="true" sz="2100">
                  <a:solidFill>
                    <a:srgbClr val="FFFFFF">
                      <a:alpha val="24706"/>
                    </a:srgbClr>
                  </a:solidFill>
                  <a:latin typeface="Poppins Bold"/>
                  <a:ea typeface="Poppins Bold"/>
                  <a:cs typeface="Poppins Bold"/>
                  <a:sym typeface="Poppins Bold"/>
                </a:rPr>
                <a:t>L</a:t>
              </a:r>
            </a:p>
          </p:txBody>
        </p:sp>
      </p:grpSp>
      <p:grpSp>
        <p:nvGrpSpPr>
          <p:cNvPr name="Group 60" id="60"/>
          <p:cNvGrpSpPr/>
          <p:nvPr/>
        </p:nvGrpSpPr>
        <p:grpSpPr>
          <a:xfrm rot="0">
            <a:off x="11769554" y="3952642"/>
            <a:ext cx="639848" cy="639848"/>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38100" cap="sq">
              <a:solidFill>
                <a:srgbClr val="FFFFFF">
                  <a:alpha val="24706"/>
                </a:srgbClr>
              </a:solidFill>
              <a:prstDash val="solid"/>
              <a:miter/>
            </a:ln>
          </p:spPr>
        </p:sp>
        <p:sp>
          <p:nvSpPr>
            <p:cNvPr name="TextBox 62" id="62"/>
            <p:cNvSpPr txBox="true"/>
            <p:nvPr/>
          </p:nvSpPr>
          <p:spPr>
            <a:xfrm>
              <a:off x="76200" y="-28575"/>
              <a:ext cx="660400" cy="765175"/>
            </a:xfrm>
            <a:prstGeom prst="rect">
              <a:avLst/>
            </a:prstGeom>
          </p:spPr>
          <p:txBody>
            <a:bodyPr anchor="ctr" rtlCol="false" tIns="50800" lIns="50800" bIns="50800" rIns="50800"/>
            <a:lstStyle/>
            <a:p>
              <a:pPr algn="ctr">
                <a:lnSpc>
                  <a:spcPts val="3402"/>
                </a:lnSpc>
              </a:pPr>
            </a:p>
          </p:txBody>
        </p:sp>
      </p:grpSp>
      <p:sp>
        <p:nvSpPr>
          <p:cNvPr name="TextBox 63" id="63"/>
          <p:cNvSpPr txBox="true"/>
          <p:nvPr/>
        </p:nvSpPr>
        <p:spPr>
          <a:xfrm rot="0">
            <a:off x="412650" y="9718651"/>
            <a:ext cx="263643" cy="318807"/>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14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sp>
        <p:nvSpPr>
          <p:cNvPr name="TextBox 2" id="2"/>
          <p:cNvSpPr txBox="true"/>
          <p:nvPr/>
        </p:nvSpPr>
        <p:spPr>
          <a:xfrm rot="0">
            <a:off x="964942" y="1829105"/>
            <a:ext cx="6658318" cy="1657985"/>
          </a:xfrm>
          <a:prstGeom prst="rect">
            <a:avLst/>
          </a:prstGeom>
        </p:spPr>
        <p:txBody>
          <a:bodyPr anchor="t" rtlCol="false" tIns="0" lIns="0" bIns="0" rIns="0">
            <a:spAutoFit/>
          </a:bodyPr>
          <a:lstStyle/>
          <a:p>
            <a:pPr algn="l">
              <a:lnSpc>
                <a:spcPts val="6399"/>
              </a:lnSpc>
            </a:pPr>
            <a:r>
              <a:rPr lang="en-US" sz="6399">
                <a:solidFill>
                  <a:srgbClr val="0B132B"/>
                </a:solidFill>
                <a:latin typeface="Rubik One"/>
                <a:ea typeface="Rubik One"/>
                <a:cs typeface="Rubik One"/>
                <a:sym typeface="Rubik One"/>
              </a:rPr>
              <a:t>DATA PREPARATION</a:t>
            </a:r>
          </a:p>
        </p:txBody>
      </p:sp>
      <p:grpSp>
        <p:nvGrpSpPr>
          <p:cNvPr name="Group 3" id="3"/>
          <p:cNvGrpSpPr/>
          <p:nvPr/>
        </p:nvGrpSpPr>
        <p:grpSpPr>
          <a:xfrm rot="0">
            <a:off x="11502671" y="9960324"/>
            <a:ext cx="9960587" cy="1142074"/>
            <a:chOff x="0" y="0"/>
            <a:chExt cx="2572779" cy="294993"/>
          </a:xfrm>
        </p:grpSpPr>
        <p:sp>
          <p:nvSpPr>
            <p:cNvPr name="Freeform 4" id="4"/>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5" id="5"/>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4984667"/>
            <a:ext cx="5838092" cy="481965"/>
          </a:xfrm>
          <a:prstGeom prst="rect">
            <a:avLst/>
          </a:prstGeom>
        </p:spPr>
        <p:txBody>
          <a:bodyPr anchor="t" rtlCol="false" tIns="0" lIns="0" bIns="0" rIns="0">
            <a:spAutoFit/>
          </a:bodyPr>
          <a:lstStyle/>
          <a:p>
            <a:pPr algn="l">
              <a:lnSpc>
                <a:spcPts val="3600"/>
              </a:lnSpc>
            </a:pPr>
            <a:r>
              <a:rPr lang="en-US" sz="3600">
                <a:solidFill>
                  <a:srgbClr val="0B132B"/>
                </a:solidFill>
                <a:latin typeface="Rubik One"/>
                <a:ea typeface="Rubik One"/>
                <a:cs typeface="Rubik One"/>
                <a:sym typeface="Rubik One"/>
              </a:rPr>
              <a:t>WORKFLOW OVERVIEW</a:t>
            </a:r>
          </a:p>
        </p:txBody>
      </p:sp>
      <p:grpSp>
        <p:nvGrpSpPr>
          <p:cNvPr name="Group 7" id="7"/>
          <p:cNvGrpSpPr/>
          <p:nvPr/>
        </p:nvGrpSpPr>
        <p:grpSpPr>
          <a:xfrm rot="0">
            <a:off x="1028700" y="3879116"/>
            <a:ext cx="976970" cy="696611"/>
            <a:chOff x="0" y="0"/>
            <a:chExt cx="407622" cy="290648"/>
          </a:xfrm>
        </p:grpSpPr>
        <p:sp>
          <p:nvSpPr>
            <p:cNvPr name="Freeform 8" id="8"/>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00B58F"/>
            </a:solidFill>
          </p:spPr>
        </p:sp>
        <p:sp>
          <p:nvSpPr>
            <p:cNvPr name="TextBox 9" id="9"/>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00136" y="3879116"/>
            <a:ext cx="976970" cy="696611"/>
            <a:chOff x="0" y="0"/>
            <a:chExt cx="407622" cy="290648"/>
          </a:xfrm>
        </p:grpSpPr>
        <p:sp>
          <p:nvSpPr>
            <p:cNvPr name="Freeform 11" id="11"/>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00B58F"/>
            </a:solidFill>
          </p:spPr>
        </p:sp>
        <p:sp>
          <p:nvSpPr>
            <p:cNvPr name="TextBox 12" id="12"/>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2358879" y="3879116"/>
            <a:ext cx="976970" cy="696611"/>
            <a:chOff x="0" y="0"/>
            <a:chExt cx="407622" cy="290648"/>
          </a:xfrm>
        </p:grpSpPr>
        <p:sp>
          <p:nvSpPr>
            <p:cNvPr name="Freeform 14" id="14"/>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15" id="15"/>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122002" y="6868029"/>
            <a:ext cx="6567834" cy="582757"/>
            <a:chOff x="0" y="0"/>
            <a:chExt cx="2149974" cy="190765"/>
          </a:xfrm>
        </p:grpSpPr>
        <p:sp>
          <p:nvSpPr>
            <p:cNvPr name="Freeform 17" id="17"/>
            <p:cNvSpPr/>
            <p:nvPr/>
          </p:nvSpPr>
          <p:spPr>
            <a:xfrm flipH="false" flipV="false" rot="0">
              <a:off x="0" y="0"/>
              <a:ext cx="2149974" cy="190765"/>
            </a:xfrm>
            <a:custGeom>
              <a:avLst/>
              <a:gdLst/>
              <a:ahLst/>
              <a:cxnLst/>
              <a:rect r="r" b="b" t="t" l="l"/>
              <a:pathLst>
                <a:path h="190765" w="2149974">
                  <a:moveTo>
                    <a:pt x="11788" y="0"/>
                  </a:moveTo>
                  <a:lnTo>
                    <a:pt x="2138187" y="0"/>
                  </a:lnTo>
                  <a:cubicBezTo>
                    <a:pt x="2141313" y="0"/>
                    <a:pt x="2144311" y="1242"/>
                    <a:pt x="2146522" y="3453"/>
                  </a:cubicBezTo>
                  <a:cubicBezTo>
                    <a:pt x="2148732" y="5663"/>
                    <a:pt x="2149974" y="8661"/>
                    <a:pt x="2149974" y="11788"/>
                  </a:cubicBezTo>
                  <a:lnTo>
                    <a:pt x="2149974" y="178977"/>
                  </a:lnTo>
                  <a:cubicBezTo>
                    <a:pt x="2149974" y="182103"/>
                    <a:pt x="2148732" y="185102"/>
                    <a:pt x="2146522" y="187312"/>
                  </a:cubicBezTo>
                  <a:cubicBezTo>
                    <a:pt x="2144311" y="189523"/>
                    <a:pt x="2141313" y="190765"/>
                    <a:pt x="2138187" y="190765"/>
                  </a:cubicBezTo>
                  <a:lnTo>
                    <a:pt x="11788" y="190765"/>
                  </a:lnTo>
                  <a:cubicBezTo>
                    <a:pt x="8661" y="190765"/>
                    <a:pt x="5663" y="189523"/>
                    <a:pt x="3453" y="187312"/>
                  </a:cubicBezTo>
                  <a:cubicBezTo>
                    <a:pt x="1242" y="185102"/>
                    <a:pt x="0" y="182103"/>
                    <a:pt x="0" y="178977"/>
                  </a:cubicBezTo>
                  <a:lnTo>
                    <a:pt x="0" y="11788"/>
                  </a:lnTo>
                  <a:cubicBezTo>
                    <a:pt x="0" y="8661"/>
                    <a:pt x="1242" y="5663"/>
                    <a:pt x="3453" y="3453"/>
                  </a:cubicBezTo>
                  <a:cubicBezTo>
                    <a:pt x="5663" y="1242"/>
                    <a:pt x="8661" y="0"/>
                    <a:pt x="11788" y="0"/>
                  </a:cubicBezTo>
                  <a:close/>
                </a:path>
              </a:pathLst>
            </a:custGeom>
            <a:solidFill>
              <a:srgbClr val="349370"/>
            </a:solidFill>
            <a:ln cap="sq">
              <a:noFill/>
              <a:prstDash val="solid"/>
              <a:miter/>
            </a:ln>
          </p:spPr>
        </p:sp>
        <p:sp>
          <p:nvSpPr>
            <p:cNvPr name="TextBox 18" id="18"/>
            <p:cNvSpPr txBox="true"/>
            <p:nvPr/>
          </p:nvSpPr>
          <p:spPr>
            <a:xfrm>
              <a:off x="0" y="-38100"/>
              <a:ext cx="2149974" cy="228865"/>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1377909" y="6978078"/>
            <a:ext cx="6311926" cy="701675"/>
          </a:xfrm>
          <a:prstGeom prst="rect">
            <a:avLst/>
          </a:prstGeom>
        </p:spPr>
        <p:txBody>
          <a:bodyPr anchor="t" rtlCol="false" tIns="0" lIns="0" bIns="0" rIns="0">
            <a:spAutoFit/>
          </a:bodyPr>
          <a:lstStyle/>
          <a:p>
            <a:pPr algn="l">
              <a:lnSpc>
                <a:spcPts val="2800"/>
              </a:lnSpc>
            </a:pPr>
            <a:r>
              <a:rPr lang="en-US" sz="2000" spc="50" b="true">
                <a:solidFill>
                  <a:srgbClr val="FFFFFF"/>
                </a:solidFill>
                <a:latin typeface="Bricolage Grotesque Bold"/>
                <a:ea typeface="Bricolage Grotesque Bold"/>
                <a:cs typeface="Bricolage Grotesque Bold"/>
                <a:sym typeface="Bricolage Grotesque Bold"/>
              </a:rPr>
              <a:t>D</a:t>
            </a:r>
            <a:r>
              <a:rPr lang="en-US" b="true" sz="2000" spc="50">
                <a:solidFill>
                  <a:srgbClr val="FFFFFF"/>
                </a:solidFill>
                <a:latin typeface="Bricolage Grotesque Bold"/>
                <a:ea typeface="Bricolage Grotesque Bold"/>
                <a:cs typeface="Bricolage Grotesque Bold"/>
                <a:sym typeface="Bricolage Grotesque Bold"/>
              </a:rPr>
              <a:t>ata Clean</a:t>
            </a:r>
            <a:r>
              <a:rPr lang="en-US" b="true" sz="2000" spc="50">
                <a:solidFill>
                  <a:srgbClr val="FFFFFF"/>
                </a:solidFill>
                <a:latin typeface="Bricolage Grotesque Bold"/>
                <a:ea typeface="Bricolage Grotesque Bold"/>
                <a:cs typeface="Bricolage Grotesque Bold"/>
                <a:sym typeface="Bricolage Grotesque Bold"/>
              </a:rPr>
              <a:t>sing and Standardization</a:t>
            </a:r>
          </a:p>
          <a:p>
            <a:pPr algn="l">
              <a:lnSpc>
                <a:spcPts val="2800"/>
              </a:lnSpc>
            </a:pPr>
          </a:p>
        </p:txBody>
      </p:sp>
      <p:sp>
        <p:nvSpPr>
          <p:cNvPr name="TextBox 20" id="20"/>
          <p:cNvSpPr txBox="true"/>
          <p:nvPr/>
        </p:nvSpPr>
        <p:spPr>
          <a:xfrm rot="0">
            <a:off x="1377909" y="7628633"/>
            <a:ext cx="6245352" cy="2202180"/>
          </a:xfrm>
          <a:prstGeom prst="rect">
            <a:avLst/>
          </a:prstGeom>
        </p:spPr>
        <p:txBody>
          <a:bodyPr anchor="t" rtlCol="false" tIns="0" lIns="0" bIns="0" rIns="0">
            <a:spAutoFit/>
          </a:bodyPr>
          <a:lstStyle/>
          <a:p>
            <a:pPr algn="l">
              <a:lnSpc>
                <a:spcPts val="2519"/>
              </a:lnSpc>
            </a:pPr>
            <a:r>
              <a:rPr lang="en-US" sz="1799" spc="44" b="true">
                <a:solidFill>
                  <a:srgbClr val="0B132B"/>
                </a:solidFill>
                <a:latin typeface="Bricolage Grotesque Bold"/>
                <a:ea typeface="Bricolage Grotesque Bold"/>
                <a:cs typeface="Bricolage Grotesque Bold"/>
                <a:sym typeface="Bricolage Grotesque Bold"/>
              </a:rPr>
              <a:t>Tool: Data Cleansing</a:t>
            </a:r>
          </a:p>
          <a:p>
            <a:pPr algn="l" marL="388618" indent="-194309" lvl="1">
              <a:lnSpc>
                <a:spcPts val="2519"/>
              </a:lnSpc>
              <a:buFont typeface="Arial"/>
              <a:buChar char="•"/>
            </a:pPr>
            <a:r>
              <a:rPr lang="en-US" sz="1799" spc="44">
                <a:solidFill>
                  <a:srgbClr val="0B132B"/>
                </a:solidFill>
                <a:latin typeface="Bricolage Grotesque"/>
                <a:ea typeface="Bricolage Grotesque"/>
                <a:cs typeface="Bricolage Grotesque"/>
                <a:sym typeface="Bricolage Grotesque"/>
              </a:rPr>
              <a:t>Handled Null Values:</a:t>
            </a:r>
          </a:p>
          <a:p>
            <a:pPr algn="l">
              <a:lnSpc>
                <a:spcPts val="2519"/>
              </a:lnSpc>
            </a:pPr>
            <a:r>
              <a:rPr lang="en-US" sz="1799" spc="44">
                <a:solidFill>
                  <a:srgbClr val="0B132B"/>
                </a:solidFill>
                <a:latin typeface="Bricolage Grotesque"/>
                <a:ea typeface="Bricolage Grotesque"/>
                <a:cs typeface="Bricolage Grotesque"/>
                <a:sym typeface="Bricolage Grotesque"/>
              </a:rPr>
              <a:t>           - </a:t>
            </a:r>
            <a:r>
              <a:rPr lang="en-US" sz="1799" spc="44">
                <a:solidFill>
                  <a:srgbClr val="0B132B"/>
                </a:solidFill>
                <a:latin typeface="Bricolage Grotesque"/>
                <a:ea typeface="Bricolage Grotesque"/>
                <a:cs typeface="Bricolage Grotesque"/>
                <a:sym typeface="Bricolage Grotesque"/>
              </a:rPr>
              <a:t>R</a:t>
            </a:r>
            <a:r>
              <a:rPr lang="en-US" sz="1799" spc="44">
                <a:solidFill>
                  <a:srgbClr val="0B132B"/>
                </a:solidFill>
                <a:latin typeface="Bricolage Grotesque"/>
                <a:ea typeface="Bricolage Grotesque"/>
                <a:cs typeface="Bricolage Grotesque"/>
                <a:sym typeface="Bricolage Grotesque"/>
              </a:rPr>
              <a:t>eplaced string nulls with empty strings "" </a:t>
            </a:r>
          </a:p>
          <a:p>
            <a:pPr algn="l">
              <a:lnSpc>
                <a:spcPts val="2519"/>
              </a:lnSpc>
            </a:pPr>
            <a:r>
              <a:rPr lang="en-US" sz="1799" spc="44">
                <a:solidFill>
                  <a:srgbClr val="0B132B"/>
                </a:solidFill>
                <a:latin typeface="Bricolage Grotesque"/>
                <a:ea typeface="Bricolage Grotesque"/>
                <a:cs typeface="Bricolage Grotesque"/>
                <a:sym typeface="Bricolage Grotesque"/>
              </a:rPr>
              <a:t>           - R</a:t>
            </a:r>
            <a:r>
              <a:rPr lang="en-US" sz="1799" spc="44">
                <a:solidFill>
                  <a:srgbClr val="0B132B"/>
                </a:solidFill>
                <a:latin typeface="Bricolage Grotesque"/>
                <a:ea typeface="Bricolage Grotesque"/>
                <a:cs typeface="Bricolage Grotesque"/>
                <a:sym typeface="Bricolage Grotesque"/>
              </a:rPr>
              <a:t>eplaced numeric nulls with 0 as a base</a:t>
            </a:r>
            <a:r>
              <a:rPr lang="en-US" sz="1799" spc="44">
                <a:solidFill>
                  <a:srgbClr val="0B132B"/>
                </a:solidFill>
                <a:latin typeface="Bricolage Grotesque"/>
                <a:ea typeface="Bricolage Grotesque"/>
                <a:cs typeface="Bricolage Grotesque"/>
                <a:sym typeface="Bricolage Grotesque"/>
              </a:rPr>
              <a:t>l</a:t>
            </a:r>
            <a:r>
              <a:rPr lang="en-US" sz="1799" spc="44">
                <a:solidFill>
                  <a:srgbClr val="0B132B"/>
                </a:solidFill>
                <a:latin typeface="Bricolage Grotesque"/>
                <a:ea typeface="Bricolage Grotesque"/>
                <a:cs typeface="Bricolage Grotesque"/>
                <a:sym typeface="Bricolage Grotesque"/>
              </a:rPr>
              <a:t>ine</a:t>
            </a:r>
          </a:p>
          <a:p>
            <a:pPr algn="l" marL="388618" indent="-194309" lvl="1">
              <a:lnSpc>
                <a:spcPts val="2519"/>
              </a:lnSpc>
              <a:buFont typeface="Arial"/>
              <a:buChar char="•"/>
            </a:pPr>
            <a:r>
              <a:rPr lang="en-US" sz="1799" spc="44">
                <a:solidFill>
                  <a:srgbClr val="0B132B"/>
                </a:solidFill>
                <a:latin typeface="Bricolage Grotesque"/>
                <a:ea typeface="Bricolage Grotesque"/>
                <a:cs typeface="Bricolage Grotesque"/>
                <a:sym typeface="Bricolage Grotesque"/>
              </a:rPr>
              <a:t>Remov</a:t>
            </a:r>
            <a:r>
              <a:rPr lang="en-US" sz="1799" spc="44">
                <a:solidFill>
                  <a:srgbClr val="0B132B"/>
                </a:solidFill>
                <a:latin typeface="Bricolage Grotesque"/>
                <a:ea typeface="Bricolage Grotesque"/>
                <a:cs typeface="Bricolage Grotesque"/>
                <a:sym typeface="Bricolage Grotesque"/>
              </a:rPr>
              <a:t>ed </a:t>
            </a:r>
            <a:r>
              <a:rPr lang="en-US" sz="1799" spc="44">
                <a:solidFill>
                  <a:srgbClr val="0B132B"/>
                </a:solidFill>
                <a:latin typeface="Bricolage Grotesque"/>
                <a:ea typeface="Bricolage Grotesque"/>
                <a:cs typeface="Bricolage Grotesque"/>
                <a:sym typeface="Bricolage Grotesque"/>
              </a:rPr>
              <a:t>extr</a:t>
            </a:r>
            <a:r>
              <a:rPr lang="en-US" sz="1799" spc="44">
                <a:solidFill>
                  <a:srgbClr val="0B132B"/>
                </a:solidFill>
                <a:latin typeface="Bricolage Grotesque"/>
                <a:ea typeface="Bricolage Grotesque"/>
                <a:cs typeface="Bricolage Grotesque"/>
                <a:sym typeface="Bricolage Grotesque"/>
              </a:rPr>
              <a:t>a</a:t>
            </a:r>
            <a:r>
              <a:rPr lang="en-US" sz="1799" spc="44">
                <a:solidFill>
                  <a:srgbClr val="0B132B"/>
                </a:solidFill>
                <a:latin typeface="Bricolage Grotesque"/>
                <a:ea typeface="Bricolage Grotesque"/>
                <a:cs typeface="Bricolage Grotesque"/>
                <a:sym typeface="Bricolage Grotesque"/>
              </a:rPr>
              <a:t> </a:t>
            </a:r>
            <a:r>
              <a:rPr lang="en-US" sz="1799" spc="44">
                <a:solidFill>
                  <a:srgbClr val="0B132B"/>
                </a:solidFill>
                <a:latin typeface="Bricolage Grotesque"/>
                <a:ea typeface="Bricolage Grotesque"/>
                <a:cs typeface="Bricolage Grotesque"/>
                <a:sym typeface="Bricolage Grotesque"/>
              </a:rPr>
              <a:t>s</a:t>
            </a:r>
            <a:r>
              <a:rPr lang="en-US" sz="1799" spc="44">
                <a:solidFill>
                  <a:srgbClr val="0B132B"/>
                </a:solidFill>
                <a:latin typeface="Bricolage Grotesque"/>
                <a:ea typeface="Bricolage Grotesque"/>
                <a:cs typeface="Bricolage Grotesque"/>
                <a:sym typeface="Bricolage Grotesque"/>
              </a:rPr>
              <a:t>pac</a:t>
            </a:r>
            <a:r>
              <a:rPr lang="en-US" sz="1799" spc="44">
                <a:solidFill>
                  <a:srgbClr val="0B132B"/>
                </a:solidFill>
                <a:latin typeface="Bricolage Grotesque"/>
                <a:ea typeface="Bricolage Grotesque"/>
                <a:cs typeface="Bricolage Grotesque"/>
                <a:sym typeface="Bricolage Grotesque"/>
              </a:rPr>
              <a:t>e</a:t>
            </a:r>
            <a:r>
              <a:rPr lang="en-US" sz="1799" spc="44">
                <a:solidFill>
                  <a:srgbClr val="0B132B"/>
                </a:solidFill>
                <a:latin typeface="Bricolage Grotesque"/>
                <a:ea typeface="Bricolage Grotesque"/>
                <a:cs typeface="Bricolage Grotesque"/>
                <a:sym typeface="Bricolage Grotesque"/>
              </a:rPr>
              <a:t>s:</a:t>
            </a:r>
            <a:r>
              <a:rPr lang="en-US" sz="1799" spc="44">
                <a:solidFill>
                  <a:srgbClr val="0B132B"/>
                </a:solidFill>
                <a:latin typeface="Bricolage Grotesque"/>
                <a:ea typeface="Bricolage Grotesque"/>
                <a:cs typeface="Bricolage Grotesque"/>
                <a:sym typeface="Bricolage Grotesque"/>
              </a:rPr>
              <a:t> </a:t>
            </a:r>
            <a:r>
              <a:rPr lang="en-US" sz="1799" spc="44">
                <a:solidFill>
                  <a:srgbClr val="0B132B"/>
                </a:solidFill>
                <a:latin typeface="Bricolage Grotesque"/>
                <a:ea typeface="Bricolage Grotesque"/>
                <a:cs typeface="Bricolage Grotesque"/>
                <a:sym typeface="Bricolage Grotesque"/>
              </a:rPr>
              <a:t>T</a:t>
            </a:r>
            <a:r>
              <a:rPr lang="en-US" sz="1799" spc="44">
                <a:solidFill>
                  <a:srgbClr val="0B132B"/>
                </a:solidFill>
                <a:latin typeface="Bricolage Grotesque"/>
                <a:ea typeface="Bricolage Grotesque"/>
                <a:cs typeface="Bricolage Grotesque"/>
                <a:sym typeface="Bricolage Grotesque"/>
              </a:rPr>
              <a:t>r</a:t>
            </a:r>
            <a:r>
              <a:rPr lang="en-US" sz="1799" spc="44">
                <a:solidFill>
                  <a:srgbClr val="0B132B"/>
                </a:solidFill>
                <a:latin typeface="Bricolage Grotesque"/>
                <a:ea typeface="Bricolage Grotesque"/>
                <a:cs typeface="Bricolage Grotesque"/>
                <a:sym typeface="Bricolage Grotesque"/>
              </a:rPr>
              <a:t>i</a:t>
            </a:r>
            <a:r>
              <a:rPr lang="en-US" sz="1799" spc="44">
                <a:solidFill>
                  <a:srgbClr val="0B132B"/>
                </a:solidFill>
                <a:latin typeface="Bricolage Grotesque"/>
                <a:ea typeface="Bricolage Grotesque"/>
                <a:cs typeface="Bricolage Grotesque"/>
                <a:sym typeface="Bricolage Grotesque"/>
              </a:rPr>
              <a:t>m</a:t>
            </a:r>
            <a:r>
              <a:rPr lang="en-US" sz="1799" spc="44">
                <a:solidFill>
                  <a:srgbClr val="0B132B"/>
                </a:solidFill>
                <a:latin typeface="Bricolage Grotesque"/>
                <a:ea typeface="Bricolage Grotesque"/>
                <a:cs typeface="Bricolage Grotesque"/>
                <a:sym typeface="Bricolage Grotesque"/>
              </a:rPr>
              <a:t>med</a:t>
            </a:r>
            <a:r>
              <a:rPr lang="en-US" sz="1799" spc="44">
                <a:solidFill>
                  <a:srgbClr val="0B132B"/>
                </a:solidFill>
                <a:latin typeface="Bricolage Grotesque"/>
                <a:ea typeface="Bricolage Grotesque"/>
                <a:cs typeface="Bricolage Grotesque"/>
                <a:sym typeface="Bricolage Grotesque"/>
              </a:rPr>
              <a:t> </a:t>
            </a:r>
            <a:r>
              <a:rPr lang="en-US" sz="1799" spc="44">
                <a:solidFill>
                  <a:srgbClr val="0B132B"/>
                </a:solidFill>
                <a:latin typeface="Bricolage Grotesque"/>
                <a:ea typeface="Bricolage Grotesque"/>
                <a:cs typeface="Bricolage Grotesque"/>
                <a:sym typeface="Bricolage Grotesque"/>
              </a:rPr>
              <a:t>le</a:t>
            </a:r>
            <a:r>
              <a:rPr lang="en-US" sz="1799" spc="44">
                <a:solidFill>
                  <a:srgbClr val="0B132B"/>
                </a:solidFill>
                <a:latin typeface="Bricolage Grotesque"/>
                <a:ea typeface="Bricolage Grotesque"/>
                <a:cs typeface="Bricolage Grotesque"/>
                <a:sym typeface="Bricolage Grotesque"/>
              </a:rPr>
              <a:t>a</a:t>
            </a:r>
            <a:r>
              <a:rPr lang="en-US" sz="1799" spc="44">
                <a:solidFill>
                  <a:srgbClr val="0B132B"/>
                </a:solidFill>
                <a:latin typeface="Bricolage Grotesque"/>
                <a:ea typeface="Bricolage Grotesque"/>
                <a:cs typeface="Bricolage Grotesque"/>
                <a:sym typeface="Bricolage Grotesque"/>
              </a:rPr>
              <a:t>di</a:t>
            </a:r>
            <a:r>
              <a:rPr lang="en-US" sz="1799" spc="44">
                <a:solidFill>
                  <a:srgbClr val="0B132B"/>
                </a:solidFill>
                <a:latin typeface="Bricolage Grotesque"/>
                <a:ea typeface="Bricolage Grotesque"/>
                <a:cs typeface="Bricolage Grotesque"/>
                <a:sym typeface="Bricolage Grotesque"/>
              </a:rPr>
              <a:t>n</a:t>
            </a:r>
            <a:r>
              <a:rPr lang="en-US" sz="1799" spc="44">
                <a:solidFill>
                  <a:srgbClr val="0B132B"/>
                </a:solidFill>
                <a:latin typeface="Bricolage Grotesque"/>
                <a:ea typeface="Bricolage Grotesque"/>
                <a:cs typeface="Bricolage Grotesque"/>
                <a:sym typeface="Bricolage Grotesque"/>
              </a:rPr>
              <a:t>g/tr</a:t>
            </a:r>
            <a:r>
              <a:rPr lang="en-US" sz="1799" spc="44">
                <a:solidFill>
                  <a:srgbClr val="0B132B"/>
                </a:solidFill>
                <a:latin typeface="Bricolage Grotesque"/>
                <a:ea typeface="Bricolage Grotesque"/>
                <a:cs typeface="Bricolage Grotesque"/>
                <a:sym typeface="Bricolage Grotesque"/>
              </a:rPr>
              <a:t>a</a:t>
            </a:r>
            <a:r>
              <a:rPr lang="en-US" sz="1799" spc="44">
                <a:solidFill>
                  <a:srgbClr val="0B132B"/>
                </a:solidFill>
                <a:latin typeface="Bricolage Grotesque"/>
                <a:ea typeface="Bricolage Grotesque"/>
                <a:cs typeface="Bricolage Grotesque"/>
                <a:sym typeface="Bricolage Grotesque"/>
              </a:rPr>
              <a:t>i</a:t>
            </a:r>
            <a:r>
              <a:rPr lang="en-US" sz="1799" spc="44">
                <a:solidFill>
                  <a:srgbClr val="0B132B"/>
                </a:solidFill>
                <a:latin typeface="Bricolage Grotesque"/>
                <a:ea typeface="Bricolage Grotesque"/>
                <a:cs typeface="Bricolage Grotesque"/>
                <a:sym typeface="Bricolage Grotesque"/>
              </a:rPr>
              <a:t>li</a:t>
            </a:r>
            <a:r>
              <a:rPr lang="en-US" sz="1799" spc="44">
                <a:solidFill>
                  <a:srgbClr val="0B132B"/>
                </a:solidFill>
                <a:latin typeface="Bricolage Grotesque"/>
                <a:ea typeface="Bricolage Grotesque"/>
                <a:cs typeface="Bricolage Grotesque"/>
                <a:sym typeface="Bricolage Grotesque"/>
              </a:rPr>
              <a:t>ng</a:t>
            </a:r>
            <a:r>
              <a:rPr lang="en-US" sz="1799" spc="44">
                <a:solidFill>
                  <a:srgbClr val="0B132B"/>
                </a:solidFill>
                <a:latin typeface="Bricolage Grotesque"/>
                <a:ea typeface="Bricolage Grotesque"/>
                <a:cs typeface="Bricolage Grotesque"/>
                <a:sym typeface="Bricolage Grotesque"/>
              </a:rPr>
              <a:t> </a:t>
            </a:r>
            <a:r>
              <a:rPr lang="en-US" sz="1799" spc="44">
                <a:solidFill>
                  <a:srgbClr val="0B132B"/>
                </a:solidFill>
                <a:latin typeface="Bricolage Grotesque"/>
                <a:ea typeface="Bricolage Grotesque"/>
                <a:cs typeface="Bricolage Grotesque"/>
                <a:sym typeface="Bricolage Grotesque"/>
              </a:rPr>
              <a:t>whit</a:t>
            </a:r>
            <a:r>
              <a:rPr lang="en-US" sz="1799" spc="44">
                <a:solidFill>
                  <a:srgbClr val="0B132B"/>
                </a:solidFill>
                <a:latin typeface="Bricolage Grotesque"/>
                <a:ea typeface="Bricolage Grotesque"/>
                <a:cs typeface="Bricolage Grotesque"/>
                <a:sym typeface="Bricolage Grotesque"/>
              </a:rPr>
              <a:t>e</a:t>
            </a:r>
            <a:r>
              <a:rPr lang="en-US" sz="1799" spc="44">
                <a:solidFill>
                  <a:srgbClr val="0B132B"/>
                </a:solidFill>
                <a:latin typeface="Bricolage Grotesque"/>
                <a:ea typeface="Bricolage Grotesque"/>
                <a:cs typeface="Bricolage Grotesque"/>
                <a:sym typeface="Bricolage Grotesque"/>
              </a:rPr>
              <a:t>spaces</a:t>
            </a:r>
            <a:r>
              <a:rPr lang="en-US" sz="1799" spc="44">
                <a:solidFill>
                  <a:srgbClr val="0B132B"/>
                </a:solidFill>
                <a:latin typeface="Bricolage Grotesque"/>
                <a:ea typeface="Bricolage Grotesque"/>
                <a:cs typeface="Bricolage Grotesque"/>
                <a:sym typeface="Bricolage Grotesque"/>
              </a:rPr>
              <a:t> to e</a:t>
            </a:r>
            <a:r>
              <a:rPr lang="en-US" sz="1799" spc="44">
                <a:solidFill>
                  <a:srgbClr val="0B132B"/>
                </a:solidFill>
                <a:latin typeface="Bricolage Grotesque"/>
                <a:ea typeface="Bricolage Grotesque"/>
                <a:cs typeface="Bricolage Grotesque"/>
                <a:sym typeface="Bricolage Grotesque"/>
              </a:rPr>
              <a:t>n</a:t>
            </a:r>
            <a:r>
              <a:rPr lang="en-US" sz="1799" spc="44">
                <a:solidFill>
                  <a:srgbClr val="0B132B"/>
                </a:solidFill>
                <a:latin typeface="Bricolage Grotesque"/>
                <a:ea typeface="Bricolage Grotesque"/>
                <a:cs typeface="Bricolage Grotesque"/>
                <a:sym typeface="Bricolage Grotesque"/>
              </a:rPr>
              <a:t>s</a:t>
            </a:r>
            <a:r>
              <a:rPr lang="en-US" sz="1799" spc="44">
                <a:solidFill>
                  <a:srgbClr val="0B132B"/>
                </a:solidFill>
                <a:latin typeface="Bricolage Grotesque"/>
                <a:ea typeface="Bricolage Grotesque"/>
                <a:cs typeface="Bricolage Grotesque"/>
                <a:sym typeface="Bricolage Grotesque"/>
              </a:rPr>
              <a:t>ure con</a:t>
            </a:r>
            <a:r>
              <a:rPr lang="en-US" sz="1799" spc="44">
                <a:solidFill>
                  <a:srgbClr val="0B132B"/>
                </a:solidFill>
                <a:latin typeface="Bricolage Grotesque"/>
                <a:ea typeface="Bricolage Grotesque"/>
                <a:cs typeface="Bricolage Grotesque"/>
                <a:sym typeface="Bricolage Grotesque"/>
              </a:rPr>
              <a:t>si</a:t>
            </a:r>
            <a:r>
              <a:rPr lang="en-US" sz="1799" spc="44">
                <a:solidFill>
                  <a:srgbClr val="0B132B"/>
                </a:solidFill>
                <a:latin typeface="Bricolage Grotesque"/>
                <a:ea typeface="Bricolage Grotesque"/>
                <a:cs typeface="Bricolage Grotesque"/>
                <a:sym typeface="Bricolage Grotesque"/>
              </a:rPr>
              <a:t>st</a:t>
            </a:r>
            <a:r>
              <a:rPr lang="en-US" sz="1799" spc="44">
                <a:solidFill>
                  <a:srgbClr val="0B132B"/>
                </a:solidFill>
                <a:latin typeface="Bricolage Grotesque"/>
                <a:ea typeface="Bricolage Grotesque"/>
                <a:cs typeface="Bricolage Grotesque"/>
                <a:sym typeface="Bricolage Grotesque"/>
              </a:rPr>
              <a:t>e</a:t>
            </a:r>
            <a:r>
              <a:rPr lang="en-US" sz="1799" spc="44">
                <a:solidFill>
                  <a:srgbClr val="0B132B"/>
                </a:solidFill>
                <a:latin typeface="Bricolage Grotesque"/>
                <a:ea typeface="Bricolage Grotesque"/>
                <a:cs typeface="Bricolage Grotesque"/>
                <a:sym typeface="Bricolage Grotesque"/>
              </a:rPr>
              <a:t>nt</a:t>
            </a:r>
            <a:r>
              <a:rPr lang="en-US" sz="1799" spc="44">
                <a:solidFill>
                  <a:srgbClr val="0B132B"/>
                </a:solidFill>
                <a:latin typeface="Bricolage Grotesque"/>
                <a:ea typeface="Bricolage Grotesque"/>
                <a:cs typeface="Bricolage Grotesque"/>
                <a:sym typeface="Bricolage Grotesque"/>
              </a:rPr>
              <a:t> </a:t>
            </a:r>
            <a:r>
              <a:rPr lang="en-US" sz="1799" spc="44">
                <a:solidFill>
                  <a:srgbClr val="0B132B"/>
                </a:solidFill>
                <a:latin typeface="Bricolage Grotesque"/>
                <a:ea typeface="Bricolage Grotesque"/>
                <a:cs typeface="Bricolage Grotesque"/>
                <a:sym typeface="Bricolage Grotesque"/>
              </a:rPr>
              <a:t>jo</a:t>
            </a:r>
            <a:r>
              <a:rPr lang="en-US" sz="1799" spc="44">
                <a:solidFill>
                  <a:srgbClr val="0B132B"/>
                </a:solidFill>
                <a:latin typeface="Bricolage Grotesque"/>
                <a:ea typeface="Bricolage Grotesque"/>
                <a:cs typeface="Bricolage Grotesque"/>
                <a:sym typeface="Bricolage Grotesque"/>
              </a:rPr>
              <a:t>i</a:t>
            </a:r>
            <a:r>
              <a:rPr lang="en-US" sz="1799" spc="44">
                <a:solidFill>
                  <a:srgbClr val="0B132B"/>
                </a:solidFill>
                <a:latin typeface="Bricolage Grotesque"/>
                <a:ea typeface="Bricolage Grotesque"/>
                <a:cs typeface="Bricolage Grotesque"/>
                <a:sym typeface="Bricolage Grotesque"/>
              </a:rPr>
              <a:t>n</a:t>
            </a:r>
            <a:r>
              <a:rPr lang="en-US" sz="1799" spc="44">
                <a:solidFill>
                  <a:srgbClr val="0B132B"/>
                </a:solidFill>
                <a:latin typeface="Bricolage Grotesque"/>
                <a:ea typeface="Bricolage Grotesque"/>
                <a:cs typeface="Bricolage Grotesque"/>
                <a:sym typeface="Bricolage Grotesque"/>
              </a:rPr>
              <a:t>s</a:t>
            </a:r>
            <a:r>
              <a:rPr lang="en-US" sz="1799" spc="44">
                <a:solidFill>
                  <a:srgbClr val="0B132B"/>
                </a:solidFill>
                <a:latin typeface="Bricolage Grotesque"/>
                <a:ea typeface="Bricolage Grotesque"/>
                <a:cs typeface="Bricolage Grotesque"/>
                <a:sym typeface="Bricolage Grotesque"/>
              </a:rPr>
              <a:t>, f</a:t>
            </a:r>
            <a:r>
              <a:rPr lang="en-US" sz="1799" spc="44">
                <a:solidFill>
                  <a:srgbClr val="0B132B"/>
                </a:solidFill>
                <a:latin typeface="Bricolage Grotesque"/>
                <a:ea typeface="Bricolage Grotesque"/>
                <a:cs typeface="Bricolage Grotesque"/>
                <a:sym typeface="Bricolage Grotesque"/>
              </a:rPr>
              <a:t>i</a:t>
            </a:r>
            <a:r>
              <a:rPr lang="en-US" sz="1799" spc="44">
                <a:solidFill>
                  <a:srgbClr val="0B132B"/>
                </a:solidFill>
                <a:latin typeface="Bricolage Grotesque"/>
                <a:ea typeface="Bricolage Grotesque"/>
                <a:cs typeface="Bricolage Grotesque"/>
                <a:sym typeface="Bricolage Grotesque"/>
              </a:rPr>
              <a:t>lters,</a:t>
            </a:r>
            <a:r>
              <a:rPr lang="en-US" sz="1799" spc="44">
                <a:solidFill>
                  <a:srgbClr val="0B132B"/>
                </a:solidFill>
                <a:latin typeface="Bricolage Grotesque"/>
                <a:ea typeface="Bricolage Grotesque"/>
                <a:cs typeface="Bricolage Grotesque"/>
                <a:sym typeface="Bricolage Grotesque"/>
              </a:rPr>
              <a:t> and </a:t>
            </a:r>
            <a:r>
              <a:rPr lang="en-US" sz="1799" spc="44">
                <a:solidFill>
                  <a:srgbClr val="0B132B"/>
                </a:solidFill>
                <a:latin typeface="Bricolage Grotesque"/>
                <a:ea typeface="Bricolage Grotesque"/>
                <a:cs typeface="Bricolage Grotesque"/>
                <a:sym typeface="Bricolage Grotesque"/>
              </a:rPr>
              <a:t>l</a:t>
            </a:r>
            <a:r>
              <a:rPr lang="en-US" sz="1799" spc="44">
                <a:solidFill>
                  <a:srgbClr val="0B132B"/>
                </a:solidFill>
                <a:latin typeface="Bricolage Grotesque"/>
                <a:ea typeface="Bricolage Grotesque"/>
                <a:cs typeface="Bricolage Grotesque"/>
                <a:sym typeface="Bricolage Grotesque"/>
              </a:rPr>
              <a:t>o</a:t>
            </a:r>
            <a:r>
              <a:rPr lang="en-US" sz="1799" spc="44">
                <a:solidFill>
                  <a:srgbClr val="0B132B"/>
                </a:solidFill>
                <a:latin typeface="Bricolage Grotesque"/>
                <a:ea typeface="Bricolage Grotesque"/>
                <a:cs typeface="Bricolage Grotesque"/>
                <a:sym typeface="Bricolage Grotesque"/>
              </a:rPr>
              <a:t>gic</a:t>
            </a:r>
            <a:r>
              <a:rPr lang="en-US" sz="1799" spc="44">
                <a:solidFill>
                  <a:srgbClr val="0B132B"/>
                </a:solidFill>
                <a:latin typeface="Bricolage Grotesque"/>
                <a:ea typeface="Bricolage Grotesque"/>
                <a:cs typeface="Bricolage Grotesque"/>
                <a:sym typeface="Bricolage Grotesque"/>
              </a:rPr>
              <a:t> </a:t>
            </a:r>
            <a:r>
              <a:rPr lang="en-US" sz="1799" spc="44">
                <a:solidFill>
                  <a:srgbClr val="0B132B"/>
                </a:solidFill>
                <a:latin typeface="Bricolage Grotesque"/>
                <a:ea typeface="Bricolage Grotesque"/>
                <a:cs typeface="Bricolage Grotesque"/>
                <a:sym typeface="Bricolage Grotesque"/>
              </a:rPr>
              <a:t>(</a:t>
            </a:r>
            <a:r>
              <a:rPr lang="en-US" sz="1799" spc="44">
                <a:solidFill>
                  <a:srgbClr val="0B132B"/>
                </a:solidFill>
                <a:latin typeface="Bricolage Grotesque"/>
                <a:ea typeface="Bricolage Grotesque"/>
                <a:cs typeface="Bricolage Grotesque"/>
                <a:sym typeface="Bricolage Grotesque"/>
              </a:rPr>
              <a:t>e</a:t>
            </a:r>
            <a:r>
              <a:rPr lang="en-US" sz="1799" spc="44">
                <a:solidFill>
                  <a:srgbClr val="0B132B"/>
                </a:solidFill>
                <a:latin typeface="Bricolage Grotesque"/>
                <a:ea typeface="Bricolage Grotesque"/>
                <a:cs typeface="Bricolage Grotesque"/>
                <a:sym typeface="Bricolage Grotesque"/>
              </a:rPr>
              <a:t>.g., "TESLA " → "TESLA")</a:t>
            </a:r>
          </a:p>
        </p:txBody>
      </p:sp>
      <p:grpSp>
        <p:nvGrpSpPr>
          <p:cNvPr name="Group 21" id="21"/>
          <p:cNvGrpSpPr/>
          <p:nvPr/>
        </p:nvGrpSpPr>
        <p:grpSpPr>
          <a:xfrm rot="0">
            <a:off x="1028700" y="5708204"/>
            <a:ext cx="826451" cy="82645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6B41">
                <a:alpha val="24706"/>
              </a:srgbClr>
            </a:solidFill>
          </p:spPr>
        </p:sp>
        <p:sp>
          <p:nvSpPr>
            <p:cNvPr name="TextBox 23" id="23"/>
            <p:cNvSpPr txBox="true"/>
            <p:nvPr/>
          </p:nvSpPr>
          <p:spPr>
            <a:xfrm>
              <a:off x="76200" y="-28575"/>
              <a:ext cx="660400" cy="765175"/>
            </a:xfrm>
            <a:prstGeom prst="rect">
              <a:avLst/>
            </a:prstGeom>
          </p:spPr>
          <p:txBody>
            <a:bodyPr anchor="ctr" rtlCol="false" tIns="50800" lIns="50800" bIns="50800" rIns="50800"/>
            <a:lstStyle/>
            <a:p>
              <a:pPr algn="ctr">
                <a:lnSpc>
                  <a:spcPts val="3402"/>
                </a:lnSpc>
              </a:pPr>
              <a:r>
                <a:rPr lang="en-US" b="true" sz="2100">
                  <a:solidFill>
                    <a:srgbClr val="FFFFFF">
                      <a:alpha val="24706"/>
                    </a:srgbClr>
                  </a:solidFill>
                  <a:latin typeface="Poppins Bold"/>
                  <a:ea typeface="Poppins Bold"/>
                  <a:cs typeface="Poppins Bold"/>
                  <a:sym typeface="Poppins Bold"/>
                </a:rPr>
                <a:t>E</a:t>
              </a:r>
            </a:p>
          </p:txBody>
        </p:sp>
      </p:grpSp>
      <p:grpSp>
        <p:nvGrpSpPr>
          <p:cNvPr name="Group 24" id="24"/>
          <p:cNvGrpSpPr/>
          <p:nvPr/>
        </p:nvGrpSpPr>
        <p:grpSpPr>
          <a:xfrm rot="0">
            <a:off x="1122002" y="5801505"/>
            <a:ext cx="639848" cy="639848"/>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38100" cap="sq">
              <a:solidFill>
                <a:srgbClr val="FFFFFF">
                  <a:alpha val="24706"/>
                </a:srgbClr>
              </a:solidFill>
              <a:prstDash val="solid"/>
              <a:miter/>
            </a:ln>
          </p:spPr>
        </p:sp>
        <p:sp>
          <p:nvSpPr>
            <p:cNvPr name="TextBox 26" id="26"/>
            <p:cNvSpPr txBox="true"/>
            <p:nvPr/>
          </p:nvSpPr>
          <p:spPr>
            <a:xfrm>
              <a:off x="76200" y="-28575"/>
              <a:ext cx="660400" cy="765175"/>
            </a:xfrm>
            <a:prstGeom prst="rect">
              <a:avLst/>
            </a:prstGeom>
          </p:spPr>
          <p:txBody>
            <a:bodyPr anchor="ctr" rtlCol="false" tIns="50800" lIns="50800" bIns="50800" rIns="50800"/>
            <a:lstStyle/>
            <a:p>
              <a:pPr algn="ctr">
                <a:lnSpc>
                  <a:spcPts val="3402"/>
                </a:lnSpc>
              </a:pPr>
            </a:p>
          </p:txBody>
        </p:sp>
      </p:grpSp>
      <p:grpSp>
        <p:nvGrpSpPr>
          <p:cNvPr name="Group 27" id="27"/>
          <p:cNvGrpSpPr/>
          <p:nvPr/>
        </p:nvGrpSpPr>
        <p:grpSpPr>
          <a:xfrm rot="0">
            <a:off x="2294826" y="5708204"/>
            <a:ext cx="826451" cy="82645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9370"/>
            </a:solidFill>
          </p:spPr>
        </p:sp>
        <p:sp>
          <p:nvSpPr>
            <p:cNvPr name="TextBox 29" id="29"/>
            <p:cNvSpPr txBox="true"/>
            <p:nvPr/>
          </p:nvSpPr>
          <p:spPr>
            <a:xfrm>
              <a:off x="76200" y="-28575"/>
              <a:ext cx="660400" cy="765175"/>
            </a:xfrm>
            <a:prstGeom prst="rect">
              <a:avLst/>
            </a:prstGeom>
          </p:spPr>
          <p:txBody>
            <a:bodyPr anchor="ctr" rtlCol="false" tIns="50800" lIns="50800" bIns="50800" rIns="50800"/>
            <a:lstStyle/>
            <a:p>
              <a:pPr algn="ctr">
                <a:lnSpc>
                  <a:spcPts val="3402"/>
                </a:lnSpc>
              </a:pPr>
              <a:r>
                <a:rPr lang="en-US" b="true" sz="2100">
                  <a:solidFill>
                    <a:srgbClr val="FFFFFF"/>
                  </a:solidFill>
                  <a:latin typeface="Poppins Bold"/>
                  <a:ea typeface="Poppins Bold"/>
                  <a:cs typeface="Poppins Bold"/>
                  <a:sym typeface="Poppins Bold"/>
                </a:rPr>
                <a:t>T</a:t>
              </a:r>
            </a:p>
          </p:txBody>
        </p:sp>
      </p:grpSp>
      <p:grpSp>
        <p:nvGrpSpPr>
          <p:cNvPr name="Group 30" id="30"/>
          <p:cNvGrpSpPr/>
          <p:nvPr/>
        </p:nvGrpSpPr>
        <p:grpSpPr>
          <a:xfrm rot="0">
            <a:off x="2389824" y="5801505"/>
            <a:ext cx="639848" cy="639848"/>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38100" cap="sq">
              <a:solidFill>
                <a:srgbClr val="FFFFFF"/>
              </a:solidFill>
              <a:prstDash val="solid"/>
              <a:miter/>
            </a:ln>
          </p:spPr>
        </p:sp>
        <p:sp>
          <p:nvSpPr>
            <p:cNvPr name="TextBox 32" id="32"/>
            <p:cNvSpPr txBox="true"/>
            <p:nvPr/>
          </p:nvSpPr>
          <p:spPr>
            <a:xfrm>
              <a:off x="76200" y="-28575"/>
              <a:ext cx="660400" cy="765175"/>
            </a:xfrm>
            <a:prstGeom prst="rect">
              <a:avLst/>
            </a:prstGeom>
          </p:spPr>
          <p:txBody>
            <a:bodyPr anchor="ctr" rtlCol="false" tIns="50800" lIns="50800" bIns="50800" rIns="50800"/>
            <a:lstStyle/>
            <a:p>
              <a:pPr algn="ctr">
                <a:lnSpc>
                  <a:spcPts val="3402"/>
                </a:lnSpc>
              </a:pPr>
            </a:p>
          </p:txBody>
        </p:sp>
      </p:grpSp>
      <p:grpSp>
        <p:nvGrpSpPr>
          <p:cNvPr name="Group 33" id="33"/>
          <p:cNvGrpSpPr/>
          <p:nvPr/>
        </p:nvGrpSpPr>
        <p:grpSpPr>
          <a:xfrm rot="0">
            <a:off x="3560952" y="5708204"/>
            <a:ext cx="826451" cy="82645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CB8F">
                <a:alpha val="24706"/>
              </a:srgbClr>
            </a:solidFill>
          </p:spPr>
        </p:sp>
        <p:sp>
          <p:nvSpPr>
            <p:cNvPr name="TextBox 35" id="35"/>
            <p:cNvSpPr txBox="true"/>
            <p:nvPr/>
          </p:nvSpPr>
          <p:spPr>
            <a:xfrm>
              <a:off x="76200" y="-28575"/>
              <a:ext cx="660400" cy="765175"/>
            </a:xfrm>
            <a:prstGeom prst="rect">
              <a:avLst/>
            </a:prstGeom>
          </p:spPr>
          <p:txBody>
            <a:bodyPr anchor="ctr" rtlCol="false" tIns="50800" lIns="50800" bIns="50800" rIns="50800"/>
            <a:lstStyle/>
            <a:p>
              <a:pPr algn="ctr">
                <a:lnSpc>
                  <a:spcPts val="3402"/>
                </a:lnSpc>
              </a:pPr>
              <a:r>
                <a:rPr lang="en-US" b="true" sz="2100">
                  <a:solidFill>
                    <a:srgbClr val="FFFFFF">
                      <a:alpha val="24706"/>
                    </a:srgbClr>
                  </a:solidFill>
                  <a:latin typeface="Poppins Bold"/>
                  <a:ea typeface="Poppins Bold"/>
                  <a:cs typeface="Poppins Bold"/>
                  <a:sym typeface="Poppins Bold"/>
                </a:rPr>
                <a:t>L</a:t>
              </a:r>
            </a:p>
          </p:txBody>
        </p:sp>
      </p:grpSp>
      <p:grpSp>
        <p:nvGrpSpPr>
          <p:cNvPr name="Group 36" id="36"/>
          <p:cNvGrpSpPr/>
          <p:nvPr/>
        </p:nvGrpSpPr>
        <p:grpSpPr>
          <a:xfrm rot="0">
            <a:off x="3654254" y="5801505"/>
            <a:ext cx="639848" cy="639848"/>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38100" cap="sq">
              <a:solidFill>
                <a:srgbClr val="FFFFFF">
                  <a:alpha val="24706"/>
                </a:srgbClr>
              </a:solidFill>
              <a:prstDash val="solid"/>
              <a:miter/>
            </a:ln>
          </p:spPr>
        </p:sp>
        <p:sp>
          <p:nvSpPr>
            <p:cNvPr name="TextBox 38" id="38"/>
            <p:cNvSpPr txBox="true"/>
            <p:nvPr/>
          </p:nvSpPr>
          <p:spPr>
            <a:xfrm>
              <a:off x="76200" y="-28575"/>
              <a:ext cx="660400" cy="765175"/>
            </a:xfrm>
            <a:prstGeom prst="rect">
              <a:avLst/>
            </a:prstGeom>
          </p:spPr>
          <p:txBody>
            <a:bodyPr anchor="ctr" rtlCol="false" tIns="50800" lIns="50800" bIns="50800" rIns="50800"/>
            <a:lstStyle/>
            <a:p>
              <a:pPr algn="ctr">
                <a:lnSpc>
                  <a:spcPts val="3402"/>
                </a:lnSpc>
              </a:pPr>
            </a:p>
          </p:txBody>
        </p:sp>
      </p:grpSp>
      <p:grpSp>
        <p:nvGrpSpPr>
          <p:cNvPr name="Group 39" id="39"/>
          <p:cNvGrpSpPr/>
          <p:nvPr/>
        </p:nvGrpSpPr>
        <p:grpSpPr>
          <a:xfrm rot="0">
            <a:off x="-5908113" y="-567883"/>
            <a:ext cx="11070695" cy="1447961"/>
            <a:chOff x="0" y="0"/>
            <a:chExt cx="2859515" cy="374003"/>
          </a:xfrm>
        </p:grpSpPr>
        <p:sp>
          <p:nvSpPr>
            <p:cNvPr name="Freeform 40" id="40"/>
            <p:cNvSpPr/>
            <p:nvPr/>
          </p:nvSpPr>
          <p:spPr>
            <a:xfrm flipH="false" flipV="false" rot="0">
              <a:off x="0" y="0"/>
              <a:ext cx="2859515" cy="374003"/>
            </a:xfrm>
            <a:custGeom>
              <a:avLst/>
              <a:gdLst/>
              <a:ahLst/>
              <a:cxnLst/>
              <a:rect r="r" b="b" t="t" l="l"/>
              <a:pathLst>
                <a:path h="374003" w="2859515">
                  <a:moveTo>
                    <a:pt x="41959" y="0"/>
                  </a:moveTo>
                  <a:lnTo>
                    <a:pt x="2817556" y="0"/>
                  </a:lnTo>
                  <a:cubicBezTo>
                    <a:pt x="2828685" y="0"/>
                    <a:pt x="2839357" y="4421"/>
                    <a:pt x="2847226" y="12290"/>
                  </a:cubicBezTo>
                  <a:cubicBezTo>
                    <a:pt x="2855095" y="20158"/>
                    <a:pt x="2859515" y="30831"/>
                    <a:pt x="2859515" y="41959"/>
                  </a:cubicBezTo>
                  <a:lnTo>
                    <a:pt x="2859515" y="332044"/>
                  </a:lnTo>
                  <a:cubicBezTo>
                    <a:pt x="2859515" y="355217"/>
                    <a:pt x="2840730" y="374003"/>
                    <a:pt x="2817556" y="374003"/>
                  </a:cubicBezTo>
                  <a:lnTo>
                    <a:pt x="41959" y="374003"/>
                  </a:lnTo>
                  <a:cubicBezTo>
                    <a:pt x="18786" y="374003"/>
                    <a:pt x="0" y="355217"/>
                    <a:pt x="0" y="332044"/>
                  </a:cubicBezTo>
                  <a:lnTo>
                    <a:pt x="0" y="41959"/>
                  </a:lnTo>
                  <a:cubicBezTo>
                    <a:pt x="0" y="18786"/>
                    <a:pt x="18786" y="0"/>
                    <a:pt x="41959" y="0"/>
                  </a:cubicBezTo>
                  <a:close/>
                </a:path>
              </a:pathLst>
            </a:custGeom>
            <a:solidFill>
              <a:srgbClr val="000000">
                <a:alpha val="0"/>
              </a:srgbClr>
            </a:solidFill>
            <a:ln w="19050" cap="rnd">
              <a:solidFill>
                <a:srgbClr val="00B58F"/>
              </a:solidFill>
              <a:prstDash val="solid"/>
              <a:round/>
            </a:ln>
          </p:spPr>
        </p:sp>
        <p:sp>
          <p:nvSpPr>
            <p:cNvPr name="TextBox 41" id="41"/>
            <p:cNvSpPr txBox="true"/>
            <p:nvPr/>
          </p:nvSpPr>
          <p:spPr>
            <a:xfrm>
              <a:off x="0" y="-38100"/>
              <a:ext cx="2859515" cy="412103"/>
            </a:xfrm>
            <a:prstGeom prst="rect">
              <a:avLst/>
            </a:prstGeom>
          </p:spPr>
          <p:txBody>
            <a:bodyPr anchor="ctr" rtlCol="false" tIns="50800" lIns="50800" bIns="50800" rIns="50800"/>
            <a:lstStyle/>
            <a:p>
              <a:pPr algn="ctr">
                <a:lnSpc>
                  <a:spcPts val="2659"/>
                </a:lnSpc>
                <a:spcBef>
                  <a:spcPct val="0"/>
                </a:spcBef>
              </a:pPr>
            </a:p>
          </p:txBody>
        </p:sp>
      </p:grpSp>
      <p:sp>
        <p:nvSpPr>
          <p:cNvPr name="Freeform 42" id="42"/>
          <p:cNvSpPr/>
          <p:nvPr/>
        </p:nvSpPr>
        <p:spPr>
          <a:xfrm flipH="false" flipV="false" rot="0">
            <a:off x="1157370" y="337017"/>
            <a:ext cx="268503" cy="213826"/>
          </a:xfrm>
          <a:custGeom>
            <a:avLst/>
            <a:gdLst/>
            <a:ahLst/>
            <a:cxnLst/>
            <a:rect r="r" b="b" t="t" l="l"/>
            <a:pathLst>
              <a:path h="213826" w="268503">
                <a:moveTo>
                  <a:pt x="0" y="0"/>
                </a:moveTo>
                <a:lnTo>
                  <a:pt x="268503" y="0"/>
                </a:lnTo>
                <a:lnTo>
                  <a:pt x="268503" y="213826"/>
                </a:lnTo>
                <a:lnTo>
                  <a:pt x="0" y="213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3" id="43"/>
          <p:cNvSpPr txBox="true"/>
          <p:nvPr/>
        </p:nvSpPr>
        <p:spPr>
          <a:xfrm rot="0">
            <a:off x="1527413" y="298917"/>
            <a:ext cx="2381625" cy="273685"/>
          </a:xfrm>
          <a:prstGeom prst="rect">
            <a:avLst/>
          </a:prstGeom>
        </p:spPr>
        <p:txBody>
          <a:bodyPr anchor="t" rtlCol="false" tIns="0" lIns="0" bIns="0" rIns="0">
            <a:spAutoFit/>
          </a:bodyPr>
          <a:lstStyle/>
          <a:p>
            <a:pPr algn="l">
              <a:lnSpc>
                <a:spcPts val="2239"/>
              </a:lnSpc>
            </a:pPr>
            <a:r>
              <a:rPr lang="en-US" sz="1599" spc="39" b="true">
                <a:solidFill>
                  <a:srgbClr val="0B132B"/>
                </a:solidFill>
                <a:latin typeface="Bricolage Grotesque Bold"/>
                <a:ea typeface="Bricolage Grotesque Bold"/>
                <a:cs typeface="Bricolage Grotesque Bold"/>
                <a:sym typeface="Bricolage Grotesque Bold"/>
              </a:rPr>
              <a:t>B.E.A.N.N.S GROUP</a:t>
            </a:r>
          </a:p>
        </p:txBody>
      </p:sp>
      <p:sp>
        <p:nvSpPr>
          <p:cNvPr name="TextBox 44" id="44"/>
          <p:cNvSpPr txBox="true"/>
          <p:nvPr/>
        </p:nvSpPr>
        <p:spPr>
          <a:xfrm rot="0">
            <a:off x="9631765" y="1396462"/>
            <a:ext cx="7252332" cy="7657465"/>
          </a:xfrm>
          <a:prstGeom prst="rect">
            <a:avLst/>
          </a:prstGeom>
        </p:spPr>
        <p:txBody>
          <a:bodyPr anchor="t" rtlCol="false" tIns="0" lIns="0" bIns="0" rIns="0">
            <a:spAutoFit/>
          </a:bodyPr>
          <a:lstStyle/>
          <a:p>
            <a:pPr algn="l">
              <a:lnSpc>
                <a:spcPts val="2659"/>
              </a:lnSpc>
              <a:spcBef>
                <a:spcPct val="0"/>
              </a:spcBef>
            </a:pPr>
            <a:r>
              <a:rPr lang="en-US" b="true" sz="1899">
                <a:solidFill>
                  <a:srgbClr val="000000"/>
                </a:solidFill>
                <a:latin typeface="Bricolage Grotesque Bold"/>
                <a:ea typeface="Bricolage Grotesque Bold"/>
                <a:cs typeface="Bricolage Grotesque Bold"/>
                <a:sym typeface="Bricolage Grotesque Bold"/>
              </a:rPr>
              <a:t>Tool: Select</a:t>
            </a:r>
          </a:p>
          <a:p>
            <a:pPr algn="l" marL="410209" indent="-205105" lvl="1">
              <a:lnSpc>
                <a:spcPts val="2659"/>
              </a:lnSpc>
              <a:buFont typeface="Arial"/>
              <a:buChar char="•"/>
            </a:pPr>
            <a:r>
              <a:rPr lang="en-US" sz="1899">
                <a:solidFill>
                  <a:srgbClr val="000000"/>
                </a:solidFill>
                <a:latin typeface="Bricolage Grotesque"/>
                <a:ea typeface="Bricolage Grotesque"/>
                <a:cs typeface="Bricolage Grotesque"/>
                <a:sym typeface="Bricolage Grotesque"/>
              </a:rPr>
              <a:t>Removed Irrelevant Columns:</a:t>
            </a:r>
          </a:p>
          <a:p>
            <a:pPr algn="l">
              <a:lnSpc>
                <a:spcPts val="2659"/>
              </a:lnSpc>
              <a:spcBef>
                <a:spcPct val="0"/>
              </a:spcBef>
            </a:pPr>
            <a:r>
              <a:rPr lang="en-US" sz="1899">
                <a:solidFill>
                  <a:srgbClr val="000000"/>
                </a:solidFill>
                <a:latin typeface="Bricolage Grotesque"/>
                <a:ea typeface="Bricolage Grotesque"/>
                <a:cs typeface="Bricolage Grotesque"/>
                <a:sym typeface="Bricolage Grotesque"/>
              </a:rPr>
              <a:t>           - </a:t>
            </a:r>
            <a:r>
              <a:rPr lang="en-US" sz="1899">
                <a:solidFill>
                  <a:srgbClr val="000000"/>
                </a:solidFill>
                <a:latin typeface="Bricolage Grotesque"/>
                <a:ea typeface="Bricolage Grotesque"/>
                <a:cs typeface="Bricolage Grotesque"/>
                <a:sym typeface="Bricolage Grotesque"/>
              </a:rPr>
              <a:t>VIN: Anonymized, not useful for unique identification</a:t>
            </a:r>
          </a:p>
          <a:p>
            <a:pPr algn="l">
              <a:lnSpc>
                <a:spcPts val="2659"/>
              </a:lnSpc>
              <a:spcBef>
                <a:spcPct val="0"/>
              </a:spcBef>
            </a:pPr>
            <a:r>
              <a:rPr lang="en-US" sz="1899">
                <a:solidFill>
                  <a:srgbClr val="000000"/>
                </a:solidFill>
                <a:latin typeface="Bricolage Grotesque"/>
                <a:ea typeface="Bricolage Grotesque"/>
                <a:cs typeface="Bricolage Grotesque"/>
                <a:sym typeface="Bricolage Grotesque"/>
              </a:rPr>
              <a:t>           - </a:t>
            </a:r>
            <a:r>
              <a:rPr lang="en-US" sz="1899">
                <a:solidFill>
                  <a:srgbClr val="000000"/>
                </a:solidFill>
                <a:latin typeface="Bricolage Grotesque"/>
                <a:ea typeface="Bricolage Grotesque"/>
                <a:cs typeface="Bricolage Grotesque"/>
                <a:sym typeface="Bricolage Grotesque"/>
              </a:rPr>
              <a:t>2020 Census Tract: Outside the scope of analysis</a:t>
            </a:r>
          </a:p>
          <a:p>
            <a:pPr algn="l">
              <a:lnSpc>
                <a:spcPts val="2659"/>
              </a:lnSpc>
              <a:spcBef>
                <a:spcPct val="0"/>
              </a:spcBef>
            </a:pPr>
            <a:r>
              <a:rPr lang="en-US" b="true" sz="1899">
                <a:solidFill>
                  <a:srgbClr val="000000"/>
                </a:solidFill>
                <a:latin typeface="Bricolage Grotesque Bold"/>
                <a:ea typeface="Bricolage Grotesque Bold"/>
                <a:cs typeface="Bricolage Grotesque Bold"/>
                <a:sym typeface="Bricolage Grotesque Bold"/>
              </a:rPr>
              <a:t>Tool: Text to Columns</a:t>
            </a:r>
          </a:p>
          <a:p>
            <a:pPr algn="l" marL="410209" indent="-205105" lvl="1">
              <a:lnSpc>
                <a:spcPts val="2659"/>
              </a:lnSpc>
              <a:spcBef>
                <a:spcPct val="0"/>
              </a:spcBef>
              <a:buFont typeface="Arial"/>
              <a:buChar char="•"/>
            </a:pPr>
            <a:r>
              <a:rPr lang="en-US" sz="1899">
                <a:solidFill>
                  <a:srgbClr val="000000"/>
                </a:solidFill>
                <a:latin typeface="Bricolage Grotesque"/>
                <a:ea typeface="Bricolage Grotesque"/>
                <a:cs typeface="Bricolage Grotesque"/>
                <a:sym typeface="Bricolage Grotesque"/>
              </a:rPr>
              <a:t>Input the vehicle Location field in the format "POINT (Longitude Latitude)"</a:t>
            </a:r>
            <a:r>
              <a:rPr lang="en-US" sz="1899">
                <a:solidFill>
                  <a:srgbClr val="000000"/>
                </a:solidFill>
                <a:latin typeface="Bricolage Grotesque"/>
                <a:ea typeface="Bricolage Grotesque"/>
                <a:cs typeface="Bricolage Grotesque"/>
                <a:sym typeface="Bricolage Grotesque"/>
              </a:rPr>
              <a:t>. Then, </a:t>
            </a:r>
            <a:r>
              <a:rPr lang="en-US" sz="1899">
                <a:solidFill>
                  <a:srgbClr val="000000"/>
                </a:solidFill>
                <a:latin typeface="Bricolage Grotesque"/>
                <a:ea typeface="Bricolage Grotesque"/>
                <a:cs typeface="Bricolage Grotesque"/>
                <a:sym typeface="Bricolage Grotesque"/>
              </a:rPr>
              <a:t>Split the string using a space delimiter to separate Longitude and Latitude</a:t>
            </a:r>
          </a:p>
          <a:p>
            <a:pPr algn="l">
              <a:lnSpc>
                <a:spcPts val="2659"/>
              </a:lnSpc>
              <a:spcBef>
                <a:spcPct val="0"/>
              </a:spcBef>
            </a:pPr>
            <a:r>
              <a:rPr lang="en-US" b="true" sz="1899">
                <a:solidFill>
                  <a:srgbClr val="000000"/>
                </a:solidFill>
                <a:latin typeface="Bricolage Grotesque Bold"/>
                <a:ea typeface="Bricolage Grotesque Bold"/>
                <a:cs typeface="Bricolage Grotesque Bold"/>
                <a:sym typeface="Bricolage Grotesque Bold"/>
              </a:rPr>
              <a:t>Tool: Formula</a:t>
            </a:r>
          </a:p>
          <a:p>
            <a:pPr algn="l" marL="410209" indent="-205105" lvl="1">
              <a:lnSpc>
                <a:spcPts val="2659"/>
              </a:lnSpc>
              <a:spcBef>
                <a:spcPct val="0"/>
              </a:spcBef>
              <a:buFont typeface="Arial"/>
              <a:buChar char="•"/>
            </a:pPr>
            <a:r>
              <a:rPr lang="en-US" sz="1899">
                <a:solidFill>
                  <a:srgbClr val="000000"/>
                </a:solidFill>
                <a:latin typeface="Bricolage Grotesque"/>
                <a:ea typeface="Bricolage Grotesque"/>
                <a:cs typeface="Bricolage Grotesque"/>
                <a:sym typeface="Bricolage Grotesque"/>
              </a:rPr>
              <a:t>Categorical Simplification: </a:t>
            </a:r>
            <a:r>
              <a:rPr lang="en-US" sz="1899">
                <a:solidFill>
                  <a:srgbClr val="000000"/>
                </a:solidFill>
                <a:latin typeface="Bricolage Grotesque"/>
                <a:ea typeface="Bricolage Grotesque"/>
                <a:cs typeface="Bricolage Grotesque"/>
                <a:sym typeface="Bricolage Grotesque"/>
              </a:rPr>
              <a:t>Extracted short form (BEV/PHEV) from EV_Type using Regex → EV_Type_short</a:t>
            </a:r>
          </a:p>
          <a:p>
            <a:pPr algn="l" marL="410209" indent="-205105" lvl="1">
              <a:lnSpc>
                <a:spcPts val="2659"/>
              </a:lnSpc>
              <a:spcBef>
                <a:spcPct val="0"/>
              </a:spcBef>
              <a:buFont typeface="Arial"/>
              <a:buChar char="•"/>
            </a:pPr>
            <a:r>
              <a:rPr lang="en-US" sz="1899">
                <a:solidFill>
                  <a:srgbClr val="000000"/>
                </a:solidFill>
                <a:latin typeface="Bricolage Grotesque"/>
                <a:ea typeface="Bricolage Grotesque"/>
                <a:cs typeface="Bricolage Grotesque"/>
                <a:sym typeface="Bricolage Grotesque"/>
              </a:rPr>
              <a:t>Data Quality Fix: </a:t>
            </a:r>
            <a:r>
              <a:rPr lang="en-US" sz="1899">
                <a:solidFill>
                  <a:srgbClr val="000000"/>
                </a:solidFill>
                <a:latin typeface="Bricolage Grotesque"/>
                <a:ea typeface="Bricolage Grotesque"/>
                <a:cs typeface="Bricolage Grotesque"/>
                <a:sym typeface="Bricolage Grotesque"/>
              </a:rPr>
              <a:t>Replaced invalid BEV Range_Miles = 0 → Null() to prevent skewed averages</a:t>
            </a:r>
          </a:p>
          <a:p>
            <a:pPr algn="l" marL="410209" indent="-205105" lvl="1">
              <a:lnSpc>
                <a:spcPts val="2659"/>
              </a:lnSpc>
              <a:spcBef>
                <a:spcPct val="0"/>
              </a:spcBef>
              <a:buFont typeface="Arial"/>
              <a:buChar char="•"/>
            </a:pPr>
            <a:r>
              <a:rPr lang="en-US" sz="1899">
                <a:solidFill>
                  <a:srgbClr val="000000"/>
                </a:solidFill>
                <a:latin typeface="Bricolage Grotesque"/>
                <a:ea typeface="Bricolage Grotesque"/>
                <a:cs typeface="Bricolage Grotesque"/>
                <a:sym typeface="Bricolage Grotesque"/>
              </a:rPr>
              <a:t>New Feature – Vehicle Age: </a:t>
            </a:r>
            <a:r>
              <a:rPr lang="en-US" sz="1899">
                <a:solidFill>
                  <a:srgbClr val="000000"/>
                </a:solidFill>
                <a:latin typeface="Bricolage Grotesque"/>
                <a:ea typeface="Bricolage Grotesque"/>
                <a:cs typeface="Bricolage Grotesque"/>
                <a:sym typeface="Bricolage Grotesque"/>
              </a:rPr>
              <a:t>Created Vehicle_Age = 2025 – ModelYear for time-based analysis</a:t>
            </a:r>
          </a:p>
          <a:p>
            <a:pPr algn="l" marL="410209" indent="-205105" lvl="1">
              <a:lnSpc>
                <a:spcPts val="2659"/>
              </a:lnSpc>
              <a:spcBef>
                <a:spcPct val="0"/>
              </a:spcBef>
              <a:buFont typeface="Arial"/>
              <a:buChar char="•"/>
            </a:pPr>
            <a:r>
              <a:rPr lang="en-US" sz="1899">
                <a:solidFill>
                  <a:srgbClr val="000000"/>
                </a:solidFill>
                <a:latin typeface="Bricolage Grotesque"/>
                <a:ea typeface="Bricolage Grotesque"/>
                <a:cs typeface="Bricolage Grotesque"/>
                <a:sym typeface="Bricolage Grotesque"/>
              </a:rPr>
              <a:t>Binary Flags: Added BEV_Flag, PHEV_Flag, CAFV_Flag for efficient filtering and aggregation</a:t>
            </a:r>
          </a:p>
          <a:p>
            <a:pPr algn="l" marL="410209" indent="-205105" lvl="1">
              <a:lnSpc>
                <a:spcPts val="2659"/>
              </a:lnSpc>
              <a:spcBef>
                <a:spcPct val="0"/>
              </a:spcBef>
              <a:buFont typeface="Arial"/>
              <a:buChar char="•"/>
            </a:pPr>
            <a:r>
              <a:rPr lang="en-US" sz="1899">
                <a:solidFill>
                  <a:srgbClr val="000000"/>
                </a:solidFill>
                <a:latin typeface="Bricolage Grotesque"/>
                <a:ea typeface="Bricolage Grotesque"/>
                <a:cs typeface="Bricolage Grotesque"/>
                <a:sym typeface="Bricolage Grotesque"/>
              </a:rPr>
              <a:t>MSRP Imputation: Assigned estimated Base_MSRP by vehicle model using verified price sources</a:t>
            </a:r>
          </a:p>
          <a:p>
            <a:pPr algn="l" marL="410209" indent="-205105" lvl="1">
              <a:lnSpc>
                <a:spcPts val="2659"/>
              </a:lnSpc>
              <a:spcBef>
                <a:spcPct val="0"/>
              </a:spcBef>
              <a:buFont typeface="Arial"/>
              <a:buChar char="•"/>
            </a:pPr>
            <a:r>
              <a:rPr lang="en-US" sz="1899">
                <a:solidFill>
                  <a:srgbClr val="000000"/>
                </a:solidFill>
                <a:latin typeface="Bricolage Grotesque"/>
                <a:ea typeface="Bricolage Grotesque"/>
                <a:cs typeface="Bricolage Grotesque"/>
                <a:sym typeface="Bricolage Grotesque"/>
              </a:rPr>
              <a:t>Coordinate Cleanup: Removed parentheses in Latitude &amp; Longitude → ensured numeric values</a:t>
            </a:r>
          </a:p>
          <a:p>
            <a:pPr algn="l" marL="410209" indent="-205105" lvl="1">
              <a:lnSpc>
                <a:spcPts val="2659"/>
              </a:lnSpc>
              <a:spcBef>
                <a:spcPct val="0"/>
              </a:spcBef>
              <a:buFont typeface="Arial"/>
              <a:buChar char="•"/>
            </a:pPr>
            <a:r>
              <a:rPr lang="en-US" sz="1899">
                <a:solidFill>
                  <a:srgbClr val="000000"/>
                </a:solidFill>
                <a:latin typeface="Bricolage Grotesque"/>
                <a:ea typeface="Bricolage Grotesque"/>
                <a:cs typeface="Bricolage Grotesque"/>
                <a:sym typeface="Bricolage Grotesque"/>
              </a:rPr>
              <a:t>Utility Name Standardization: Grouped variants under unified company names for accurate aggregation</a:t>
            </a:r>
          </a:p>
        </p:txBody>
      </p:sp>
      <p:grpSp>
        <p:nvGrpSpPr>
          <p:cNvPr name="Group 45" id="45"/>
          <p:cNvGrpSpPr/>
          <p:nvPr/>
        </p:nvGrpSpPr>
        <p:grpSpPr>
          <a:xfrm rot="0">
            <a:off x="9394810" y="572602"/>
            <a:ext cx="8317319" cy="582757"/>
            <a:chOff x="0" y="0"/>
            <a:chExt cx="2722667" cy="190765"/>
          </a:xfrm>
        </p:grpSpPr>
        <p:sp>
          <p:nvSpPr>
            <p:cNvPr name="Freeform 46" id="46"/>
            <p:cNvSpPr/>
            <p:nvPr/>
          </p:nvSpPr>
          <p:spPr>
            <a:xfrm flipH="false" flipV="false" rot="0">
              <a:off x="0" y="0"/>
              <a:ext cx="2722667" cy="190765"/>
            </a:xfrm>
            <a:custGeom>
              <a:avLst/>
              <a:gdLst/>
              <a:ahLst/>
              <a:cxnLst/>
              <a:rect r="r" b="b" t="t" l="l"/>
              <a:pathLst>
                <a:path h="190765" w="2722667">
                  <a:moveTo>
                    <a:pt x="9308" y="0"/>
                  </a:moveTo>
                  <a:lnTo>
                    <a:pt x="2713359" y="0"/>
                  </a:lnTo>
                  <a:cubicBezTo>
                    <a:pt x="2715827" y="0"/>
                    <a:pt x="2718195" y="981"/>
                    <a:pt x="2719940" y="2726"/>
                  </a:cubicBezTo>
                  <a:cubicBezTo>
                    <a:pt x="2721686" y="4472"/>
                    <a:pt x="2722667" y="6840"/>
                    <a:pt x="2722667" y="9308"/>
                  </a:cubicBezTo>
                  <a:lnTo>
                    <a:pt x="2722667" y="181457"/>
                  </a:lnTo>
                  <a:cubicBezTo>
                    <a:pt x="2722667" y="183925"/>
                    <a:pt x="2721686" y="186293"/>
                    <a:pt x="2719940" y="188039"/>
                  </a:cubicBezTo>
                  <a:cubicBezTo>
                    <a:pt x="2718195" y="189784"/>
                    <a:pt x="2715827" y="190765"/>
                    <a:pt x="2713359" y="190765"/>
                  </a:cubicBezTo>
                  <a:lnTo>
                    <a:pt x="9308" y="190765"/>
                  </a:lnTo>
                  <a:cubicBezTo>
                    <a:pt x="6840" y="190765"/>
                    <a:pt x="4472" y="189784"/>
                    <a:pt x="2726" y="188039"/>
                  </a:cubicBezTo>
                  <a:cubicBezTo>
                    <a:pt x="981" y="186293"/>
                    <a:pt x="0" y="183925"/>
                    <a:pt x="0" y="181457"/>
                  </a:cubicBezTo>
                  <a:lnTo>
                    <a:pt x="0" y="9308"/>
                  </a:lnTo>
                  <a:cubicBezTo>
                    <a:pt x="0" y="6840"/>
                    <a:pt x="981" y="4472"/>
                    <a:pt x="2726" y="2726"/>
                  </a:cubicBezTo>
                  <a:cubicBezTo>
                    <a:pt x="4472" y="981"/>
                    <a:pt x="6840" y="0"/>
                    <a:pt x="9308" y="0"/>
                  </a:cubicBezTo>
                  <a:close/>
                </a:path>
              </a:pathLst>
            </a:custGeom>
            <a:solidFill>
              <a:srgbClr val="349370"/>
            </a:solidFill>
            <a:ln cap="sq">
              <a:noFill/>
              <a:prstDash val="solid"/>
              <a:miter/>
            </a:ln>
          </p:spPr>
        </p:sp>
        <p:sp>
          <p:nvSpPr>
            <p:cNvPr name="TextBox 47" id="47"/>
            <p:cNvSpPr txBox="true"/>
            <p:nvPr/>
          </p:nvSpPr>
          <p:spPr>
            <a:xfrm>
              <a:off x="0" y="-38100"/>
              <a:ext cx="2722667" cy="228865"/>
            </a:xfrm>
            <a:prstGeom prst="rect">
              <a:avLst/>
            </a:prstGeom>
          </p:spPr>
          <p:txBody>
            <a:bodyPr anchor="ctr" rtlCol="false" tIns="50800" lIns="50800" bIns="50800" rIns="50800"/>
            <a:lstStyle/>
            <a:p>
              <a:pPr algn="ctr">
                <a:lnSpc>
                  <a:spcPts val="2659"/>
                </a:lnSpc>
                <a:spcBef>
                  <a:spcPct val="0"/>
                </a:spcBef>
              </a:pPr>
            </a:p>
          </p:txBody>
        </p:sp>
      </p:grpSp>
      <p:sp>
        <p:nvSpPr>
          <p:cNvPr name="TextBox 48" id="48"/>
          <p:cNvSpPr txBox="true"/>
          <p:nvPr/>
        </p:nvSpPr>
        <p:spPr>
          <a:xfrm rot="0">
            <a:off x="9631765" y="732887"/>
            <a:ext cx="6311926" cy="701675"/>
          </a:xfrm>
          <a:prstGeom prst="rect">
            <a:avLst/>
          </a:prstGeom>
        </p:spPr>
        <p:txBody>
          <a:bodyPr anchor="t" rtlCol="false" tIns="0" lIns="0" bIns="0" rIns="0">
            <a:spAutoFit/>
          </a:bodyPr>
          <a:lstStyle/>
          <a:p>
            <a:pPr algn="l">
              <a:lnSpc>
                <a:spcPts val="2800"/>
              </a:lnSpc>
            </a:pPr>
            <a:r>
              <a:rPr lang="en-US" sz="2000" spc="50" b="true">
                <a:solidFill>
                  <a:srgbClr val="FFFFFF"/>
                </a:solidFill>
                <a:latin typeface="Bricolage Grotesque Bold"/>
                <a:ea typeface="Bricolage Grotesque Bold"/>
                <a:cs typeface="Bricolage Grotesque Bold"/>
                <a:sym typeface="Bricolage Grotesque Bold"/>
              </a:rPr>
              <a:t>D</a:t>
            </a:r>
            <a:r>
              <a:rPr lang="en-US" b="true" sz="2000" spc="50">
                <a:solidFill>
                  <a:srgbClr val="FFFFFF"/>
                </a:solidFill>
                <a:latin typeface="Bricolage Grotesque Bold"/>
                <a:ea typeface="Bricolage Grotesque Bold"/>
                <a:cs typeface="Bricolage Grotesque Bold"/>
                <a:sym typeface="Bricolage Grotesque Bold"/>
              </a:rPr>
              <a:t>ata Clean</a:t>
            </a:r>
            <a:r>
              <a:rPr lang="en-US" b="true" sz="2000" spc="50">
                <a:solidFill>
                  <a:srgbClr val="FFFFFF"/>
                </a:solidFill>
                <a:latin typeface="Bricolage Grotesque Bold"/>
                <a:ea typeface="Bricolage Grotesque Bold"/>
                <a:cs typeface="Bricolage Grotesque Bold"/>
                <a:sym typeface="Bricolage Grotesque Bold"/>
              </a:rPr>
              <a:t>sing and Standardization</a:t>
            </a:r>
          </a:p>
          <a:p>
            <a:pPr algn="l">
              <a:lnSpc>
                <a:spcPts val="2800"/>
              </a:lnSpc>
            </a:pPr>
          </a:p>
        </p:txBody>
      </p:sp>
      <p:sp>
        <p:nvSpPr>
          <p:cNvPr name="TextBox 49" id="49"/>
          <p:cNvSpPr txBox="true"/>
          <p:nvPr/>
        </p:nvSpPr>
        <p:spPr>
          <a:xfrm rot="0">
            <a:off x="412650" y="9718651"/>
            <a:ext cx="263643" cy="318807"/>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15</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sp>
        <p:nvSpPr>
          <p:cNvPr name="TextBox 2" id="2"/>
          <p:cNvSpPr txBox="true"/>
          <p:nvPr/>
        </p:nvSpPr>
        <p:spPr>
          <a:xfrm rot="0">
            <a:off x="964942" y="1829105"/>
            <a:ext cx="6658318" cy="1657985"/>
          </a:xfrm>
          <a:prstGeom prst="rect">
            <a:avLst/>
          </a:prstGeom>
        </p:spPr>
        <p:txBody>
          <a:bodyPr anchor="t" rtlCol="false" tIns="0" lIns="0" bIns="0" rIns="0">
            <a:spAutoFit/>
          </a:bodyPr>
          <a:lstStyle/>
          <a:p>
            <a:pPr algn="l">
              <a:lnSpc>
                <a:spcPts val="6399"/>
              </a:lnSpc>
            </a:pPr>
            <a:r>
              <a:rPr lang="en-US" sz="6399">
                <a:solidFill>
                  <a:srgbClr val="0B132B"/>
                </a:solidFill>
                <a:latin typeface="Rubik One"/>
                <a:ea typeface="Rubik One"/>
                <a:cs typeface="Rubik One"/>
                <a:sym typeface="Rubik One"/>
              </a:rPr>
              <a:t>DATA PREPARATION</a:t>
            </a:r>
          </a:p>
        </p:txBody>
      </p:sp>
      <p:grpSp>
        <p:nvGrpSpPr>
          <p:cNvPr name="Group 3" id="3"/>
          <p:cNvGrpSpPr/>
          <p:nvPr/>
        </p:nvGrpSpPr>
        <p:grpSpPr>
          <a:xfrm rot="0">
            <a:off x="11502671" y="9960324"/>
            <a:ext cx="9960587" cy="1142074"/>
            <a:chOff x="0" y="0"/>
            <a:chExt cx="2572779" cy="294993"/>
          </a:xfrm>
        </p:grpSpPr>
        <p:sp>
          <p:nvSpPr>
            <p:cNvPr name="Freeform 4" id="4"/>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5" id="5"/>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5102013"/>
            <a:ext cx="5838092" cy="481965"/>
          </a:xfrm>
          <a:prstGeom prst="rect">
            <a:avLst/>
          </a:prstGeom>
        </p:spPr>
        <p:txBody>
          <a:bodyPr anchor="t" rtlCol="false" tIns="0" lIns="0" bIns="0" rIns="0">
            <a:spAutoFit/>
          </a:bodyPr>
          <a:lstStyle/>
          <a:p>
            <a:pPr algn="l">
              <a:lnSpc>
                <a:spcPts val="3600"/>
              </a:lnSpc>
            </a:pPr>
            <a:r>
              <a:rPr lang="en-US" sz="3600">
                <a:solidFill>
                  <a:srgbClr val="0B132B"/>
                </a:solidFill>
                <a:latin typeface="Rubik One"/>
                <a:ea typeface="Rubik One"/>
                <a:cs typeface="Rubik One"/>
                <a:sym typeface="Rubik One"/>
              </a:rPr>
              <a:t>WORKFLOW OVERVIEW</a:t>
            </a:r>
          </a:p>
        </p:txBody>
      </p:sp>
      <p:grpSp>
        <p:nvGrpSpPr>
          <p:cNvPr name="Group 7" id="7"/>
          <p:cNvGrpSpPr/>
          <p:nvPr/>
        </p:nvGrpSpPr>
        <p:grpSpPr>
          <a:xfrm rot="0">
            <a:off x="1028700" y="3996461"/>
            <a:ext cx="976970" cy="696611"/>
            <a:chOff x="0" y="0"/>
            <a:chExt cx="407622" cy="290648"/>
          </a:xfrm>
        </p:grpSpPr>
        <p:sp>
          <p:nvSpPr>
            <p:cNvPr name="Freeform 8" id="8"/>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00B58F"/>
            </a:solidFill>
          </p:spPr>
        </p:sp>
        <p:sp>
          <p:nvSpPr>
            <p:cNvPr name="TextBox 9" id="9"/>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00136" y="3996461"/>
            <a:ext cx="976970" cy="696611"/>
            <a:chOff x="0" y="0"/>
            <a:chExt cx="407622" cy="290648"/>
          </a:xfrm>
        </p:grpSpPr>
        <p:sp>
          <p:nvSpPr>
            <p:cNvPr name="Freeform 11" id="11"/>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00B58F"/>
            </a:solidFill>
          </p:spPr>
        </p:sp>
        <p:sp>
          <p:nvSpPr>
            <p:cNvPr name="TextBox 12" id="12"/>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2358879" y="3996461"/>
            <a:ext cx="976970" cy="696611"/>
            <a:chOff x="0" y="0"/>
            <a:chExt cx="407622" cy="290648"/>
          </a:xfrm>
        </p:grpSpPr>
        <p:sp>
          <p:nvSpPr>
            <p:cNvPr name="Freeform 14" id="14"/>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15" id="15"/>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122002" y="6985375"/>
            <a:ext cx="6567834" cy="582757"/>
            <a:chOff x="0" y="0"/>
            <a:chExt cx="2149974" cy="190765"/>
          </a:xfrm>
        </p:grpSpPr>
        <p:sp>
          <p:nvSpPr>
            <p:cNvPr name="Freeform 17" id="17"/>
            <p:cNvSpPr/>
            <p:nvPr/>
          </p:nvSpPr>
          <p:spPr>
            <a:xfrm flipH="false" flipV="false" rot="0">
              <a:off x="0" y="0"/>
              <a:ext cx="2149974" cy="190765"/>
            </a:xfrm>
            <a:custGeom>
              <a:avLst/>
              <a:gdLst/>
              <a:ahLst/>
              <a:cxnLst/>
              <a:rect r="r" b="b" t="t" l="l"/>
              <a:pathLst>
                <a:path h="190765" w="2149974">
                  <a:moveTo>
                    <a:pt x="11788" y="0"/>
                  </a:moveTo>
                  <a:lnTo>
                    <a:pt x="2138187" y="0"/>
                  </a:lnTo>
                  <a:cubicBezTo>
                    <a:pt x="2141313" y="0"/>
                    <a:pt x="2144311" y="1242"/>
                    <a:pt x="2146522" y="3453"/>
                  </a:cubicBezTo>
                  <a:cubicBezTo>
                    <a:pt x="2148732" y="5663"/>
                    <a:pt x="2149974" y="8661"/>
                    <a:pt x="2149974" y="11788"/>
                  </a:cubicBezTo>
                  <a:lnTo>
                    <a:pt x="2149974" y="178977"/>
                  </a:lnTo>
                  <a:cubicBezTo>
                    <a:pt x="2149974" y="182103"/>
                    <a:pt x="2148732" y="185102"/>
                    <a:pt x="2146522" y="187312"/>
                  </a:cubicBezTo>
                  <a:cubicBezTo>
                    <a:pt x="2144311" y="189523"/>
                    <a:pt x="2141313" y="190765"/>
                    <a:pt x="2138187" y="190765"/>
                  </a:cubicBezTo>
                  <a:lnTo>
                    <a:pt x="11788" y="190765"/>
                  </a:lnTo>
                  <a:cubicBezTo>
                    <a:pt x="8661" y="190765"/>
                    <a:pt x="5663" y="189523"/>
                    <a:pt x="3453" y="187312"/>
                  </a:cubicBezTo>
                  <a:cubicBezTo>
                    <a:pt x="1242" y="185102"/>
                    <a:pt x="0" y="182103"/>
                    <a:pt x="0" y="178977"/>
                  </a:cubicBezTo>
                  <a:lnTo>
                    <a:pt x="0" y="11788"/>
                  </a:lnTo>
                  <a:cubicBezTo>
                    <a:pt x="0" y="8661"/>
                    <a:pt x="1242" y="5663"/>
                    <a:pt x="3453" y="3453"/>
                  </a:cubicBezTo>
                  <a:cubicBezTo>
                    <a:pt x="5663" y="1242"/>
                    <a:pt x="8661" y="0"/>
                    <a:pt x="11788" y="0"/>
                  </a:cubicBezTo>
                  <a:close/>
                </a:path>
              </a:pathLst>
            </a:custGeom>
            <a:solidFill>
              <a:srgbClr val="8BCB90"/>
            </a:solidFill>
            <a:ln cap="sq">
              <a:noFill/>
              <a:prstDash val="solid"/>
              <a:miter/>
            </a:ln>
          </p:spPr>
        </p:sp>
        <p:sp>
          <p:nvSpPr>
            <p:cNvPr name="TextBox 18" id="18"/>
            <p:cNvSpPr txBox="true"/>
            <p:nvPr/>
          </p:nvSpPr>
          <p:spPr>
            <a:xfrm>
              <a:off x="0" y="-38100"/>
              <a:ext cx="2149974" cy="228865"/>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1377909" y="7095424"/>
            <a:ext cx="6311926" cy="349250"/>
          </a:xfrm>
          <a:prstGeom prst="rect">
            <a:avLst/>
          </a:prstGeom>
        </p:spPr>
        <p:txBody>
          <a:bodyPr anchor="t" rtlCol="false" tIns="0" lIns="0" bIns="0" rIns="0">
            <a:spAutoFit/>
          </a:bodyPr>
          <a:lstStyle/>
          <a:p>
            <a:pPr algn="l">
              <a:lnSpc>
                <a:spcPts val="2800"/>
              </a:lnSpc>
            </a:pPr>
            <a:r>
              <a:rPr lang="en-US" sz="2000" spc="50" b="true">
                <a:solidFill>
                  <a:srgbClr val="FFFFFF"/>
                </a:solidFill>
                <a:latin typeface="Bricolage Grotesque Bold"/>
                <a:ea typeface="Bricolage Grotesque Bold"/>
                <a:cs typeface="Bricolage Grotesque Bold"/>
                <a:sym typeface="Bricolage Grotesque Bold"/>
              </a:rPr>
              <a:t>Fi</a:t>
            </a:r>
            <a:r>
              <a:rPr lang="en-US" b="true" sz="2000" spc="50">
                <a:solidFill>
                  <a:srgbClr val="FFFFFF"/>
                </a:solidFill>
                <a:latin typeface="Bricolage Grotesque Bold"/>
                <a:ea typeface="Bricolage Grotesque Bold"/>
                <a:cs typeface="Bricolage Grotesque Bold"/>
                <a:sym typeface="Bricolage Grotesque Bold"/>
              </a:rPr>
              <a:t>nal Scoping</a:t>
            </a:r>
            <a:r>
              <a:rPr lang="en-US" b="true" sz="2000" spc="50">
                <a:solidFill>
                  <a:srgbClr val="FFFFFF"/>
                </a:solidFill>
                <a:latin typeface="Bricolage Grotesque Bold"/>
                <a:ea typeface="Bricolage Grotesque Bold"/>
                <a:cs typeface="Bricolage Grotesque Bold"/>
                <a:sym typeface="Bricolage Grotesque Bold"/>
              </a:rPr>
              <a:t> and Output</a:t>
            </a:r>
          </a:p>
        </p:txBody>
      </p:sp>
      <p:sp>
        <p:nvSpPr>
          <p:cNvPr name="TextBox 20" id="20"/>
          <p:cNvSpPr txBox="true"/>
          <p:nvPr/>
        </p:nvSpPr>
        <p:spPr>
          <a:xfrm rot="0">
            <a:off x="1377909" y="7745979"/>
            <a:ext cx="6311926" cy="1887855"/>
          </a:xfrm>
          <a:prstGeom prst="rect">
            <a:avLst/>
          </a:prstGeom>
        </p:spPr>
        <p:txBody>
          <a:bodyPr anchor="t" rtlCol="false" tIns="0" lIns="0" bIns="0" rIns="0">
            <a:spAutoFit/>
          </a:bodyPr>
          <a:lstStyle/>
          <a:p>
            <a:pPr algn="l" marL="388618" indent="-194309" lvl="1">
              <a:lnSpc>
                <a:spcPts val="2519"/>
              </a:lnSpc>
              <a:buFont typeface="Arial"/>
              <a:buChar char="•"/>
            </a:pPr>
            <a:r>
              <a:rPr lang="en-US" sz="1799" spc="44">
                <a:solidFill>
                  <a:srgbClr val="0B132B"/>
                </a:solidFill>
                <a:latin typeface="Bricolage Grotesque"/>
                <a:ea typeface="Bricolage Grotesque"/>
                <a:cs typeface="Bricolage Grotesque"/>
                <a:sym typeface="Bricolage Grotesque"/>
              </a:rPr>
              <a:t> </a:t>
            </a:r>
            <a:r>
              <a:rPr lang="en-US" b="true" sz="1799" spc="44">
                <a:solidFill>
                  <a:srgbClr val="0B132B"/>
                </a:solidFill>
                <a:latin typeface="Bricolage Grotesque Bold"/>
                <a:ea typeface="Bricolage Grotesque Bold"/>
                <a:cs typeface="Bricolage Grotesque Bold"/>
                <a:sym typeface="Bricolage Grotesque Bold"/>
              </a:rPr>
              <a:t>Too</a:t>
            </a:r>
            <a:r>
              <a:rPr lang="en-US" b="true" sz="1799" spc="44">
                <a:solidFill>
                  <a:srgbClr val="0B132B"/>
                </a:solidFill>
                <a:latin typeface="Bricolage Grotesque Bold"/>
                <a:ea typeface="Bricolage Grotesque Bold"/>
                <a:cs typeface="Bricolage Grotesque Bold"/>
                <a:sym typeface="Bricolage Grotesque Bold"/>
              </a:rPr>
              <a:t>l: Filter</a:t>
            </a:r>
          </a:p>
          <a:p>
            <a:pPr algn="l">
              <a:lnSpc>
                <a:spcPts val="2519"/>
              </a:lnSpc>
            </a:pPr>
            <a:r>
              <a:rPr lang="en-US" sz="1799" spc="44">
                <a:solidFill>
                  <a:srgbClr val="0B132B"/>
                </a:solidFill>
                <a:latin typeface="Bricolage Grotesque"/>
                <a:ea typeface="Bricolage Grotesque"/>
                <a:cs typeface="Bricolage Grotesque"/>
                <a:sym typeface="Bricolage Grotesque"/>
              </a:rPr>
              <a:t>            - Model Year Range: Included vehicles from </a:t>
            </a:r>
          </a:p>
          <a:p>
            <a:pPr algn="l">
              <a:lnSpc>
                <a:spcPts val="2519"/>
              </a:lnSpc>
            </a:pPr>
            <a:r>
              <a:rPr lang="en-US" sz="1799" spc="44">
                <a:solidFill>
                  <a:srgbClr val="0B132B"/>
                </a:solidFill>
                <a:latin typeface="Bricolage Grotesque"/>
                <a:ea typeface="Bricolage Grotesque"/>
                <a:cs typeface="Bricolage Grotesque"/>
                <a:sym typeface="Bricolage Grotesque"/>
              </a:rPr>
              <a:t>              </a:t>
            </a:r>
            <a:r>
              <a:rPr lang="en-US" sz="1799" spc="44">
                <a:solidFill>
                  <a:srgbClr val="0B132B"/>
                </a:solidFill>
                <a:latin typeface="Bricolage Grotesque"/>
                <a:ea typeface="Bricolage Grotesque"/>
                <a:cs typeface="Bricolage Grotesque"/>
                <a:sym typeface="Bricolage Grotesque"/>
              </a:rPr>
              <a:t>2008–2024 (excluded 2025 due to incomplete</a:t>
            </a:r>
          </a:p>
          <a:p>
            <a:pPr algn="l">
              <a:lnSpc>
                <a:spcPts val="2519"/>
              </a:lnSpc>
            </a:pPr>
            <a:r>
              <a:rPr lang="en-US" sz="1799" spc="44">
                <a:solidFill>
                  <a:srgbClr val="0B132B"/>
                </a:solidFill>
                <a:latin typeface="Bricolage Grotesque"/>
                <a:ea typeface="Bricolage Grotesque"/>
                <a:cs typeface="Bricolage Grotesque"/>
                <a:sym typeface="Bricolage Grotesque"/>
              </a:rPr>
              <a:t>              </a:t>
            </a:r>
            <a:r>
              <a:rPr lang="en-US" sz="1799" spc="44">
                <a:solidFill>
                  <a:srgbClr val="0B132B"/>
                </a:solidFill>
                <a:latin typeface="Bricolage Grotesque"/>
                <a:ea typeface="Bricolage Grotesque"/>
                <a:cs typeface="Bricolage Grotesque"/>
                <a:sym typeface="Bricolage Grotesque"/>
              </a:rPr>
              <a:t>data)</a:t>
            </a:r>
          </a:p>
          <a:p>
            <a:pPr algn="l">
              <a:lnSpc>
                <a:spcPts val="2519"/>
              </a:lnSpc>
            </a:pPr>
            <a:r>
              <a:rPr lang="en-US" sz="1799" spc="44">
                <a:solidFill>
                  <a:srgbClr val="0B132B"/>
                </a:solidFill>
                <a:latin typeface="Bricolage Grotesque"/>
                <a:ea typeface="Bricolage Grotesque"/>
                <a:cs typeface="Bricolage Grotesque"/>
                <a:sym typeface="Bricolage Grotesque"/>
              </a:rPr>
              <a:t>            </a:t>
            </a:r>
            <a:r>
              <a:rPr lang="en-US" sz="1799" spc="44">
                <a:solidFill>
                  <a:srgbClr val="0B132B"/>
                </a:solidFill>
                <a:latin typeface="Bricolage Grotesque"/>
                <a:ea typeface="Bricolage Grotesque"/>
                <a:cs typeface="Bricolage Grotesque"/>
                <a:sym typeface="Bricolage Grotesque"/>
              </a:rPr>
              <a:t>- Vehicle Type: Kept only Battery Electric (BEV) </a:t>
            </a:r>
          </a:p>
          <a:p>
            <a:pPr algn="l">
              <a:lnSpc>
                <a:spcPts val="2519"/>
              </a:lnSpc>
            </a:pPr>
            <a:r>
              <a:rPr lang="en-US" sz="1799" spc="44">
                <a:solidFill>
                  <a:srgbClr val="0B132B"/>
                </a:solidFill>
                <a:latin typeface="Bricolage Grotesque"/>
                <a:ea typeface="Bricolage Grotesque"/>
                <a:cs typeface="Bricolage Grotesque"/>
                <a:sym typeface="Bricolage Grotesque"/>
              </a:rPr>
              <a:t>              </a:t>
            </a:r>
            <a:r>
              <a:rPr lang="en-US" sz="1799" spc="44">
                <a:solidFill>
                  <a:srgbClr val="0B132B"/>
                </a:solidFill>
                <a:latin typeface="Bricolage Grotesque"/>
                <a:ea typeface="Bricolage Grotesque"/>
                <a:cs typeface="Bricolage Grotesque"/>
                <a:sym typeface="Bricolage Grotesque"/>
              </a:rPr>
              <a:t>and Plug-in Hybrid (PH</a:t>
            </a:r>
            <a:r>
              <a:rPr lang="en-US" sz="1799" spc="44">
                <a:solidFill>
                  <a:srgbClr val="0B132B"/>
                </a:solidFill>
                <a:latin typeface="Bricolage Grotesque"/>
                <a:ea typeface="Bricolage Grotesque"/>
                <a:cs typeface="Bricolage Grotesque"/>
                <a:sym typeface="Bricolage Grotesque"/>
              </a:rPr>
              <a:t>E</a:t>
            </a:r>
            <a:r>
              <a:rPr lang="en-US" sz="1799" spc="44">
                <a:solidFill>
                  <a:srgbClr val="0B132B"/>
                </a:solidFill>
                <a:latin typeface="Bricolage Grotesque"/>
                <a:ea typeface="Bricolage Grotesque"/>
                <a:cs typeface="Bricolage Grotesque"/>
                <a:sym typeface="Bricolage Grotesque"/>
              </a:rPr>
              <a:t>V) vehi</a:t>
            </a:r>
            <a:r>
              <a:rPr lang="en-US" sz="1799" spc="44">
                <a:solidFill>
                  <a:srgbClr val="0B132B"/>
                </a:solidFill>
                <a:latin typeface="Bricolage Grotesque"/>
                <a:ea typeface="Bricolage Grotesque"/>
                <a:cs typeface="Bricolage Grotesque"/>
                <a:sym typeface="Bricolage Grotesque"/>
              </a:rPr>
              <a:t>cl</a:t>
            </a:r>
            <a:r>
              <a:rPr lang="en-US" sz="1799" spc="44">
                <a:solidFill>
                  <a:srgbClr val="0B132B"/>
                </a:solidFill>
                <a:latin typeface="Bricolage Grotesque"/>
                <a:ea typeface="Bricolage Grotesque"/>
                <a:cs typeface="Bricolage Grotesque"/>
                <a:sym typeface="Bricolage Grotesque"/>
              </a:rPr>
              <a:t>es</a:t>
            </a:r>
          </a:p>
        </p:txBody>
      </p:sp>
      <p:grpSp>
        <p:nvGrpSpPr>
          <p:cNvPr name="Group 21" id="21"/>
          <p:cNvGrpSpPr/>
          <p:nvPr/>
        </p:nvGrpSpPr>
        <p:grpSpPr>
          <a:xfrm rot="0">
            <a:off x="1028700" y="5825549"/>
            <a:ext cx="826451" cy="82645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6B41">
                <a:alpha val="24706"/>
              </a:srgbClr>
            </a:solidFill>
          </p:spPr>
        </p:sp>
        <p:sp>
          <p:nvSpPr>
            <p:cNvPr name="TextBox 23" id="23"/>
            <p:cNvSpPr txBox="true"/>
            <p:nvPr/>
          </p:nvSpPr>
          <p:spPr>
            <a:xfrm>
              <a:off x="76200" y="-28575"/>
              <a:ext cx="660400" cy="765175"/>
            </a:xfrm>
            <a:prstGeom prst="rect">
              <a:avLst/>
            </a:prstGeom>
          </p:spPr>
          <p:txBody>
            <a:bodyPr anchor="ctr" rtlCol="false" tIns="50800" lIns="50800" bIns="50800" rIns="50800"/>
            <a:lstStyle/>
            <a:p>
              <a:pPr algn="ctr">
                <a:lnSpc>
                  <a:spcPts val="3402"/>
                </a:lnSpc>
              </a:pPr>
              <a:r>
                <a:rPr lang="en-US" b="true" sz="2100">
                  <a:solidFill>
                    <a:srgbClr val="FFFFFF">
                      <a:alpha val="24706"/>
                    </a:srgbClr>
                  </a:solidFill>
                  <a:latin typeface="Poppins Bold"/>
                  <a:ea typeface="Poppins Bold"/>
                  <a:cs typeface="Poppins Bold"/>
                  <a:sym typeface="Poppins Bold"/>
                </a:rPr>
                <a:t>E</a:t>
              </a:r>
            </a:p>
          </p:txBody>
        </p:sp>
      </p:grpSp>
      <p:grpSp>
        <p:nvGrpSpPr>
          <p:cNvPr name="Group 24" id="24"/>
          <p:cNvGrpSpPr/>
          <p:nvPr/>
        </p:nvGrpSpPr>
        <p:grpSpPr>
          <a:xfrm rot="0">
            <a:off x="1122002" y="5918851"/>
            <a:ext cx="639848" cy="639848"/>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38100" cap="sq">
              <a:solidFill>
                <a:srgbClr val="FFFFFF">
                  <a:alpha val="24706"/>
                </a:srgbClr>
              </a:solidFill>
              <a:prstDash val="solid"/>
              <a:miter/>
            </a:ln>
          </p:spPr>
        </p:sp>
        <p:sp>
          <p:nvSpPr>
            <p:cNvPr name="TextBox 26" id="26"/>
            <p:cNvSpPr txBox="true"/>
            <p:nvPr/>
          </p:nvSpPr>
          <p:spPr>
            <a:xfrm>
              <a:off x="76200" y="-28575"/>
              <a:ext cx="660400" cy="765175"/>
            </a:xfrm>
            <a:prstGeom prst="rect">
              <a:avLst/>
            </a:prstGeom>
          </p:spPr>
          <p:txBody>
            <a:bodyPr anchor="ctr" rtlCol="false" tIns="50800" lIns="50800" bIns="50800" rIns="50800"/>
            <a:lstStyle/>
            <a:p>
              <a:pPr algn="ctr">
                <a:lnSpc>
                  <a:spcPts val="3402"/>
                </a:lnSpc>
              </a:pPr>
            </a:p>
          </p:txBody>
        </p:sp>
      </p:grpSp>
      <p:grpSp>
        <p:nvGrpSpPr>
          <p:cNvPr name="Group 27" id="27"/>
          <p:cNvGrpSpPr/>
          <p:nvPr/>
        </p:nvGrpSpPr>
        <p:grpSpPr>
          <a:xfrm rot="0">
            <a:off x="2294826" y="5825549"/>
            <a:ext cx="826451" cy="82645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9370">
                <a:alpha val="24706"/>
              </a:srgbClr>
            </a:solidFill>
          </p:spPr>
        </p:sp>
        <p:sp>
          <p:nvSpPr>
            <p:cNvPr name="TextBox 29" id="29"/>
            <p:cNvSpPr txBox="true"/>
            <p:nvPr/>
          </p:nvSpPr>
          <p:spPr>
            <a:xfrm>
              <a:off x="76200" y="-28575"/>
              <a:ext cx="660400" cy="765175"/>
            </a:xfrm>
            <a:prstGeom prst="rect">
              <a:avLst/>
            </a:prstGeom>
          </p:spPr>
          <p:txBody>
            <a:bodyPr anchor="ctr" rtlCol="false" tIns="50800" lIns="50800" bIns="50800" rIns="50800"/>
            <a:lstStyle/>
            <a:p>
              <a:pPr algn="ctr">
                <a:lnSpc>
                  <a:spcPts val="3402"/>
                </a:lnSpc>
              </a:pPr>
              <a:r>
                <a:rPr lang="en-US" b="true" sz="2100">
                  <a:solidFill>
                    <a:srgbClr val="FFFFFF">
                      <a:alpha val="24706"/>
                    </a:srgbClr>
                  </a:solidFill>
                  <a:latin typeface="Poppins Bold"/>
                  <a:ea typeface="Poppins Bold"/>
                  <a:cs typeface="Poppins Bold"/>
                  <a:sym typeface="Poppins Bold"/>
                </a:rPr>
                <a:t>T</a:t>
              </a:r>
            </a:p>
          </p:txBody>
        </p:sp>
      </p:grpSp>
      <p:grpSp>
        <p:nvGrpSpPr>
          <p:cNvPr name="Group 30" id="30"/>
          <p:cNvGrpSpPr/>
          <p:nvPr/>
        </p:nvGrpSpPr>
        <p:grpSpPr>
          <a:xfrm rot="0">
            <a:off x="2389824" y="5918851"/>
            <a:ext cx="639848" cy="639848"/>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38100" cap="sq">
              <a:solidFill>
                <a:srgbClr val="FFFFFF">
                  <a:alpha val="24706"/>
                </a:srgbClr>
              </a:solidFill>
              <a:prstDash val="solid"/>
              <a:miter/>
            </a:ln>
          </p:spPr>
        </p:sp>
        <p:sp>
          <p:nvSpPr>
            <p:cNvPr name="TextBox 32" id="32"/>
            <p:cNvSpPr txBox="true"/>
            <p:nvPr/>
          </p:nvSpPr>
          <p:spPr>
            <a:xfrm>
              <a:off x="76200" y="-28575"/>
              <a:ext cx="660400" cy="765175"/>
            </a:xfrm>
            <a:prstGeom prst="rect">
              <a:avLst/>
            </a:prstGeom>
          </p:spPr>
          <p:txBody>
            <a:bodyPr anchor="ctr" rtlCol="false" tIns="50800" lIns="50800" bIns="50800" rIns="50800"/>
            <a:lstStyle/>
            <a:p>
              <a:pPr algn="ctr">
                <a:lnSpc>
                  <a:spcPts val="3402"/>
                </a:lnSpc>
              </a:pPr>
            </a:p>
          </p:txBody>
        </p:sp>
      </p:grpSp>
      <p:grpSp>
        <p:nvGrpSpPr>
          <p:cNvPr name="Group 33" id="33"/>
          <p:cNvGrpSpPr/>
          <p:nvPr/>
        </p:nvGrpSpPr>
        <p:grpSpPr>
          <a:xfrm rot="0">
            <a:off x="3560952" y="5825549"/>
            <a:ext cx="826451" cy="82645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CB8F"/>
            </a:solidFill>
          </p:spPr>
        </p:sp>
        <p:sp>
          <p:nvSpPr>
            <p:cNvPr name="TextBox 35" id="35"/>
            <p:cNvSpPr txBox="true"/>
            <p:nvPr/>
          </p:nvSpPr>
          <p:spPr>
            <a:xfrm>
              <a:off x="76200" y="-28575"/>
              <a:ext cx="660400" cy="765175"/>
            </a:xfrm>
            <a:prstGeom prst="rect">
              <a:avLst/>
            </a:prstGeom>
          </p:spPr>
          <p:txBody>
            <a:bodyPr anchor="ctr" rtlCol="false" tIns="50800" lIns="50800" bIns="50800" rIns="50800"/>
            <a:lstStyle/>
            <a:p>
              <a:pPr algn="ctr">
                <a:lnSpc>
                  <a:spcPts val="3402"/>
                </a:lnSpc>
              </a:pPr>
              <a:r>
                <a:rPr lang="en-US" b="true" sz="2100">
                  <a:solidFill>
                    <a:srgbClr val="FFFFFF"/>
                  </a:solidFill>
                  <a:latin typeface="Poppins Bold"/>
                  <a:ea typeface="Poppins Bold"/>
                  <a:cs typeface="Poppins Bold"/>
                  <a:sym typeface="Poppins Bold"/>
                </a:rPr>
                <a:t>L</a:t>
              </a:r>
            </a:p>
          </p:txBody>
        </p:sp>
      </p:grpSp>
      <p:grpSp>
        <p:nvGrpSpPr>
          <p:cNvPr name="Group 36" id="36"/>
          <p:cNvGrpSpPr/>
          <p:nvPr/>
        </p:nvGrpSpPr>
        <p:grpSpPr>
          <a:xfrm rot="0">
            <a:off x="3654254" y="5918851"/>
            <a:ext cx="639848" cy="639848"/>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38100" cap="sq">
              <a:solidFill>
                <a:srgbClr val="FFFFFF"/>
              </a:solidFill>
              <a:prstDash val="solid"/>
              <a:miter/>
            </a:ln>
          </p:spPr>
        </p:sp>
        <p:sp>
          <p:nvSpPr>
            <p:cNvPr name="TextBox 38" id="38"/>
            <p:cNvSpPr txBox="true"/>
            <p:nvPr/>
          </p:nvSpPr>
          <p:spPr>
            <a:xfrm>
              <a:off x="76200" y="-28575"/>
              <a:ext cx="660400" cy="765175"/>
            </a:xfrm>
            <a:prstGeom prst="rect">
              <a:avLst/>
            </a:prstGeom>
          </p:spPr>
          <p:txBody>
            <a:bodyPr anchor="ctr" rtlCol="false" tIns="50800" lIns="50800" bIns="50800" rIns="50800"/>
            <a:lstStyle/>
            <a:p>
              <a:pPr algn="ctr">
                <a:lnSpc>
                  <a:spcPts val="3402"/>
                </a:lnSpc>
              </a:pPr>
            </a:p>
          </p:txBody>
        </p:sp>
      </p:grpSp>
      <p:grpSp>
        <p:nvGrpSpPr>
          <p:cNvPr name="Group 39" id="39"/>
          <p:cNvGrpSpPr/>
          <p:nvPr/>
        </p:nvGrpSpPr>
        <p:grpSpPr>
          <a:xfrm rot="0">
            <a:off x="9394810" y="572602"/>
            <a:ext cx="8317319" cy="582757"/>
            <a:chOff x="0" y="0"/>
            <a:chExt cx="2722667" cy="190765"/>
          </a:xfrm>
        </p:grpSpPr>
        <p:sp>
          <p:nvSpPr>
            <p:cNvPr name="Freeform 40" id="40"/>
            <p:cNvSpPr/>
            <p:nvPr/>
          </p:nvSpPr>
          <p:spPr>
            <a:xfrm flipH="false" flipV="false" rot="0">
              <a:off x="0" y="0"/>
              <a:ext cx="2722667" cy="190765"/>
            </a:xfrm>
            <a:custGeom>
              <a:avLst/>
              <a:gdLst/>
              <a:ahLst/>
              <a:cxnLst/>
              <a:rect r="r" b="b" t="t" l="l"/>
              <a:pathLst>
                <a:path h="190765" w="2722667">
                  <a:moveTo>
                    <a:pt x="9308" y="0"/>
                  </a:moveTo>
                  <a:lnTo>
                    <a:pt x="2713359" y="0"/>
                  </a:lnTo>
                  <a:cubicBezTo>
                    <a:pt x="2715827" y="0"/>
                    <a:pt x="2718195" y="981"/>
                    <a:pt x="2719940" y="2726"/>
                  </a:cubicBezTo>
                  <a:cubicBezTo>
                    <a:pt x="2721686" y="4472"/>
                    <a:pt x="2722667" y="6840"/>
                    <a:pt x="2722667" y="9308"/>
                  </a:cubicBezTo>
                  <a:lnTo>
                    <a:pt x="2722667" y="181457"/>
                  </a:lnTo>
                  <a:cubicBezTo>
                    <a:pt x="2722667" y="183925"/>
                    <a:pt x="2721686" y="186293"/>
                    <a:pt x="2719940" y="188039"/>
                  </a:cubicBezTo>
                  <a:cubicBezTo>
                    <a:pt x="2718195" y="189784"/>
                    <a:pt x="2715827" y="190765"/>
                    <a:pt x="2713359" y="190765"/>
                  </a:cubicBezTo>
                  <a:lnTo>
                    <a:pt x="9308" y="190765"/>
                  </a:lnTo>
                  <a:cubicBezTo>
                    <a:pt x="6840" y="190765"/>
                    <a:pt x="4472" y="189784"/>
                    <a:pt x="2726" y="188039"/>
                  </a:cubicBezTo>
                  <a:cubicBezTo>
                    <a:pt x="981" y="186293"/>
                    <a:pt x="0" y="183925"/>
                    <a:pt x="0" y="181457"/>
                  </a:cubicBezTo>
                  <a:lnTo>
                    <a:pt x="0" y="9308"/>
                  </a:lnTo>
                  <a:cubicBezTo>
                    <a:pt x="0" y="6840"/>
                    <a:pt x="981" y="4472"/>
                    <a:pt x="2726" y="2726"/>
                  </a:cubicBezTo>
                  <a:cubicBezTo>
                    <a:pt x="4472" y="981"/>
                    <a:pt x="6840" y="0"/>
                    <a:pt x="9308" y="0"/>
                  </a:cubicBezTo>
                  <a:close/>
                </a:path>
              </a:pathLst>
            </a:custGeom>
            <a:solidFill>
              <a:srgbClr val="8BCB8F"/>
            </a:solidFill>
            <a:ln cap="sq">
              <a:noFill/>
              <a:prstDash val="solid"/>
              <a:miter/>
            </a:ln>
          </p:spPr>
        </p:sp>
        <p:sp>
          <p:nvSpPr>
            <p:cNvPr name="TextBox 41" id="41"/>
            <p:cNvSpPr txBox="true"/>
            <p:nvPr/>
          </p:nvSpPr>
          <p:spPr>
            <a:xfrm>
              <a:off x="0" y="-38100"/>
              <a:ext cx="2722667" cy="228865"/>
            </a:xfrm>
            <a:prstGeom prst="rect">
              <a:avLst/>
            </a:prstGeom>
          </p:spPr>
          <p:txBody>
            <a:bodyPr anchor="ctr" rtlCol="false" tIns="50800" lIns="50800" bIns="50800" rIns="50800"/>
            <a:lstStyle/>
            <a:p>
              <a:pPr algn="ctr">
                <a:lnSpc>
                  <a:spcPts val="2659"/>
                </a:lnSpc>
                <a:spcBef>
                  <a:spcPct val="0"/>
                </a:spcBef>
              </a:pPr>
            </a:p>
          </p:txBody>
        </p:sp>
      </p:grpSp>
      <p:sp>
        <p:nvSpPr>
          <p:cNvPr name="TextBox 42" id="42"/>
          <p:cNvSpPr txBox="true"/>
          <p:nvPr/>
        </p:nvSpPr>
        <p:spPr>
          <a:xfrm rot="0">
            <a:off x="9650718" y="682651"/>
            <a:ext cx="6311926" cy="349250"/>
          </a:xfrm>
          <a:prstGeom prst="rect">
            <a:avLst/>
          </a:prstGeom>
        </p:spPr>
        <p:txBody>
          <a:bodyPr anchor="t" rtlCol="false" tIns="0" lIns="0" bIns="0" rIns="0">
            <a:spAutoFit/>
          </a:bodyPr>
          <a:lstStyle/>
          <a:p>
            <a:pPr algn="l">
              <a:lnSpc>
                <a:spcPts val="2800"/>
              </a:lnSpc>
            </a:pPr>
            <a:r>
              <a:rPr lang="en-US" sz="2000" spc="50" b="true">
                <a:solidFill>
                  <a:srgbClr val="FFFFFF"/>
                </a:solidFill>
                <a:latin typeface="Bricolage Grotesque Bold"/>
                <a:ea typeface="Bricolage Grotesque Bold"/>
                <a:cs typeface="Bricolage Grotesque Bold"/>
                <a:sym typeface="Bricolage Grotesque Bold"/>
              </a:rPr>
              <a:t>Fin</a:t>
            </a:r>
            <a:r>
              <a:rPr lang="en-US" b="true" sz="2000" spc="50">
                <a:solidFill>
                  <a:srgbClr val="FFFFFF"/>
                </a:solidFill>
                <a:latin typeface="Bricolage Grotesque Bold"/>
                <a:ea typeface="Bricolage Grotesque Bold"/>
                <a:cs typeface="Bricolage Grotesque Bold"/>
                <a:sym typeface="Bricolage Grotesque Bold"/>
              </a:rPr>
              <a:t>al Scoping a</a:t>
            </a:r>
            <a:r>
              <a:rPr lang="en-US" b="true" sz="2000" spc="50">
                <a:solidFill>
                  <a:srgbClr val="FFFFFF"/>
                </a:solidFill>
                <a:latin typeface="Bricolage Grotesque Bold"/>
                <a:ea typeface="Bricolage Grotesque Bold"/>
                <a:cs typeface="Bricolage Grotesque Bold"/>
                <a:sym typeface="Bricolage Grotesque Bold"/>
              </a:rPr>
              <a:t>nd Output</a:t>
            </a:r>
          </a:p>
        </p:txBody>
      </p:sp>
      <p:sp>
        <p:nvSpPr>
          <p:cNvPr name="TextBox 43" id="43"/>
          <p:cNvSpPr txBox="true"/>
          <p:nvPr/>
        </p:nvSpPr>
        <p:spPr>
          <a:xfrm rot="0">
            <a:off x="9650718" y="1333206"/>
            <a:ext cx="8202892" cy="2202180"/>
          </a:xfrm>
          <a:prstGeom prst="rect">
            <a:avLst/>
          </a:prstGeom>
        </p:spPr>
        <p:txBody>
          <a:bodyPr anchor="t" rtlCol="false" tIns="0" lIns="0" bIns="0" rIns="0">
            <a:spAutoFit/>
          </a:bodyPr>
          <a:lstStyle/>
          <a:p>
            <a:pPr algn="l">
              <a:lnSpc>
                <a:spcPts val="2519"/>
              </a:lnSpc>
            </a:pPr>
            <a:r>
              <a:rPr lang="en-US" sz="1799" spc="44">
                <a:solidFill>
                  <a:srgbClr val="0B132B"/>
                </a:solidFill>
                <a:latin typeface="Bricolage Grotesque"/>
                <a:ea typeface="Bricolage Grotesque"/>
                <a:cs typeface="Bricolage Grotesque"/>
                <a:sym typeface="Bricolage Grotesque"/>
              </a:rPr>
              <a:t>          - Geogr</a:t>
            </a:r>
            <a:r>
              <a:rPr lang="en-US" sz="1799" spc="44">
                <a:solidFill>
                  <a:srgbClr val="0B132B"/>
                </a:solidFill>
                <a:latin typeface="Bricolage Grotesque"/>
                <a:ea typeface="Bricolage Grotesque"/>
                <a:cs typeface="Bricolage Grotesque"/>
                <a:sym typeface="Bricolage Grotesque"/>
              </a:rPr>
              <a:t>aphic Focus: Limited dataset to Washington</a:t>
            </a:r>
            <a:r>
              <a:rPr lang="en-US" sz="1799" spc="44">
                <a:solidFill>
                  <a:srgbClr val="0B132B"/>
                </a:solidFill>
                <a:latin typeface="Bricolage Grotesque"/>
                <a:ea typeface="Bricolage Grotesque"/>
                <a:cs typeface="Bricolage Grotesque"/>
                <a:sym typeface="Bricolage Grotesque"/>
              </a:rPr>
              <a:t> St</a:t>
            </a:r>
            <a:r>
              <a:rPr lang="en-US" sz="1799" spc="44">
                <a:solidFill>
                  <a:srgbClr val="0B132B"/>
                </a:solidFill>
                <a:latin typeface="Bricolage Grotesque"/>
                <a:ea typeface="Bricolage Grotesque"/>
                <a:cs typeface="Bricolage Grotesque"/>
                <a:sym typeface="Bricolage Grotesque"/>
              </a:rPr>
              <a:t>ate (WA) for </a:t>
            </a:r>
          </a:p>
          <a:p>
            <a:pPr algn="l">
              <a:lnSpc>
                <a:spcPts val="2519"/>
              </a:lnSpc>
            </a:pPr>
            <a:r>
              <a:rPr lang="en-US" sz="1799" spc="44">
                <a:solidFill>
                  <a:srgbClr val="0B132B"/>
                </a:solidFill>
                <a:latin typeface="Bricolage Grotesque"/>
                <a:ea typeface="Bricolage Grotesque"/>
                <a:cs typeface="Bricolage Grotesque"/>
                <a:sym typeface="Bricolage Grotesque"/>
              </a:rPr>
              <a:t>            </a:t>
            </a:r>
            <a:r>
              <a:rPr lang="en-US" sz="1799" spc="44">
                <a:solidFill>
                  <a:srgbClr val="0B132B"/>
                </a:solidFill>
                <a:latin typeface="Bricolage Grotesque"/>
                <a:ea typeface="Bricolage Grotesque"/>
                <a:cs typeface="Bricolage Grotesque"/>
                <a:sym typeface="Bricolage Grotesque"/>
              </a:rPr>
              <a:t>consistent regional analysis</a:t>
            </a:r>
          </a:p>
          <a:p>
            <a:pPr algn="l" marL="388618" indent="-194309" lvl="1">
              <a:lnSpc>
                <a:spcPts val="2519"/>
              </a:lnSpc>
              <a:buFont typeface="Arial"/>
              <a:buChar char="•"/>
            </a:pPr>
            <a:r>
              <a:rPr lang="en-US" b="true" sz="1799" spc="44">
                <a:solidFill>
                  <a:srgbClr val="0B132B"/>
                </a:solidFill>
                <a:latin typeface="Bricolage Grotesque Bold"/>
                <a:ea typeface="Bricolage Grotesque Bold"/>
                <a:cs typeface="Bricolage Grotesque Bold"/>
                <a:sym typeface="Bricolage Grotesque Bold"/>
              </a:rPr>
              <a:t>Tool: Unique</a:t>
            </a:r>
          </a:p>
          <a:p>
            <a:pPr algn="l">
              <a:lnSpc>
                <a:spcPts val="2519"/>
              </a:lnSpc>
            </a:pPr>
            <a:r>
              <a:rPr lang="en-US" sz="1799" spc="44">
                <a:solidFill>
                  <a:srgbClr val="0B132B"/>
                </a:solidFill>
                <a:latin typeface="Bricolage Grotesque"/>
                <a:ea typeface="Bricolage Grotesque"/>
                <a:cs typeface="Bricolage Grotesque"/>
                <a:sym typeface="Bricolage Grotesque"/>
              </a:rPr>
              <a:t>          - </a:t>
            </a:r>
            <a:r>
              <a:rPr lang="en-US" sz="1799" spc="44">
                <a:solidFill>
                  <a:srgbClr val="0B132B"/>
                </a:solidFill>
                <a:latin typeface="Bricolage Grotesque"/>
                <a:ea typeface="Bricolage Grotesque"/>
                <a:cs typeface="Bricolage Grotesque"/>
                <a:sym typeface="Bricolage Grotesque"/>
              </a:rPr>
              <a:t>Removed duplicate records using DOL_ID as the unique key</a:t>
            </a:r>
          </a:p>
          <a:p>
            <a:pPr algn="l" marL="388618" indent="-194309" lvl="1">
              <a:lnSpc>
                <a:spcPts val="2519"/>
              </a:lnSpc>
              <a:buFont typeface="Arial"/>
              <a:buChar char="•"/>
            </a:pPr>
            <a:r>
              <a:rPr lang="en-US" b="true" sz="1799" spc="44">
                <a:solidFill>
                  <a:srgbClr val="0B132B"/>
                </a:solidFill>
                <a:latin typeface="Bricolage Grotesque Bold"/>
                <a:ea typeface="Bricolage Grotesque Bold"/>
                <a:cs typeface="Bricolage Grotesque Bold"/>
                <a:sym typeface="Bricolage Grotesque Bold"/>
              </a:rPr>
              <a:t>Tool:</a:t>
            </a:r>
            <a:r>
              <a:rPr lang="en-US" sz="1799" spc="44">
                <a:solidFill>
                  <a:srgbClr val="0B132B"/>
                </a:solidFill>
                <a:latin typeface="Bricolage Grotesque"/>
                <a:ea typeface="Bricolage Grotesque"/>
                <a:cs typeface="Bricolage Grotesque"/>
                <a:sym typeface="Bricolage Grotesque"/>
              </a:rPr>
              <a:t> </a:t>
            </a:r>
            <a:r>
              <a:rPr lang="en-US" b="true" sz="1799" spc="44">
                <a:solidFill>
                  <a:srgbClr val="0B132B"/>
                </a:solidFill>
                <a:latin typeface="Bricolage Grotesque Bold"/>
                <a:ea typeface="Bricolage Grotesque Bold"/>
                <a:cs typeface="Bricolage Grotesque Bold"/>
                <a:sym typeface="Bricolage Grotesque Bold"/>
              </a:rPr>
              <a:t>Output Data</a:t>
            </a:r>
          </a:p>
          <a:p>
            <a:pPr algn="l">
              <a:lnSpc>
                <a:spcPts val="2519"/>
              </a:lnSpc>
            </a:pPr>
            <a:r>
              <a:rPr lang="en-US" sz="1799" spc="44">
                <a:solidFill>
                  <a:srgbClr val="0B132B"/>
                </a:solidFill>
                <a:latin typeface="Bricolage Grotesque"/>
                <a:ea typeface="Bricolage Grotesque"/>
                <a:cs typeface="Bricolage Grotesque"/>
                <a:sym typeface="Bricolage Grotesque"/>
              </a:rPr>
              <a:t>          - The workflow concludes by saving the fully processed data </a:t>
            </a:r>
          </a:p>
          <a:p>
            <a:pPr algn="l">
              <a:lnSpc>
                <a:spcPts val="2519"/>
              </a:lnSpc>
            </a:pPr>
            <a:r>
              <a:rPr lang="en-US" sz="1799" spc="44">
                <a:solidFill>
                  <a:srgbClr val="0B132B"/>
                </a:solidFill>
                <a:latin typeface="Bricolage Grotesque"/>
                <a:ea typeface="Bricolage Grotesque"/>
                <a:cs typeface="Bricolage Grotesque"/>
                <a:sym typeface="Bricolage Grotesque"/>
              </a:rPr>
              <a:t>            </a:t>
            </a:r>
            <a:r>
              <a:rPr lang="en-US" sz="1799" spc="44">
                <a:solidFill>
                  <a:srgbClr val="0B132B"/>
                </a:solidFill>
                <a:latin typeface="Bricolage Grotesque"/>
                <a:ea typeface="Bricolage Grotesque"/>
                <a:cs typeface="Bricolage Grotesque"/>
                <a:sym typeface="Bricolage Grotesque"/>
              </a:rPr>
              <a:t>stream. The Altryx return the final CSV file Named “ EV_clean.csv”</a:t>
            </a:r>
          </a:p>
        </p:txBody>
      </p:sp>
      <p:grpSp>
        <p:nvGrpSpPr>
          <p:cNvPr name="Group 44" id="44"/>
          <p:cNvGrpSpPr/>
          <p:nvPr/>
        </p:nvGrpSpPr>
        <p:grpSpPr>
          <a:xfrm rot="0">
            <a:off x="-5908113" y="-567883"/>
            <a:ext cx="11070695" cy="1447961"/>
            <a:chOff x="0" y="0"/>
            <a:chExt cx="2859515" cy="374003"/>
          </a:xfrm>
        </p:grpSpPr>
        <p:sp>
          <p:nvSpPr>
            <p:cNvPr name="Freeform 45" id="45"/>
            <p:cNvSpPr/>
            <p:nvPr/>
          </p:nvSpPr>
          <p:spPr>
            <a:xfrm flipH="false" flipV="false" rot="0">
              <a:off x="0" y="0"/>
              <a:ext cx="2859515" cy="374003"/>
            </a:xfrm>
            <a:custGeom>
              <a:avLst/>
              <a:gdLst/>
              <a:ahLst/>
              <a:cxnLst/>
              <a:rect r="r" b="b" t="t" l="l"/>
              <a:pathLst>
                <a:path h="374003" w="2859515">
                  <a:moveTo>
                    <a:pt x="41959" y="0"/>
                  </a:moveTo>
                  <a:lnTo>
                    <a:pt x="2817556" y="0"/>
                  </a:lnTo>
                  <a:cubicBezTo>
                    <a:pt x="2828685" y="0"/>
                    <a:pt x="2839357" y="4421"/>
                    <a:pt x="2847226" y="12290"/>
                  </a:cubicBezTo>
                  <a:cubicBezTo>
                    <a:pt x="2855095" y="20158"/>
                    <a:pt x="2859515" y="30831"/>
                    <a:pt x="2859515" y="41959"/>
                  </a:cubicBezTo>
                  <a:lnTo>
                    <a:pt x="2859515" y="332044"/>
                  </a:lnTo>
                  <a:cubicBezTo>
                    <a:pt x="2859515" y="355217"/>
                    <a:pt x="2840730" y="374003"/>
                    <a:pt x="2817556" y="374003"/>
                  </a:cubicBezTo>
                  <a:lnTo>
                    <a:pt x="41959" y="374003"/>
                  </a:lnTo>
                  <a:cubicBezTo>
                    <a:pt x="18786" y="374003"/>
                    <a:pt x="0" y="355217"/>
                    <a:pt x="0" y="332044"/>
                  </a:cubicBezTo>
                  <a:lnTo>
                    <a:pt x="0" y="41959"/>
                  </a:lnTo>
                  <a:cubicBezTo>
                    <a:pt x="0" y="18786"/>
                    <a:pt x="18786" y="0"/>
                    <a:pt x="41959" y="0"/>
                  </a:cubicBezTo>
                  <a:close/>
                </a:path>
              </a:pathLst>
            </a:custGeom>
            <a:solidFill>
              <a:srgbClr val="000000">
                <a:alpha val="0"/>
              </a:srgbClr>
            </a:solidFill>
            <a:ln w="19050" cap="rnd">
              <a:solidFill>
                <a:srgbClr val="00B58F"/>
              </a:solidFill>
              <a:prstDash val="solid"/>
              <a:round/>
            </a:ln>
          </p:spPr>
        </p:sp>
        <p:sp>
          <p:nvSpPr>
            <p:cNvPr name="TextBox 46" id="46"/>
            <p:cNvSpPr txBox="true"/>
            <p:nvPr/>
          </p:nvSpPr>
          <p:spPr>
            <a:xfrm>
              <a:off x="0" y="-38100"/>
              <a:ext cx="2859515" cy="412103"/>
            </a:xfrm>
            <a:prstGeom prst="rect">
              <a:avLst/>
            </a:prstGeom>
          </p:spPr>
          <p:txBody>
            <a:bodyPr anchor="ctr" rtlCol="false" tIns="50800" lIns="50800" bIns="50800" rIns="50800"/>
            <a:lstStyle/>
            <a:p>
              <a:pPr algn="ctr">
                <a:lnSpc>
                  <a:spcPts val="2659"/>
                </a:lnSpc>
                <a:spcBef>
                  <a:spcPct val="0"/>
                </a:spcBef>
              </a:pPr>
            </a:p>
          </p:txBody>
        </p:sp>
      </p:grpSp>
      <p:sp>
        <p:nvSpPr>
          <p:cNvPr name="Freeform 47" id="47"/>
          <p:cNvSpPr/>
          <p:nvPr/>
        </p:nvSpPr>
        <p:spPr>
          <a:xfrm flipH="false" flipV="false" rot="0">
            <a:off x="1157370" y="337017"/>
            <a:ext cx="268503" cy="213826"/>
          </a:xfrm>
          <a:custGeom>
            <a:avLst/>
            <a:gdLst/>
            <a:ahLst/>
            <a:cxnLst/>
            <a:rect r="r" b="b" t="t" l="l"/>
            <a:pathLst>
              <a:path h="213826" w="268503">
                <a:moveTo>
                  <a:pt x="0" y="0"/>
                </a:moveTo>
                <a:lnTo>
                  <a:pt x="268503" y="0"/>
                </a:lnTo>
                <a:lnTo>
                  <a:pt x="268503" y="213826"/>
                </a:lnTo>
                <a:lnTo>
                  <a:pt x="0" y="213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8" id="48"/>
          <p:cNvSpPr txBox="true"/>
          <p:nvPr/>
        </p:nvSpPr>
        <p:spPr>
          <a:xfrm rot="0">
            <a:off x="1527413" y="298917"/>
            <a:ext cx="2381625" cy="273685"/>
          </a:xfrm>
          <a:prstGeom prst="rect">
            <a:avLst/>
          </a:prstGeom>
        </p:spPr>
        <p:txBody>
          <a:bodyPr anchor="t" rtlCol="false" tIns="0" lIns="0" bIns="0" rIns="0">
            <a:spAutoFit/>
          </a:bodyPr>
          <a:lstStyle/>
          <a:p>
            <a:pPr algn="l">
              <a:lnSpc>
                <a:spcPts val="2239"/>
              </a:lnSpc>
            </a:pPr>
            <a:r>
              <a:rPr lang="en-US" sz="1599" spc="39" b="true">
                <a:solidFill>
                  <a:srgbClr val="0B132B"/>
                </a:solidFill>
                <a:latin typeface="Bricolage Grotesque Bold"/>
                <a:ea typeface="Bricolage Grotesque Bold"/>
                <a:cs typeface="Bricolage Grotesque Bold"/>
                <a:sym typeface="Bricolage Grotesque Bold"/>
              </a:rPr>
              <a:t>B.E.A.N.N.S GROUP</a:t>
            </a:r>
          </a:p>
        </p:txBody>
      </p:sp>
      <p:grpSp>
        <p:nvGrpSpPr>
          <p:cNvPr name="Group 49" id="49"/>
          <p:cNvGrpSpPr/>
          <p:nvPr/>
        </p:nvGrpSpPr>
        <p:grpSpPr>
          <a:xfrm rot="0">
            <a:off x="9394810" y="3877359"/>
            <a:ext cx="976970" cy="696611"/>
            <a:chOff x="0" y="0"/>
            <a:chExt cx="407622" cy="290648"/>
          </a:xfrm>
        </p:grpSpPr>
        <p:sp>
          <p:nvSpPr>
            <p:cNvPr name="Freeform 50" id="50"/>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00B58F"/>
            </a:solidFill>
          </p:spPr>
        </p:sp>
        <p:sp>
          <p:nvSpPr>
            <p:cNvPr name="TextBox 51" id="51"/>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0">
            <a:off x="10066247" y="3877359"/>
            <a:ext cx="976970" cy="696611"/>
            <a:chOff x="0" y="0"/>
            <a:chExt cx="407622" cy="290648"/>
          </a:xfrm>
        </p:grpSpPr>
        <p:sp>
          <p:nvSpPr>
            <p:cNvPr name="Freeform 53" id="53"/>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00B58F"/>
            </a:solidFill>
          </p:spPr>
        </p:sp>
        <p:sp>
          <p:nvSpPr>
            <p:cNvPr name="TextBox 54" id="54"/>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0">
            <a:off x="10751318" y="3877359"/>
            <a:ext cx="976970" cy="696611"/>
            <a:chOff x="0" y="0"/>
            <a:chExt cx="407622" cy="290648"/>
          </a:xfrm>
        </p:grpSpPr>
        <p:sp>
          <p:nvSpPr>
            <p:cNvPr name="Freeform 56" id="56"/>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00B58F"/>
            </a:solidFill>
          </p:spPr>
        </p:sp>
        <p:sp>
          <p:nvSpPr>
            <p:cNvPr name="TextBox 57" id="57"/>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sp>
        <p:nvSpPr>
          <p:cNvPr name="TextBox 58" id="58"/>
          <p:cNvSpPr txBox="true"/>
          <p:nvPr/>
        </p:nvSpPr>
        <p:spPr>
          <a:xfrm rot="0">
            <a:off x="9394810" y="4982911"/>
            <a:ext cx="6275440" cy="481965"/>
          </a:xfrm>
          <a:prstGeom prst="rect">
            <a:avLst/>
          </a:prstGeom>
        </p:spPr>
        <p:txBody>
          <a:bodyPr anchor="t" rtlCol="false" tIns="0" lIns="0" bIns="0" rIns="0">
            <a:spAutoFit/>
          </a:bodyPr>
          <a:lstStyle/>
          <a:p>
            <a:pPr algn="l">
              <a:lnSpc>
                <a:spcPts val="3600"/>
              </a:lnSpc>
            </a:pPr>
            <a:r>
              <a:rPr lang="en-US" sz="3600">
                <a:solidFill>
                  <a:srgbClr val="0B132B"/>
                </a:solidFill>
                <a:latin typeface="Rubik One"/>
                <a:ea typeface="Rubik One"/>
                <a:cs typeface="Rubik One"/>
                <a:sym typeface="Rubik One"/>
              </a:rPr>
              <a:t>DATA QUALITY RESULTS</a:t>
            </a:r>
          </a:p>
        </p:txBody>
      </p:sp>
      <p:sp>
        <p:nvSpPr>
          <p:cNvPr name="TextBox 59" id="59"/>
          <p:cNvSpPr txBox="true"/>
          <p:nvPr/>
        </p:nvSpPr>
        <p:spPr>
          <a:xfrm rot="0">
            <a:off x="9394810" y="5769676"/>
            <a:ext cx="7668403" cy="3656965"/>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0B132B"/>
                </a:solidFill>
                <a:latin typeface="Bricolage Grotesque"/>
                <a:ea typeface="Bricolage Grotesque"/>
                <a:cs typeface="Bricolage Grotesque"/>
                <a:sym typeface="Bricolage Grotesque"/>
              </a:rPr>
              <a:t>Row Count: ~200,000 valid and relevant records retained</a:t>
            </a:r>
          </a:p>
          <a:p>
            <a:pPr algn="l" marL="410209" indent="-205105" lvl="1">
              <a:lnSpc>
                <a:spcPts val="2659"/>
              </a:lnSpc>
              <a:buFont typeface="Arial"/>
              <a:buChar char="•"/>
            </a:pPr>
            <a:r>
              <a:rPr lang="en-US" sz="1899">
                <a:solidFill>
                  <a:srgbClr val="0B132B"/>
                </a:solidFill>
                <a:latin typeface="Bricolage Grotesque"/>
                <a:ea typeface="Bricolage Grotesque"/>
                <a:cs typeface="Bricolage Grotesque"/>
                <a:sym typeface="Bricolage Grotesque"/>
              </a:rPr>
              <a:t>Column Count: 20 key attributes (2 removed, 6 new engineered features added)</a:t>
            </a:r>
          </a:p>
          <a:p>
            <a:pPr algn="l" marL="410209" indent="-205105" lvl="1">
              <a:lnSpc>
                <a:spcPts val="2659"/>
              </a:lnSpc>
              <a:buFont typeface="Arial"/>
              <a:buChar char="•"/>
            </a:pPr>
            <a:r>
              <a:rPr lang="en-US" sz="1899">
                <a:solidFill>
                  <a:srgbClr val="0B132B"/>
                </a:solidFill>
                <a:latin typeface="Bricolage Grotesque"/>
                <a:ea typeface="Bricolage Grotesque"/>
                <a:cs typeface="Bricolage Grotesque"/>
                <a:sym typeface="Bricolage Grotesque"/>
              </a:rPr>
              <a:t>Duplicate Removal: All duplicates eliminated using DOL_ID as a unique key</a:t>
            </a:r>
          </a:p>
          <a:p>
            <a:pPr algn="l" marL="410209" indent="-205105" lvl="1">
              <a:lnSpc>
                <a:spcPts val="2659"/>
              </a:lnSpc>
              <a:buFont typeface="Arial"/>
              <a:buChar char="•"/>
            </a:pPr>
            <a:r>
              <a:rPr lang="en-US" sz="1899">
                <a:solidFill>
                  <a:srgbClr val="0B132B"/>
                </a:solidFill>
                <a:latin typeface="Bricolage Grotesque"/>
                <a:ea typeface="Bricolage Grotesque"/>
                <a:cs typeface="Bricolage Grotesque"/>
                <a:sym typeface="Bricolage Grotesque"/>
              </a:rPr>
              <a:t>Standardization:</a:t>
            </a:r>
          </a:p>
          <a:p>
            <a:pPr algn="l">
              <a:lnSpc>
                <a:spcPts val="2659"/>
              </a:lnSpc>
            </a:pPr>
            <a:r>
              <a:rPr lang="en-US" sz="1899">
                <a:solidFill>
                  <a:srgbClr val="0B132B"/>
                </a:solidFill>
                <a:latin typeface="Bricolage Grotesque"/>
                <a:ea typeface="Bricolage Grotesque"/>
                <a:cs typeface="Bricolage Grotesque"/>
                <a:sym typeface="Bricolage Grotesque"/>
              </a:rPr>
              <a:t>           - Unified City/County formatting</a:t>
            </a:r>
          </a:p>
          <a:p>
            <a:pPr algn="l">
              <a:lnSpc>
                <a:spcPts val="2659"/>
              </a:lnSpc>
            </a:pPr>
            <a:r>
              <a:rPr lang="en-US" sz="1899">
                <a:solidFill>
                  <a:srgbClr val="0B132B"/>
                </a:solidFill>
                <a:latin typeface="Bricolage Grotesque"/>
                <a:ea typeface="Bricolage Grotesque"/>
                <a:cs typeface="Bricolage Grotesque"/>
                <a:sym typeface="Bricolage Grotesque"/>
              </a:rPr>
              <a:t>           - </a:t>
            </a:r>
            <a:r>
              <a:rPr lang="en-US" sz="1899">
                <a:solidFill>
                  <a:srgbClr val="0B132B"/>
                </a:solidFill>
                <a:latin typeface="Bricolage Grotesque"/>
                <a:ea typeface="Bricolage Grotesque"/>
                <a:cs typeface="Bricolage Grotesque"/>
                <a:sym typeface="Bricolage Grotesque"/>
              </a:rPr>
              <a:t>Standardized Electric Utility names into Company_Name</a:t>
            </a:r>
          </a:p>
          <a:p>
            <a:pPr algn="l" marL="410209" indent="-205105" lvl="1">
              <a:lnSpc>
                <a:spcPts val="2659"/>
              </a:lnSpc>
              <a:buFont typeface="Arial"/>
              <a:buChar char="•"/>
            </a:pPr>
            <a:r>
              <a:rPr lang="en-US" sz="1899">
                <a:solidFill>
                  <a:srgbClr val="0B132B"/>
                </a:solidFill>
                <a:latin typeface="Bricolage Grotesque"/>
                <a:ea typeface="Bricolage Grotesque"/>
                <a:cs typeface="Bricolage Grotesque"/>
                <a:sym typeface="Bricolage Grotesque"/>
              </a:rPr>
              <a:t>Missing Value Treatment:</a:t>
            </a:r>
          </a:p>
          <a:p>
            <a:pPr algn="l">
              <a:lnSpc>
                <a:spcPts val="2659"/>
              </a:lnSpc>
            </a:pPr>
            <a:r>
              <a:rPr lang="en-US" sz="1899">
                <a:solidFill>
                  <a:srgbClr val="0B132B"/>
                </a:solidFill>
                <a:latin typeface="Bricolage Grotesque"/>
                <a:ea typeface="Bricolage Grotesque"/>
                <a:cs typeface="Bricolage Grotesque"/>
                <a:sym typeface="Bricolage Grotesque"/>
              </a:rPr>
              <a:t>           - Imputed Base_MSRP intelligently</a:t>
            </a:r>
          </a:p>
          <a:p>
            <a:pPr algn="l">
              <a:lnSpc>
                <a:spcPts val="2659"/>
              </a:lnSpc>
            </a:pPr>
            <a:r>
              <a:rPr lang="en-US" sz="1899">
                <a:solidFill>
                  <a:srgbClr val="0B132B"/>
                </a:solidFill>
                <a:latin typeface="Bricolage Grotesque"/>
                <a:ea typeface="Bricolage Grotesque"/>
                <a:cs typeface="Bricolage Grotesque"/>
                <a:sym typeface="Bricolage Grotesque"/>
              </a:rPr>
              <a:t>           - </a:t>
            </a:r>
            <a:r>
              <a:rPr lang="en-US" sz="1899">
                <a:solidFill>
                  <a:srgbClr val="0B132B"/>
                </a:solidFill>
                <a:latin typeface="Bricolage Grotesque"/>
                <a:ea typeface="Bricolage Grotesque"/>
                <a:cs typeface="Bricolage Grotesque"/>
                <a:sym typeface="Bricolage Grotesque"/>
              </a:rPr>
              <a:t>Corrected invalid BEV Range (0 → Null)</a:t>
            </a:r>
          </a:p>
        </p:txBody>
      </p:sp>
      <p:sp>
        <p:nvSpPr>
          <p:cNvPr name="TextBox 60" id="60"/>
          <p:cNvSpPr txBox="true"/>
          <p:nvPr/>
        </p:nvSpPr>
        <p:spPr>
          <a:xfrm rot="0">
            <a:off x="422175" y="9718651"/>
            <a:ext cx="263643" cy="318807"/>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16</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grpSp>
        <p:nvGrpSpPr>
          <p:cNvPr name="Group 2" id="2"/>
          <p:cNvGrpSpPr/>
          <p:nvPr/>
        </p:nvGrpSpPr>
        <p:grpSpPr>
          <a:xfrm rot="0">
            <a:off x="3373287" y="3597484"/>
            <a:ext cx="11541427" cy="3092033"/>
            <a:chOff x="0" y="0"/>
            <a:chExt cx="15388569" cy="4122711"/>
          </a:xfrm>
        </p:grpSpPr>
        <p:grpSp>
          <p:nvGrpSpPr>
            <p:cNvPr name="Group 3" id="3"/>
            <p:cNvGrpSpPr/>
            <p:nvPr/>
          </p:nvGrpSpPr>
          <p:grpSpPr>
            <a:xfrm rot="0">
              <a:off x="0" y="0"/>
              <a:ext cx="1439378" cy="1026324"/>
              <a:chOff x="0" y="0"/>
              <a:chExt cx="407622" cy="290648"/>
            </a:xfrm>
          </p:grpSpPr>
          <p:sp>
            <p:nvSpPr>
              <p:cNvPr name="Freeform 4" id="4"/>
              <p:cNvSpPr/>
              <p:nvPr/>
            </p:nvSpPr>
            <p:spPr>
              <a:xfrm flipH="false" flipV="false" rot="0">
                <a:off x="41784" y="0"/>
                <a:ext cx="324054" cy="290648"/>
              </a:xfrm>
              <a:custGeom>
                <a:avLst/>
                <a:gdLst/>
                <a:ahLst/>
                <a:cxnLst/>
                <a:rect r="r" b="b" t="t" l="l"/>
                <a:pathLst>
                  <a:path h="290648" w="324054">
                    <a:moveTo>
                      <a:pt x="254646" y="0"/>
                    </a:moveTo>
                    <a:lnTo>
                      <a:pt x="272608" y="0"/>
                    </a:lnTo>
                    <a:cubicBezTo>
                      <a:pt x="290716" y="0"/>
                      <a:pt x="307320" y="10072"/>
                      <a:pt x="315687" y="26130"/>
                    </a:cubicBezTo>
                    <a:cubicBezTo>
                      <a:pt x="324054" y="42189"/>
                      <a:pt x="322794" y="61568"/>
                      <a:pt x="312419" y="76408"/>
                    </a:cubicBezTo>
                    <a:lnTo>
                      <a:pt x="216057" y="214240"/>
                    </a:lnTo>
                    <a:cubicBezTo>
                      <a:pt x="182580" y="262124"/>
                      <a:pt x="127834" y="290648"/>
                      <a:pt x="69408" y="290648"/>
                    </a:cubicBezTo>
                    <a:lnTo>
                      <a:pt x="51446" y="290648"/>
                    </a:lnTo>
                    <a:cubicBezTo>
                      <a:pt x="33339" y="290648"/>
                      <a:pt x="16734" y="280576"/>
                      <a:pt x="8367" y="264518"/>
                    </a:cubicBezTo>
                    <a:cubicBezTo>
                      <a:pt x="0" y="248459"/>
                      <a:pt x="1260" y="229080"/>
                      <a:pt x="11635" y="214240"/>
                    </a:cubicBezTo>
                    <a:lnTo>
                      <a:pt x="107997" y="76408"/>
                    </a:lnTo>
                    <a:cubicBezTo>
                      <a:pt x="141474" y="28524"/>
                      <a:pt x="196220" y="0"/>
                      <a:pt x="254646" y="0"/>
                    </a:cubicBezTo>
                    <a:close/>
                  </a:path>
                </a:pathLst>
              </a:custGeom>
              <a:solidFill>
                <a:srgbClr val="00B58F"/>
              </a:solidFill>
            </p:spPr>
          </p:sp>
          <p:sp>
            <p:nvSpPr>
              <p:cNvPr name="TextBox 5" id="5"/>
              <p:cNvSpPr txBox="true"/>
              <p:nvPr/>
            </p:nvSpPr>
            <p:spPr>
              <a:xfrm>
                <a:off x="101600" y="-38100"/>
                <a:ext cx="204422" cy="328748"/>
              </a:xfrm>
              <a:prstGeom prst="rect">
                <a:avLst/>
              </a:prstGeom>
            </p:spPr>
            <p:txBody>
              <a:bodyPr anchor="ctr" rtlCol="false" tIns="72011" lIns="72011" bIns="72011" rIns="72011"/>
              <a:lstStyle/>
              <a:p>
                <a:pPr algn="ctr">
                  <a:lnSpc>
                    <a:spcPts val="2659"/>
                  </a:lnSpc>
                </a:pPr>
              </a:p>
            </p:txBody>
          </p:sp>
        </p:grpSp>
        <p:grpSp>
          <p:nvGrpSpPr>
            <p:cNvPr name="Group 6" id="6"/>
            <p:cNvGrpSpPr/>
            <p:nvPr/>
          </p:nvGrpSpPr>
          <p:grpSpPr>
            <a:xfrm rot="0">
              <a:off x="989233" y="5894"/>
              <a:ext cx="1439378" cy="1026324"/>
              <a:chOff x="0" y="0"/>
              <a:chExt cx="407622" cy="290648"/>
            </a:xfrm>
          </p:grpSpPr>
          <p:sp>
            <p:nvSpPr>
              <p:cNvPr name="Freeform 7" id="7"/>
              <p:cNvSpPr/>
              <p:nvPr/>
            </p:nvSpPr>
            <p:spPr>
              <a:xfrm flipH="false" flipV="false" rot="0">
                <a:off x="41784" y="0"/>
                <a:ext cx="324054" cy="290648"/>
              </a:xfrm>
              <a:custGeom>
                <a:avLst/>
                <a:gdLst/>
                <a:ahLst/>
                <a:cxnLst/>
                <a:rect r="r" b="b" t="t" l="l"/>
                <a:pathLst>
                  <a:path h="290648" w="324054">
                    <a:moveTo>
                      <a:pt x="254646" y="0"/>
                    </a:moveTo>
                    <a:lnTo>
                      <a:pt x="272608" y="0"/>
                    </a:lnTo>
                    <a:cubicBezTo>
                      <a:pt x="290716" y="0"/>
                      <a:pt x="307320" y="10072"/>
                      <a:pt x="315687" y="26130"/>
                    </a:cubicBezTo>
                    <a:cubicBezTo>
                      <a:pt x="324054" y="42189"/>
                      <a:pt x="322794" y="61568"/>
                      <a:pt x="312419" y="76408"/>
                    </a:cubicBezTo>
                    <a:lnTo>
                      <a:pt x="216057" y="214240"/>
                    </a:lnTo>
                    <a:cubicBezTo>
                      <a:pt x="182580" y="262124"/>
                      <a:pt x="127834" y="290648"/>
                      <a:pt x="69408" y="290648"/>
                    </a:cubicBezTo>
                    <a:lnTo>
                      <a:pt x="51446" y="290648"/>
                    </a:lnTo>
                    <a:cubicBezTo>
                      <a:pt x="33339" y="290648"/>
                      <a:pt x="16734" y="280576"/>
                      <a:pt x="8367" y="264518"/>
                    </a:cubicBezTo>
                    <a:cubicBezTo>
                      <a:pt x="0" y="248459"/>
                      <a:pt x="1260" y="229080"/>
                      <a:pt x="11635" y="214240"/>
                    </a:cubicBezTo>
                    <a:lnTo>
                      <a:pt x="107997" y="76408"/>
                    </a:lnTo>
                    <a:cubicBezTo>
                      <a:pt x="141474" y="28524"/>
                      <a:pt x="196220" y="0"/>
                      <a:pt x="254646" y="0"/>
                    </a:cubicBezTo>
                    <a:close/>
                  </a:path>
                </a:pathLst>
              </a:custGeom>
              <a:solidFill>
                <a:srgbClr val="8BCB8F"/>
              </a:solidFill>
            </p:spPr>
          </p:sp>
          <p:sp>
            <p:nvSpPr>
              <p:cNvPr name="TextBox 8" id="8"/>
              <p:cNvSpPr txBox="true"/>
              <p:nvPr/>
            </p:nvSpPr>
            <p:spPr>
              <a:xfrm>
                <a:off x="101600" y="-38100"/>
                <a:ext cx="204422" cy="328748"/>
              </a:xfrm>
              <a:prstGeom prst="rect">
                <a:avLst/>
              </a:prstGeom>
            </p:spPr>
            <p:txBody>
              <a:bodyPr anchor="ctr" rtlCol="false" tIns="72011" lIns="72011" bIns="72011" rIns="72011"/>
              <a:lstStyle/>
              <a:p>
                <a:pPr algn="ctr">
                  <a:lnSpc>
                    <a:spcPts val="2659"/>
                  </a:lnSpc>
                </a:pPr>
              </a:p>
            </p:txBody>
          </p:sp>
        </p:grpSp>
        <p:grpSp>
          <p:nvGrpSpPr>
            <p:cNvPr name="Group 9" id="9"/>
            <p:cNvGrpSpPr/>
            <p:nvPr/>
          </p:nvGrpSpPr>
          <p:grpSpPr>
            <a:xfrm rot="0">
              <a:off x="1959764" y="5894"/>
              <a:ext cx="1439378" cy="1026324"/>
              <a:chOff x="0" y="0"/>
              <a:chExt cx="407622" cy="290648"/>
            </a:xfrm>
          </p:grpSpPr>
          <p:sp>
            <p:nvSpPr>
              <p:cNvPr name="Freeform 10" id="10"/>
              <p:cNvSpPr/>
              <p:nvPr/>
            </p:nvSpPr>
            <p:spPr>
              <a:xfrm flipH="false" flipV="false" rot="0">
                <a:off x="41784" y="0"/>
                <a:ext cx="324054" cy="290648"/>
              </a:xfrm>
              <a:custGeom>
                <a:avLst/>
                <a:gdLst/>
                <a:ahLst/>
                <a:cxnLst/>
                <a:rect r="r" b="b" t="t" l="l"/>
                <a:pathLst>
                  <a:path h="290648" w="324054">
                    <a:moveTo>
                      <a:pt x="254646" y="0"/>
                    </a:moveTo>
                    <a:lnTo>
                      <a:pt x="272608" y="0"/>
                    </a:lnTo>
                    <a:cubicBezTo>
                      <a:pt x="290716" y="0"/>
                      <a:pt x="307320" y="10072"/>
                      <a:pt x="315687" y="26130"/>
                    </a:cubicBezTo>
                    <a:cubicBezTo>
                      <a:pt x="324054" y="42189"/>
                      <a:pt x="322794" y="61568"/>
                      <a:pt x="312419" y="76408"/>
                    </a:cubicBezTo>
                    <a:lnTo>
                      <a:pt x="216057" y="214240"/>
                    </a:lnTo>
                    <a:cubicBezTo>
                      <a:pt x="182580" y="262124"/>
                      <a:pt x="127834" y="290648"/>
                      <a:pt x="69408" y="290648"/>
                    </a:cubicBezTo>
                    <a:lnTo>
                      <a:pt x="51446" y="290648"/>
                    </a:lnTo>
                    <a:cubicBezTo>
                      <a:pt x="33339" y="290648"/>
                      <a:pt x="16734" y="280576"/>
                      <a:pt x="8367" y="264518"/>
                    </a:cubicBezTo>
                    <a:cubicBezTo>
                      <a:pt x="0" y="248459"/>
                      <a:pt x="1260" y="229080"/>
                      <a:pt x="11635" y="214240"/>
                    </a:cubicBezTo>
                    <a:lnTo>
                      <a:pt x="107997" y="76408"/>
                    </a:lnTo>
                    <a:cubicBezTo>
                      <a:pt x="141474" y="28524"/>
                      <a:pt x="196220" y="0"/>
                      <a:pt x="254646" y="0"/>
                    </a:cubicBezTo>
                    <a:close/>
                  </a:path>
                </a:pathLst>
              </a:custGeom>
              <a:solidFill>
                <a:srgbClr val="C7CED0"/>
              </a:solidFill>
            </p:spPr>
          </p:sp>
          <p:sp>
            <p:nvSpPr>
              <p:cNvPr name="TextBox 11" id="11"/>
              <p:cNvSpPr txBox="true"/>
              <p:nvPr/>
            </p:nvSpPr>
            <p:spPr>
              <a:xfrm>
                <a:off x="101600" y="-38100"/>
                <a:ext cx="204422" cy="328748"/>
              </a:xfrm>
              <a:prstGeom prst="rect">
                <a:avLst/>
              </a:prstGeom>
            </p:spPr>
            <p:txBody>
              <a:bodyPr anchor="ctr" rtlCol="false" tIns="72011" lIns="72011" bIns="72011" rIns="72011"/>
              <a:lstStyle/>
              <a:p>
                <a:pPr algn="ctr">
                  <a:lnSpc>
                    <a:spcPts val="2659"/>
                  </a:lnSpc>
                </a:pPr>
              </a:p>
            </p:txBody>
          </p:sp>
        </p:grpSp>
        <p:sp>
          <p:nvSpPr>
            <p:cNvPr name="TextBox 12" id="12"/>
            <p:cNvSpPr txBox="true"/>
            <p:nvPr/>
          </p:nvSpPr>
          <p:spPr>
            <a:xfrm rot="0">
              <a:off x="1572773" y="1232243"/>
              <a:ext cx="12524708" cy="1904047"/>
            </a:xfrm>
            <a:prstGeom prst="rect">
              <a:avLst/>
            </a:prstGeom>
          </p:spPr>
          <p:txBody>
            <a:bodyPr anchor="t" rtlCol="false" tIns="0" lIns="0" bIns="0" rIns="0">
              <a:spAutoFit/>
            </a:bodyPr>
            <a:lstStyle/>
            <a:p>
              <a:pPr algn="l">
                <a:lnSpc>
                  <a:spcPts val="10388"/>
                </a:lnSpc>
              </a:pPr>
              <a:r>
                <a:rPr lang="en-US" sz="10388">
                  <a:solidFill>
                    <a:srgbClr val="00372B"/>
                  </a:solidFill>
                  <a:latin typeface="Rubik One"/>
                  <a:ea typeface="Rubik One"/>
                  <a:cs typeface="Rubik One"/>
                  <a:sym typeface="Rubik One"/>
                </a:rPr>
                <a:t>MS POWER BI</a:t>
              </a:r>
            </a:p>
          </p:txBody>
        </p:sp>
        <p:grpSp>
          <p:nvGrpSpPr>
            <p:cNvPr name="Group 13" id="13"/>
            <p:cNvGrpSpPr/>
            <p:nvPr/>
          </p:nvGrpSpPr>
          <p:grpSpPr>
            <a:xfrm rot="0">
              <a:off x="11989427" y="3090492"/>
              <a:ext cx="1439378" cy="1026324"/>
              <a:chOff x="0" y="0"/>
              <a:chExt cx="407622" cy="290648"/>
            </a:xfrm>
          </p:grpSpPr>
          <p:sp>
            <p:nvSpPr>
              <p:cNvPr name="Freeform 14" id="14"/>
              <p:cNvSpPr/>
              <p:nvPr/>
            </p:nvSpPr>
            <p:spPr>
              <a:xfrm flipH="false" flipV="false" rot="0">
                <a:off x="41784" y="0"/>
                <a:ext cx="324054" cy="290648"/>
              </a:xfrm>
              <a:custGeom>
                <a:avLst/>
                <a:gdLst/>
                <a:ahLst/>
                <a:cxnLst/>
                <a:rect r="r" b="b" t="t" l="l"/>
                <a:pathLst>
                  <a:path h="290648" w="324054">
                    <a:moveTo>
                      <a:pt x="254646" y="0"/>
                    </a:moveTo>
                    <a:lnTo>
                      <a:pt x="272608" y="0"/>
                    </a:lnTo>
                    <a:cubicBezTo>
                      <a:pt x="290716" y="0"/>
                      <a:pt x="307320" y="10072"/>
                      <a:pt x="315687" y="26130"/>
                    </a:cubicBezTo>
                    <a:cubicBezTo>
                      <a:pt x="324054" y="42189"/>
                      <a:pt x="322794" y="61568"/>
                      <a:pt x="312419" y="76408"/>
                    </a:cubicBezTo>
                    <a:lnTo>
                      <a:pt x="216057" y="214240"/>
                    </a:lnTo>
                    <a:cubicBezTo>
                      <a:pt x="182580" y="262124"/>
                      <a:pt x="127834" y="290648"/>
                      <a:pt x="69408" y="290648"/>
                    </a:cubicBezTo>
                    <a:lnTo>
                      <a:pt x="51446" y="290648"/>
                    </a:lnTo>
                    <a:cubicBezTo>
                      <a:pt x="33339" y="290648"/>
                      <a:pt x="16734" y="280576"/>
                      <a:pt x="8367" y="264518"/>
                    </a:cubicBezTo>
                    <a:cubicBezTo>
                      <a:pt x="0" y="248459"/>
                      <a:pt x="1260" y="229080"/>
                      <a:pt x="11635" y="214240"/>
                    </a:cubicBezTo>
                    <a:lnTo>
                      <a:pt x="107997" y="76408"/>
                    </a:lnTo>
                    <a:cubicBezTo>
                      <a:pt x="141474" y="28524"/>
                      <a:pt x="196220" y="0"/>
                      <a:pt x="254646" y="0"/>
                    </a:cubicBezTo>
                    <a:close/>
                  </a:path>
                </a:pathLst>
              </a:custGeom>
              <a:solidFill>
                <a:srgbClr val="00B58F"/>
              </a:solidFill>
            </p:spPr>
          </p:sp>
          <p:sp>
            <p:nvSpPr>
              <p:cNvPr name="TextBox 15" id="15"/>
              <p:cNvSpPr txBox="true"/>
              <p:nvPr/>
            </p:nvSpPr>
            <p:spPr>
              <a:xfrm>
                <a:off x="101600" y="-38100"/>
                <a:ext cx="204422" cy="328748"/>
              </a:xfrm>
              <a:prstGeom prst="rect">
                <a:avLst/>
              </a:prstGeom>
            </p:spPr>
            <p:txBody>
              <a:bodyPr anchor="ctr" rtlCol="false" tIns="72011" lIns="72011" bIns="72011" rIns="72011"/>
              <a:lstStyle/>
              <a:p>
                <a:pPr algn="ctr">
                  <a:lnSpc>
                    <a:spcPts val="2659"/>
                  </a:lnSpc>
                </a:pPr>
              </a:p>
            </p:txBody>
          </p:sp>
        </p:grpSp>
        <p:grpSp>
          <p:nvGrpSpPr>
            <p:cNvPr name="Group 16" id="16"/>
            <p:cNvGrpSpPr/>
            <p:nvPr/>
          </p:nvGrpSpPr>
          <p:grpSpPr>
            <a:xfrm rot="0">
              <a:off x="12978660" y="3096387"/>
              <a:ext cx="1439378" cy="1026324"/>
              <a:chOff x="0" y="0"/>
              <a:chExt cx="407622" cy="290648"/>
            </a:xfrm>
          </p:grpSpPr>
          <p:sp>
            <p:nvSpPr>
              <p:cNvPr name="Freeform 17" id="17"/>
              <p:cNvSpPr/>
              <p:nvPr/>
            </p:nvSpPr>
            <p:spPr>
              <a:xfrm flipH="false" flipV="false" rot="0">
                <a:off x="41784" y="0"/>
                <a:ext cx="324054" cy="290648"/>
              </a:xfrm>
              <a:custGeom>
                <a:avLst/>
                <a:gdLst/>
                <a:ahLst/>
                <a:cxnLst/>
                <a:rect r="r" b="b" t="t" l="l"/>
                <a:pathLst>
                  <a:path h="290648" w="324054">
                    <a:moveTo>
                      <a:pt x="254646" y="0"/>
                    </a:moveTo>
                    <a:lnTo>
                      <a:pt x="272608" y="0"/>
                    </a:lnTo>
                    <a:cubicBezTo>
                      <a:pt x="290716" y="0"/>
                      <a:pt x="307320" y="10072"/>
                      <a:pt x="315687" y="26130"/>
                    </a:cubicBezTo>
                    <a:cubicBezTo>
                      <a:pt x="324054" y="42189"/>
                      <a:pt x="322794" y="61568"/>
                      <a:pt x="312419" y="76408"/>
                    </a:cubicBezTo>
                    <a:lnTo>
                      <a:pt x="216057" y="214240"/>
                    </a:lnTo>
                    <a:cubicBezTo>
                      <a:pt x="182580" y="262124"/>
                      <a:pt x="127834" y="290648"/>
                      <a:pt x="69408" y="290648"/>
                    </a:cubicBezTo>
                    <a:lnTo>
                      <a:pt x="51446" y="290648"/>
                    </a:lnTo>
                    <a:cubicBezTo>
                      <a:pt x="33339" y="290648"/>
                      <a:pt x="16734" y="280576"/>
                      <a:pt x="8367" y="264518"/>
                    </a:cubicBezTo>
                    <a:cubicBezTo>
                      <a:pt x="0" y="248459"/>
                      <a:pt x="1260" y="229080"/>
                      <a:pt x="11635" y="214240"/>
                    </a:cubicBezTo>
                    <a:lnTo>
                      <a:pt x="107997" y="76408"/>
                    </a:lnTo>
                    <a:cubicBezTo>
                      <a:pt x="141474" y="28524"/>
                      <a:pt x="196220" y="0"/>
                      <a:pt x="254646" y="0"/>
                    </a:cubicBezTo>
                    <a:close/>
                  </a:path>
                </a:pathLst>
              </a:custGeom>
              <a:solidFill>
                <a:srgbClr val="8BCB8F"/>
              </a:solidFill>
            </p:spPr>
          </p:sp>
          <p:sp>
            <p:nvSpPr>
              <p:cNvPr name="TextBox 18" id="18"/>
              <p:cNvSpPr txBox="true"/>
              <p:nvPr/>
            </p:nvSpPr>
            <p:spPr>
              <a:xfrm>
                <a:off x="101600" y="-38100"/>
                <a:ext cx="204422" cy="328748"/>
              </a:xfrm>
              <a:prstGeom prst="rect">
                <a:avLst/>
              </a:prstGeom>
            </p:spPr>
            <p:txBody>
              <a:bodyPr anchor="ctr" rtlCol="false" tIns="72011" lIns="72011" bIns="72011" rIns="72011"/>
              <a:lstStyle/>
              <a:p>
                <a:pPr algn="ctr">
                  <a:lnSpc>
                    <a:spcPts val="2659"/>
                  </a:lnSpc>
                </a:pPr>
              </a:p>
            </p:txBody>
          </p:sp>
        </p:grpSp>
        <p:grpSp>
          <p:nvGrpSpPr>
            <p:cNvPr name="Group 19" id="19"/>
            <p:cNvGrpSpPr/>
            <p:nvPr/>
          </p:nvGrpSpPr>
          <p:grpSpPr>
            <a:xfrm rot="0">
              <a:off x="13949191" y="3096387"/>
              <a:ext cx="1439378" cy="1026324"/>
              <a:chOff x="0" y="0"/>
              <a:chExt cx="407622" cy="290648"/>
            </a:xfrm>
          </p:grpSpPr>
          <p:sp>
            <p:nvSpPr>
              <p:cNvPr name="Freeform 20" id="20"/>
              <p:cNvSpPr/>
              <p:nvPr/>
            </p:nvSpPr>
            <p:spPr>
              <a:xfrm flipH="false" flipV="false" rot="0">
                <a:off x="41784" y="0"/>
                <a:ext cx="324054" cy="290648"/>
              </a:xfrm>
              <a:custGeom>
                <a:avLst/>
                <a:gdLst/>
                <a:ahLst/>
                <a:cxnLst/>
                <a:rect r="r" b="b" t="t" l="l"/>
                <a:pathLst>
                  <a:path h="290648" w="324054">
                    <a:moveTo>
                      <a:pt x="254646" y="0"/>
                    </a:moveTo>
                    <a:lnTo>
                      <a:pt x="272608" y="0"/>
                    </a:lnTo>
                    <a:cubicBezTo>
                      <a:pt x="290716" y="0"/>
                      <a:pt x="307320" y="10072"/>
                      <a:pt x="315687" y="26130"/>
                    </a:cubicBezTo>
                    <a:cubicBezTo>
                      <a:pt x="324054" y="42189"/>
                      <a:pt x="322794" y="61568"/>
                      <a:pt x="312419" y="76408"/>
                    </a:cubicBezTo>
                    <a:lnTo>
                      <a:pt x="216057" y="214240"/>
                    </a:lnTo>
                    <a:cubicBezTo>
                      <a:pt x="182580" y="262124"/>
                      <a:pt x="127834" y="290648"/>
                      <a:pt x="69408" y="290648"/>
                    </a:cubicBezTo>
                    <a:lnTo>
                      <a:pt x="51446" y="290648"/>
                    </a:lnTo>
                    <a:cubicBezTo>
                      <a:pt x="33339" y="290648"/>
                      <a:pt x="16734" y="280576"/>
                      <a:pt x="8367" y="264518"/>
                    </a:cubicBezTo>
                    <a:cubicBezTo>
                      <a:pt x="0" y="248459"/>
                      <a:pt x="1260" y="229080"/>
                      <a:pt x="11635" y="214240"/>
                    </a:cubicBezTo>
                    <a:lnTo>
                      <a:pt x="107997" y="76408"/>
                    </a:lnTo>
                    <a:cubicBezTo>
                      <a:pt x="141474" y="28524"/>
                      <a:pt x="196220" y="0"/>
                      <a:pt x="254646" y="0"/>
                    </a:cubicBezTo>
                    <a:close/>
                  </a:path>
                </a:pathLst>
              </a:custGeom>
              <a:solidFill>
                <a:srgbClr val="C7CED0"/>
              </a:solidFill>
            </p:spPr>
          </p:sp>
          <p:sp>
            <p:nvSpPr>
              <p:cNvPr name="TextBox 21" id="21"/>
              <p:cNvSpPr txBox="true"/>
              <p:nvPr/>
            </p:nvSpPr>
            <p:spPr>
              <a:xfrm>
                <a:off x="101600" y="-38100"/>
                <a:ext cx="204422" cy="328748"/>
              </a:xfrm>
              <a:prstGeom prst="rect">
                <a:avLst/>
              </a:prstGeom>
            </p:spPr>
            <p:txBody>
              <a:bodyPr anchor="ctr" rtlCol="false" tIns="72011" lIns="72011" bIns="72011" rIns="72011"/>
              <a:lstStyle/>
              <a:p>
                <a:pPr algn="ctr">
                  <a:lnSpc>
                    <a:spcPts val="2659"/>
                  </a:lnSpc>
                </a:pPr>
              </a:p>
            </p:txBody>
          </p:sp>
        </p:grpSp>
        <p:sp>
          <p:nvSpPr>
            <p:cNvPr name="TextBox 22" id="22"/>
            <p:cNvSpPr txBox="true"/>
            <p:nvPr/>
          </p:nvSpPr>
          <p:spPr>
            <a:xfrm rot="0">
              <a:off x="2679453" y="3155340"/>
              <a:ext cx="8849615" cy="603428"/>
            </a:xfrm>
            <a:prstGeom prst="rect">
              <a:avLst/>
            </a:prstGeom>
          </p:spPr>
          <p:txBody>
            <a:bodyPr anchor="t" rtlCol="false" tIns="0" lIns="0" bIns="0" rIns="0">
              <a:spAutoFit/>
            </a:bodyPr>
            <a:lstStyle/>
            <a:p>
              <a:pPr algn="l">
                <a:lnSpc>
                  <a:spcPts val="3106"/>
                </a:lnSpc>
              </a:pPr>
              <a:r>
                <a:rPr lang="en-US" b="true" sz="3106" i="true">
                  <a:solidFill>
                    <a:srgbClr val="0B132B"/>
                  </a:solidFill>
                  <a:latin typeface="Poppins Bold Italics"/>
                  <a:ea typeface="Poppins Bold Italics"/>
                  <a:cs typeface="Poppins Bold Italics"/>
                  <a:sym typeface="Poppins Bold Italics"/>
                </a:rPr>
                <a:t>DATA VISUALIZATION &amp; ANALYSIS</a:t>
              </a:r>
            </a:p>
          </p:txBody>
        </p:sp>
        <p:sp>
          <p:nvSpPr>
            <p:cNvPr name="Freeform 23" id="23"/>
            <p:cNvSpPr/>
            <p:nvPr/>
          </p:nvSpPr>
          <p:spPr>
            <a:xfrm flipH="false" flipV="false" rot="0">
              <a:off x="14097481" y="198089"/>
              <a:ext cx="1291088" cy="1291088"/>
            </a:xfrm>
            <a:custGeom>
              <a:avLst/>
              <a:gdLst/>
              <a:ahLst/>
              <a:cxnLst/>
              <a:rect r="r" b="b" t="t" l="l"/>
              <a:pathLst>
                <a:path h="1291088" w="1291088">
                  <a:moveTo>
                    <a:pt x="0" y="0"/>
                  </a:moveTo>
                  <a:lnTo>
                    <a:pt x="1291088" y="0"/>
                  </a:lnTo>
                  <a:lnTo>
                    <a:pt x="1291088" y="1291089"/>
                  </a:lnTo>
                  <a:lnTo>
                    <a:pt x="0" y="1291089"/>
                  </a:lnTo>
                  <a:lnTo>
                    <a:pt x="0" y="0"/>
                  </a:lnTo>
                  <a:close/>
                </a:path>
              </a:pathLst>
            </a:custGeom>
            <a:blipFill>
              <a:blip r:embed="rId2"/>
              <a:stretch>
                <a:fillRect l="0" t="0" r="0" b="0"/>
              </a:stretch>
            </a:blipFill>
          </p:spPr>
        </p:sp>
      </p:grpSp>
      <p:sp>
        <p:nvSpPr>
          <p:cNvPr name="Freeform 24" id="24"/>
          <p:cNvSpPr/>
          <p:nvPr/>
        </p:nvSpPr>
        <p:spPr>
          <a:xfrm flipH="false" flipV="false" rot="0">
            <a:off x="16544635" y="160601"/>
            <a:ext cx="1429331" cy="837945"/>
          </a:xfrm>
          <a:custGeom>
            <a:avLst/>
            <a:gdLst/>
            <a:ahLst/>
            <a:cxnLst/>
            <a:rect r="r" b="b" t="t" l="l"/>
            <a:pathLst>
              <a:path h="837945" w="1429331">
                <a:moveTo>
                  <a:pt x="0" y="0"/>
                </a:moveTo>
                <a:lnTo>
                  <a:pt x="1429330" y="0"/>
                </a:lnTo>
                <a:lnTo>
                  <a:pt x="1429330" y="837945"/>
                </a:lnTo>
                <a:lnTo>
                  <a:pt x="0" y="837945"/>
                </a:lnTo>
                <a:lnTo>
                  <a:pt x="0" y="0"/>
                </a:lnTo>
                <a:close/>
              </a:path>
            </a:pathLst>
          </a:custGeom>
          <a:blipFill>
            <a:blip r:embed="rId3"/>
            <a:stretch>
              <a:fillRect l="0" t="0" r="0" b="0"/>
            </a:stretch>
          </a:blipFill>
        </p:spPr>
      </p:sp>
      <p:grpSp>
        <p:nvGrpSpPr>
          <p:cNvPr name="Group 25" id="25"/>
          <p:cNvGrpSpPr/>
          <p:nvPr/>
        </p:nvGrpSpPr>
        <p:grpSpPr>
          <a:xfrm rot="0">
            <a:off x="-3150242" y="9960324"/>
            <a:ext cx="9960587" cy="1142074"/>
            <a:chOff x="0" y="0"/>
            <a:chExt cx="2572779" cy="294993"/>
          </a:xfrm>
        </p:grpSpPr>
        <p:sp>
          <p:nvSpPr>
            <p:cNvPr name="Freeform 26" id="26"/>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27" id="27"/>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TextBox 28" id="28"/>
          <p:cNvSpPr txBox="true"/>
          <p:nvPr/>
        </p:nvSpPr>
        <p:spPr>
          <a:xfrm rot="0">
            <a:off x="17629822" y="9641554"/>
            <a:ext cx="263643" cy="318807"/>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17</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sp>
        <p:nvSpPr>
          <p:cNvPr name="Freeform 2" id="2"/>
          <p:cNvSpPr/>
          <p:nvPr/>
        </p:nvSpPr>
        <p:spPr>
          <a:xfrm flipH="false" flipV="false" rot="0">
            <a:off x="1781019" y="1593130"/>
            <a:ext cx="14725963" cy="8228132"/>
          </a:xfrm>
          <a:custGeom>
            <a:avLst/>
            <a:gdLst/>
            <a:ahLst/>
            <a:cxnLst/>
            <a:rect r="r" b="b" t="t" l="l"/>
            <a:pathLst>
              <a:path h="8228132" w="14725963">
                <a:moveTo>
                  <a:pt x="0" y="0"/>
                </a:moveTo>
                <a:lnTo>
                  <a:pt x="14725962" y="0"/>
                </a:lnTo>
                <a:lnTo>
                  <a:pt x="14725962" y="8228132"/>
                </a:lnTo>
                <a:lnTo>
                  <a:pt x="0" y="8228132"/>
                </a:lnTo>
                <a:lnTo>
                  <a:pt x="0" y="0"/>
                </a:lnTo>
                <a:close/>
              </a:path>
            </a:pathLst>
          </a:custGeom>
          <a:blipFill>
            <a:blip r:embed="rId2"/>
            <a:stretch>
              <a:fillRect l="0" t="0" r="0" b="0"/>
            </a:stretch>
          </a:blipFill>
        </p:spPr>
      </p:sp>
      <p:sp>
        <p:nvSpPr>
          <p:cNvPr name="TextBox 3" id="3"/>
          <p:cNvSpPr txBox="true"/>
          <p:nvPr/>
        </p:nvSpPr>
        <p:spPr>
          <a:xfrm rot="0">
            <a:off x="4473164" y="589563"/>
            <a:ext cx="9341671" cy="848360"/>
          </a:xfrm>
          <a:prstGeom prst="rect">
            <a:avLst/>
          </a:prstGeom>
        </p:spPr>
        <p:txBody>
          <a:bodyPr anchor="t" rtlCol="false" tIns="0" lIns="0" bIns="0" rIns="0">
            <a:spAutoFit/>
          </a:bodyPr>
          <a:lstStyle/>
          <a:p>
            <a:pPr algn="ctr">
              <a:lnSpc>
                <a:spcPts val="6399"/>
              </a:lnSpc>
            </a:pPr>
            <a:r>
              <a:rPr lang="en-US" sz="6399">
                <a:solidFill>
                  <a:srgbClr val="0B132B"/>
                </a:solidFill>
                <a:latin typeface="Rubik One"/>
                <a:ea typeface="Rubik One"/>
                <a:cs typeface="Rubik One"/>
                <a:sym typeface="Rubik One"/>
              </a:rPr>
              <a:t>DASHBOARD 1</a:t>
            </a:r>
          </a:p>
        </p:txBody>
      </p:sp>
      <p:grpSp>
        <p:nvGrpSpPr>
          <p:cNvPr name="Group 4" id="4"/>
          <p:cNvGrpSpPr/>
          <p:nvPr/>
        </p:nvGrpSpPr>
        <p:grpSpPr>
          <a:xfrm rot="0">
            <a:off x="-3150242" y="-784283"/>
            <a:ext cx="29946427" cy="11886680"/>
            <a:chOff x="0" y="0"/>
            <a:chExt cx="39928569" cy="15848907"/>
          </a:xfrm>
        </p:grpSpPr>
        <p:grpSp>
          <p:nvGrpSpPr>
            <p:cNvPr name="Group 5" id="5"/>
            <p:cNvGrpSpPr/>
            <p:nvPr/>
          </p:nvGrpSpPr>
          <p:grpSpPr>
            <a:xfrm rot="0">
              <a:off x="0" y="14326142"/>
              <a:ext cx="13280782" cy="1522765"/>
              <a:chOff x="0" y="0"/>
              <a:chExt cx="2572779" cy="294993"/>
            </a:xfrm>
          </p:grpSpPr>
          <p:sp>
            <p:nvSpPr>
              <p:cNvPr name="Freeform 6" id="6"/>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7" id="7"/>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4146794" y="1325190"/>
              <a:ext cx="358004" cy="285101"/>
            </a:xfrm>
            <a:custGeom>
              <a:avLst/>
              <a:gdLst/>
              <a:ahLst/>
              <a:cxnLst/>
              <a:rect r="r" b="b" t="t" l="l"/>
              <a:pathLst>
                <a:path h="285101" w="358004">
                  <a:moveTo>
                    <a:pt x="0" y="0"/>
                  </a:moveTo>
                  <a:lnTo>
                    <a:pt x="358004" y="0"/>
                  </a:lnTo>
                  <a:lnTo>
                    <a:pt x="358004" y="285101"/>
                  </a:lnTo>
                  <a:lnTo>
                    <a:pt x="0" y="2851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24640184" y="1287090"/>
              <a:ext cx="3175500" cy="352213"/>
            </a:xfrm>
            <a:prstGeom prst="rect">
              <a:avLst/>
            </a:prstGeom>
          </p:spPr>
          <p:txBody>
            <a:bodyPr anchor="t" rtlCol="false" tIns="0" lIns="0" bIns="0" rIns="0">
              <a:spAutoFit/>
            </a:bodyPr>
            <a:lstStyle/>
            <a:p>
              <a:pPr algn="l">
                <a:lnSpc>
                  <a:spcPts val="2239"/>
                </a:lnSpc>
              </a:pPr>
              <a:r>
                <a:rPr lang="en-US" sz="1599" spc="39" b="true">
                  <a:solidFill>
                    <a:srgbClr val="0B132B"/>
                  </a:solidFill>
                  <a:latin typeface="Bricolage Grotesque Bold"/>
                  <a:ea typeface="Bricolage Grotesque Bold"/>
                  <a:cs typeface="Bricolage Grotesque Bold"/>
                  <a:sym typeface="Bricolage Grotesque Bold"/>
                </a:rPr>
                <a:t>B.E.A.N.N.S GROUP</a:t>
              </a:r>
            </a:p>
          </p:txBody>
        </p:sp>
        <p:grpSp>
          <p:nvGrpSpPr>
            <p:cNvPr name="Group 10" id="10"/>
            <p:cNvGrpSpPr/>
            <p:nvPr/>
          </p:nvGrpSpPr>
          <p:grpSpPr>
            <a:xfrm rot="0">
              <a:off x="22198486" y="0"/>
              <a:ext cx="17730082" cy="1890161"/>
              <a:chOff x="0" y="0"/>
              <a:chExt cx="3434706" cy="366166"/>
            </a:xfrm>
          </p:grpSpPr>
          <p:sp>
            <p:nvSpPr>
              <p:cNvPr name="Freeform 11" id="11"/>
              <p:cNvSpPr/>
              <p:nvPr/>
            </p:nvSpPr>
            <p:spPr>
              <a:xfrm flipH="false" flipV="false" rot="0">
                <a:off x="0" y="0"/>
                <a:ext cx="3434706" cy="366166"/>
              </a:xfrm>
              <a:custGeom>
                <a:avLst/>
                <a:gdLst/>
                <a:ahLst/>
                <a:cxnLst/>
                <a:rect r="r" b="b" t="t" l="l"/>
                <a:pathLst>
                  <a:path h="366166" w="3434706">
                    <a:moveTo>
                      <a:pt x="34932" y="0"/>
                    </a:moveTo>
                    <a:lnTo>
                      <a:pt x="3399773" y="0"/>
                    </a:lnTo>
                    <a:cubicBezTo>
                      <a:pt x="3409038" y="0"/>
                      <a:pt x="3417923" y="3680"/>
                      <a:pt x="3424474" y="10231"/>
                    </a:cubicBezTo>
                    <a:cubicBezTo>
                      <a:pt x="3431025" y="16783"/>
                      <a:pt x="3434706" y="25668"/>
                      <a:pt x="3434706" y="34932"/>
                    </a:cubicBezTo>
                    <a:lnTo>
                      <a:pt x="3434706" y="331233"/>
                    </a:lnTo>
                    <a:cubicBezTo>
                      <a:pt x="3434706" y="350526"/>
                      <a:pt x="3419066" y="366166"/>
                      <a:pt x="3399773" y="366166"/>
                    </a:cubicBezTo>
                    <a:lnTo>
                      <a:pt x="34932" y="366166"/>
                    </a:lnTo>
                    <a:cubicBezTo>
                      <a:pt x="15640" y="366166"/>
                      <a:pt x="0" y="350526"/>
                      <a:pt x="0" y="331233"/>
                    </a:cubicBezTo>
                    <a:lnTo>
                      <a:pt x="0" y="34932"/>
                    </a:lnTo>
                    <a:cubicBezTo>
                      <a:pt x="0" y="15640"/>
                      <a:pt x="15640" y="0"/>
                      <a:pt x="34932" y="0"/>
                    </a:cubicBezTo>
                    <a:close/>
                  </a:path>
                </a:pathLst>
              </a:custGeom>
              <a:solidFill>
                <a:srgbClr val="000000">
                  <a:alpha val="0"/>
                </a:srgbClr>
              </a:solidFill>
              <a:ln w="19050" cap="rnd">
                <a:solidFill>
                  <a:srgbClr val="00B58F"/>
                </a:solidFill>
                <a:prstDash val="solid"/>
                <a:round/>
              </a:ln>
            </p:spPr>
          </p:sp>
          <p:sp>
            <p:nvSpPr>
              <p:cNvPr name="TextBox 12" id="12"/>
              <p:cNvSpPr txBox="true"/>
              <p:nvPr/>
            </p:nvSpPr>
            <p:spPr>
              <a:xfrm>
                <a:off x="0" y="-38100"/>
                <a:ext cx="3434706" cy="404266"/>
              </a:xfrm>
              <a:prstGeom prst="rect">
                <a:avLst/>
              </a:prstGeom>
            </p:spPr>
            <p:txBody>
              <a:bodyPr anchor="ctr" rtlCol="false" tIns="50800" lIns="50800" bIns="50800" rIns="50800"/>
              <a:lstStyle/>
              <a:p>
                <a:pPr algn="ctr">
                  <a:lnSpc>
                    <a:spcPts val="2659"/>
                  </a:lnSpc>
                  <a:spcBef>
                    <a:spcPct val="0"/>
                  </a:spcBef>
                </a:pPr>
              </a:p>
            </p:txBody>
          </p:sp>
        </p:grpSp>
      </p:grpSp>
      <p:sp>
        <p:nvSpPr>
          <p:cNvPr name="TextBox 13" id="13"/>
          <p:cNvSpPr txBox="true"/>
          <p:nvPr/>
        </p:nvSpPr>
        <p:spPr>
          <a:xfrm rot="0">
            <a:off x="17629822" y="9641554"/>
            <a:ext cx="263643" cy="318807"/>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18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grpSp>
        <p:nvGrpSpPr>
          <p:cNvPr name="Group 2" id="2"/>
          <p:cNvGrpSpPr/>
          <p:nvPr/>
        </p:nvGrpSpPr>
        <p:grpSpPr>
          <a:xfrm rot="0">
            <a:off x="1782705" y="1872323"/>
            <a:ext cx="3793676" cy="6834726"/>
            <a:chOff x="0" y="0"/>
            <a:chExt cx="795029" cy="1432334"/>
          </a:xfrm>
        </p:grpSpPr>
        <p:sp>
          <p:nvSpPr>
            <p:cNvPr name="Freeform 3" id="3"/>
            <p:cNvSpPr/>
            <p:nvPr/>
          </p:nvSpPr>
          <p:spPr>
            <a:xfrm flipH="false" flipV="false" rot="0">
              <a:off x="0" y="0"/>
              <a:ext cx="795030" cy="1432334"/>
            </a:xfrm>
            <a:custGeom>
              <a:avLst/>
              <a:gdLst/>
              <a:ahLst/>
              <a:cxnLst/>
              <a:rect r="r" b="b" t="t" l="l"/>
              <a:pathLst>
                <a:path h="1432334" w="795030">
                  <a:moveTo>
                    <a:pt x="122445" y="0"/>
                  </a:moveTo>
                  <a:lnTo>
                    <a:pt x="672585" y="0"/>
                  </a:lnTo>
                  <a:cubicBezTo>
                    <a:pt x="705059" y="0"/>
                    <a:pt x="736204" y="12900"/>
                    <a:pt x="759166" y="35863"/>
                  </a:cubicBezTo>
                  <a:cubicBezTo>
                    <a:pt x="782129" y="58826"/>
                    <a:pt x="795030" y="89970"/>
                    <a:pt x="795030" y="122445"/>
                  </a:cubicBezTo>
                  <a:lnTo>
                    <a:pt x="795030" y="1309889"/>
                  </a:lnTo>
                  <a:cubicBezTo>
                    <a:pt x="795030" y="1342363"/>
                    <a:pt x="782129" y="1373508"/>
                    <a:pt x="759166" y="1396470"/>
                  </a:cubicBezTo>
                  <a:cubicBezTo>
                    <a:pt x="736204" y="1419433"/>
                    <a:pt x="705059" y="1432334"/>
                    <a:pt x="672585" y="1432334"/>
                  </a:cubicBezTo>
                  <a:lnTo>
                    <a:pt x="122445" y="1432334"/>
                  </a:lnTo>
                  <a:cubicBezTo>
                    <a:pt x="54820" y="1432334"/>
                    <a:pt x="0" y="1377513"/>
                    <a:pt x="0" y="1309889"/>
                  </a:cubicBezTo>
                  <a:lnTo>
                    <a:pt x="0" y="122445"/>
                  </a:lnTo>
                  <a:cubicBezTo>
                    <a:pt x="0" y="89970"/>
                    <a:pt x="12900" y="58826"/>
                    <a:pt x="35863" y="35863"/>
                  </a:cubicBezTo>
                  <a:cubicBezTo>
                    <a:pt x="58826" y="12900"/>
                    <a:pt x="89970" y="0"/>
                    <a:pt x="122445" y="0"/>
                  </a:cubicBezTo>
                  <a:close/>
                </a:path>
              </a:pathLst>
            </a:custGeom>
            <a:solidFill>
              <a:srgbClr val="000000">
                <a:alpha val="0"/>
              </a:srgbClr>
            </a:solidFill>
            <a:ln w="19050" cap="rnd">
              <a:solidFill>
                <a:srgbClr val="00B58F"/>
              </a:solidFill>
              <a:prstDash val="solid"/>
              <a:round/>
            </a:ln>
          </p:spPr>
        </p:sp>
        <p:sp>
          <p:nvSpPr>
            <p:cNvPr name="TextBox 4" id="4"/>
            <p:cNvSpPr txBox="true"/>
            <p:nvPr/>
          </p:nvSpPr>
          <p:spPr>
            <a:xfrm>
              <a:off x="0" y="-38100"/>
              <a:ext cx="795029" cy="147043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148291" y="1195227"/>
            <a:ext cx="4864218" cy="8188919"/>
            <a:chOff x="0" y="0"/>
            <a:chExt cx="3771900" cy="6350000"/>
          </a:xfrm>
        </p:grpSpPr>
        <p:sp>
          <p:nvSpPr>
            <p:cNvPr name="Freeform 6" id="6"/>
            <p:cNvSpPr/>
            <p:nvPr/>
          </p:nvSpPr>
          <p:spPr>
            <a:xfrm flipH="false" flipV="false" rot="0">
              <a:off x="0" y="0"/>
              <a:ext cx="3771900" cy="6502400"/>
            </a:xfrm>
            <a:custGeom>
              <a:avLst/>
              <a:gdLst/>
              <a:ahLst/>
              <a:cxnLst/>
              <a:rect r="r" b="b" t="t" l="l"/>
              <a:pathLst>
                <a:path h="6502400"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2"/>
              <a:stretch>
                <a:fillRect l="-45919" t="0" r="-17095" b="-29109"/>
              </a:stretch>
            </a:blipFill>
          </p:spPr>
        </p:sp>
      </p:grpSp>
      <p:grpSp>
        <p:nvGrpSpPr>
          <p:cNvPr name="Group 7" id="7"/>
          <p:cNvGrpSpPr/>
          <p:nvPr/>
        </p:nvGrpSpPr>
        <p:grpSpPr>
          <a:xfrm rot="0">
            <a:off x="8315524" y="2374872"/>
            <a:ext cx="8239125" cy="6339506"/>
            <a:chOff x="0" y="0"/>
            <a:chExt cx="2048507" cy="1576202"/>
          </a:xfrm>
        </p:grpSpPr>
        <p:sp>
          <p:nvSpPr>
            <p:cNvPr name="Freeform 8" id="8"/>
            <p:cNvSpPr/>
            <p:nvPr/>
          </p:nvSpPr>
          <p:spPr>
            <a:xfrm flipH="false" flipV="false" rot="0">
              <a:off x="0" y="0"/>
              <a:ext cx="2048507" cy="1576202"/>
            </a:xfrm>
            <a:custGeom>
              <a:avLst/>
              <a:gdLst/>
              <a:ahLst/>
              <a:cxnLst/>
              <a:rect r="r" b="b" t="t" l="l"/>
              <a:pathLst>
                <a:path h="1576202" w="2048507">
                  <a:moveTo>
                    <a:pt x="31948" y="0"/>
                  </a:moveTo>
                  <a:lnTo>
                    <a:pt x="2016559" y="0"/>
                  </a:lnTo>
                  <a:cubicBezTo>
                    <a:pt x="2034203" y="0"/>
                    <a:pt x="2048507" y="14304"/>
                    <a:pt x="2048507" y="31948"/>
                  </a:cubicBezTo>
                  <a:lnTo>
                    <a:pt x="2048507" y="1544253"/>
                  </a:lnTo>
                  <a:cubicBezTo>
                    <a:pt x="2048507" y="1561898"/>
                    <a:pt x="2034203" y="1576202"/>
                    <a:pt x="2016559" y="1576202"/>
                  </a:cubicBezTo>
                  <a:lnTo>
                    <a:pt x="31948" y="1576202"/>
                  </a:lnTo>
                  <a:cubicBezTo>
                    <a:pt x="14304" y="1576202"/>
                    <a:pt x="0" y="1561898"/>
                    <a:pt x="0" y="1544253"/>
                  </a:cubicBezTo>
                  <a:lnTo>
                    <a:pt x="0" y="31948"/>
                  </a:lnTo>
                  <a:cubicBezTo>
                    <a:pt x="0" y="14304"/>
                    <a:pt x="14304" y="0"/>
                    <a:pt x="31948" y="0"/>
                  </a:cubicBezTo>
                  <a:close/>
                </a:path>
              </a:pathLst>
            </a:custGeom>
            <a:solidFill>
              <a:srgbClr val="FFFFFF"/>
            </a:solidFill>
          </p:spPr>
        </p:sp>
        <p:sp>
          <p:nvSpPr>
            <p:cNvPr name="TextBox 9" id="9"/>
            <p:cNvSpPr txBox="true"/>
            <p:nvPr/>
          </p:nvSpPr>
          <p:spPr>
            <a:xfrm>
              <a:off x="0" y="-104775"/>
              <a:ext cx="2048507" cy="1680977"/>
            </a:xfrm>
            <a:prstGeom prst="rect">
              <a:avLst/>
            </a:prstGeom>
          </p:spPr>
          <p:txBody>
            <a:bodyPr anchor="ctr" rtlCol="false" tIns="50800" lIns="50800" bIns="50800" rIns="50800"/>
            <a:lstStyle/>
            <a:p>
              <a:pPr algn="ctr">
                <a:lnSpc>
                  <a:spcPts val="3401"/>
                </a:lnSpc>
              </a:pPr>
            </a:p>
          </p:txBody>
        </p:sp>
      </p:grpSp>
      <p:sp>
        <p:nvSpPr>
          <p:cNvPr name="Freeform 10" id="10"/>
          <p:cNvSpPr/>
          <p:nvPr/>
        </p:nvSpPr>
        <p:spPr>
          <a:xfrm flipH="false" flipV="false" rot="0">
            <a:off x="10411353" y="4083255"/>
            <a:ext cx="4047467" cy="4114800"/>
          </a:xfrm>
          <a:custGeom>
            <a:avLst/>
            <a:gdLst/>
            <a:ahLst/>
            <a:cxnLst/>
            <a:rect r="r" b="b" t="t" l="l"/>
            <a:pathLst>
              <a:path h="4114800" w="4047467">
                <a:moveTo>
                  <a:pt x="0" y="0"/>
                </a:moveTo>
                <a:lnTo>
                  <a:pt x="4047467" y="0"/>
                </a:lnTo>
                <a:lnTo>
                  <a:pt x="4047467" y="4114800"/>
                </a:lnTo>
                <a:lnTo>
                  <a:pt x="0" y="4114800"/>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8956333" y="3166047"/>
            <a:ext cx="826451" cy="82645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C112"/>
            </a:solidFill>
          </p:spPr>
        </p:sp>
        <p:sp>
          <p:nvSpPr>
            <p:cNvPr name="TextBox 13" id="13"/>
            <p:cNvSpPr txBox="true"/>
            <p:nvPr/>
          </p:nvSpPr>
          <p:spPr>
            <a:xfrm>
              <a:off x="76200" y="-28575"/>
              <a:ext cx="660400" cy="765175"/>
            </a:xfrm>
            <a:prstGeom prst="rect">
              <a:avLst/>
            </a:prstGeom>
          </p:spPr>
          <p:txBody>
            <a:bodyPr anchor="ctr" rtlCol="false" tIns="50800" lIns="50800" bIns="50800" rIns="50800"/>
            <a:lstStyle/>
            <a:p>
              <a:pPr algn="ctr">
                <a:lnSpc>
                  <a:spcPts val="3402"/>
                </a:lnSpc>
              </a:pPr>
              <a:r>
                <a:rPr lang="en-US" b="true" sz="2100">
                  <a:solidFill>
                    <a:srgbClr val="FFFFFF"/>
                  </a:solidFill>
                  <a:latin typeface="Poppins Bold"/>
                  <a:ea typeface="Poppins Bold"/>
                  <a:cs typeface="Poppins Bold"/>
                  <a:sym typeface="Poppins Bold"/>
                </a:rPr>
                <a:t>01</a:t>
              </a:r>
            </a:p>
          </p:txBody>
        </p:sp>
      </p:grpSp>
      <p:grpSp>
        <p:nvGrpSpPr>
          <p:cNvPr name="Group 14" id="14"/>
          <p:cNvGrpSpPr/>
          <p:nvPr/>
        </p:nvGrpSpPr>
        <p:grpSpPr>
          <a:xfrm rot="0">
            <a:off x="8976581" y="4099278"/>
            <a:ext cx="785955" cy="78595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C112"/>
            </a:solidFill>
          </p:spPr>
        </p:sp>
        <p:sp>
          <p:nvSpPr>
            <p:cNvPr name="TextBox 16" id="16"/>
            <p:cNvSpPr txBox="true"/>
            <p:nvPr/>
          </p:nvSpPr>
          <p:spPr>
            <a:xfrm>
              <a:off x="76200" y="-28575"/>
              <a:ext cx="660400" cy="765175"/>
            </a:xfrm>
            <a:prstGeom prst="rect">
              <a:avLst/>
            </a:prstGeom>
          </p:spPr>
          <p:txBody>
            <a:bodyPr anchor="ctr" rtlCol="false" tIns="50800" lIns="50800" bIns="50800" rIns="50800"/>
            <a:lstStyle/>
            <a:p>
              <a:pPr algn="ctr">
                <a:lnSpc>
                  <a:spcPts val="3402"/>
                </a:lnSpc>
              </a:pPr>
              <a:r>
                <a:rPr lang="en-US" b="true" sz="2100">
                  <a:solidFill>
                    <a:srgbClr val="FFFFFF"/>
                  </a:solidFill>
                  <a:latin typeface="Poppins Bold"/>
                  <a:ea typeface="Poppins Bold"/>
                  <a:cs typeface="Poppins Bold"/>
                  <a:sym typeface="Poppins Bold"/>
                </a:rPr>
                <a:t>02</a:t>
              </a:r>
            </a:p>
          </p:txBody>
        </p:sp>
      </p:grpSp>
      <p:grpSp>
        <p:nvGrpSpPr>
          <p:cNvPr name="Group 17" id="17"/>
          <p:cNvGrpSpPr/>
          <p:nvPr/>
        </p:nvGrpSpPr>
        <p:grpSpPr>
          <a:xfrm rot="0">
            <a:off x="12931371" y="3186295"/>
            <a:ext cx="785955" cy="78595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C112"/>
            </a:solidFill>
          </p:spPr>
        </p:sp>
        <p:sp>
          <p:nvSpPr>
            <p:cNvPr name="TextBox 19" id="19"/>
            <p:cNvSpPr txBox="true"/>
            <p:nvPr/>
          </p:nvSpPr>
          <p:spPr>
            <a:xfrm>
              <a:off x="76200" y="-28575"/>
              <a:ext cx="660400" cy="765175"/>
            </a:xfrm>
            <a:prstGeom prst="rect">
              <a:avLst/>
            </a:prstGeom>
          </p:spPr>
          <p:txBody>
            <a:bodyPr anchor="ctr" rtlCol="false" tIns="50800" lIns="50800" bIns="50800" rIns="50800"/>
            <a:lstStyle/>
            <a:p>
              <a:pPr algn="ctr">
                <a:lnSpc>
                  <a:spcPts val="3402"/>
                </a:lnSpc>
              </a:pPr>
              <a:r>
                <a:rPr lang="en-US" b="true" sz="2100">
                  <a:solidFill>
                    <a:srgbClr val="FFFFFF"/>
                  </a:solidFill>
                  <a:latin typeface="Poppins Bold"/>
                  <a:ea typeface="Poppins Bold"/>
                  <a:cs typeface="Poppins Bold"/>
                  <a:sym typeface="Poppins Bold"/>
                </a:rPr>
                <a:t>03</a:t>
              </a:r>
            </a:p>
          </p:txBody>
        </p:sp>
      </p:grpSp>
      <p:sp>
        <p:nvSpPr>
          <p:cNvPr name="TextBox 20" id="20"/>
          <p:cNvSpPr txBox="true"/>
          <p:nvPr/>
        </p:nvSpPr>
        <p:spPr>
          <a:xfrm rot="0">
            <a:off x="8461176" y="4904284"/>
            <a:ext cx="7967727" cy="3573169"/>
          </a:xfrm>
          <a:prstGeom prst="rect">
            <a:avLst/>
          </a:prstGeom>
        </p:spPr>
        <p:txBody>
          <a:bodyPr anchor="t" rtlCol="false" tIns="0" lIns="0" bIns="0" rIns="0">
            <a:spAutoFit/>
          </a:bodyPr>
          <a:lstStyle/>
          <a:p>
            <a:pPr algn="l" marL="480274" indent="-240137" lvl="1">
              <a:lnSpc>
                <a:spcPts val="3559"/>
              </a:lnSpc>
              <a:buFont typeface="Arial"/>
              <a:buChar char="•"/>
            </a:pPr>
            <a:r>
              <a:rPr lang="en-US" sz="2224">
                <a:solidFill>
                  <a:srgbClr val="000000"/>
                </a:solidFill>
                <a:latin typeface="Poppins"/>
                <a:ea typeface="Poppins"/>
                <a:cs typeface="Poppins"/>
                <a:sym typeface="Poppins"/>
              </a:rPr>
              <a:t>EV adoption is</a:t>
            </a:r>
            <a:r>
              <a:rPr lang="en-US" sz="2224">
                <a:solidFill>
                  <a:srgbClr val="000000"/>
                </a:solidFill>
                <a:latin typeface="Poppins"/>
                <a:ea typeface="Poppins"/>
                <a:cs typeface="Poppins"/>
                <a:sym typeface="Poppins"/>
              </a:rPr>
              <a:t> reshaping tr</a:t>
            </a:r>
            <a:r>
              <a:rPr lang="en-US" sz="2224">
                <a:solidFill>
                  <a:srgbClr val="000000"/>
                </a:solidFill>
                <a:latin typeface="Poppins"/>
                <a:ea typeface="Poppins"/>
                <a:cs typeface="Poppins"/>
                <a:sym typeface="Poppins"/>
              </a:rPr>
              <a:t>a</a:t>
            </a:r>
            <a:r>
              <a:rPr lang="en-US" sz="2224">
                <a:solidFill>
                  <a:srgbClr val="000000"/>
                </a:solidFill>
                <a:latin typeface="Poppins"/>
                <a:ea typeface="Poppins"/>
                <a:cs typeface="Poppins"/>
                <a:sym typeface="Poppins"/>
              </a:rPr>
              <a:t>nspo</a:t>
            </a:r>
            <a:r>
              <a:rPr lang="en-US" sz="2224">
                <a:solidFill>
                  <a:srgbClr val="000000"/>
                </a:solidFill>
                <a:latin typeface="Poppins"/>
                <a:ea typeface="Poppins"/>
                <a:cs typeface="Poppins"/>
                <a:sym typeface="Poppins"/>
              </a:rPr>
              <a:t>r</a:t>
            </a:r>
            <a:r>
              <a:rPr lang="en-US" sz="2224">
                <a:solidFill>
                  <a:srgbClr val="000000"/>
                </a:solidFill>
                <a:latin typeface="Poppins"/>
                <a:ea typeface="Poppins"/>
                <a:cs typeface="Poppins"/>
                <a:sym typeface="Poppins"/>
              </a:rPr>
              <a:t>t</a:t>
            </a:r>
            <a:r>
              <a:rPr lang="en-US" sz="2224">
                <a:solidFill>
                  <a:srgbClr val="000000"/>
                </a:solidFill>
                <a:latin typeface="Poppins"/>
                <a:ea typeface="Poppins"/>
                <a:cs typeface="Poppins"/>
                <a:sym typeface="Poppins"/>
              </a:rPr>
              <a:t>at</a:t>
            </a:r>
            <a:r>
              <a:rPr lang="en-US" sz="2224">
                <a:solidFill>
                  <a:srgbClr val="000000"/>
                </a:solidFill>
                <a:latin typeface="Poppins"/>
                <a:ea typeface="Poppins"/>
                <a:cs typeface="Poppins"/>
                <a:sym typeface="Poppins"/>
              </a:rPr>
              <a:t>ion, reducing dependence on fossil fuels.</a:t>
            </a:r>
          </a:p>
          <a:p>
            <a:pPr algn="l" marL="480274" indent="-240137" lvl="1">
              <a:lnSpc>
                <a:spcPts val="3559"/>
              </a:lnSpc>
              <a:buFont typeface="Arial"/>
              <a:buChar char="•"/>
            </a:pPr>
            <a:r>
              <a:rPr lang="en-US" b="true" sz="2224">
                <a:solidFill>
                  <a:srgbClr val="000000"/>
                </a:solidFill>
                <a:latin typeface="Poppins Bold"/>
                <a:ea typeface="Poppins Bold"/>
                <a:cs typeface="Poppins Bold"/>
                <a:sym typeface="Poppins Bold"/>
              </a:rPr>
              <a:t>Washington State is a strong case</a:t>
            </a:r>
            <a:r>
              <a:rPr lang="en-US" sz="2224">
                <a:solidFill>
                  <a:srgbClr val="000000"/>
                </a:solidFill>
                <a:latin typeface="Poppins"/>
                <a:ea typeface="Poppins"/>
                <a:cs typeface="Poppins"/>
                <a:sym typeface="Poppins"/>
              </a:rPr>
              <a:t> due to </a:t>
            </a:r>
            <a:r>
              <a:rPr lang="en-US" sz="2224">
                <a:solidFill>
                  <a:srgbClr val="545100"/>
                </a:solidFill>
                <a:latin typeface="Poppins"/>
                <a:ea typeface="Poppins"/>
                <a:cs typeface="Poppins"/>
                <a:sym typeface="Poppins"/>
              </a:rPr>
              <a:t>CAFV incentives, climate goals, and consumer demand.</a:t>
            </a:r>
          </a:p>
          <a:p>
            <a:pPr algn="l" marL="480274" indent="-240137" lvl="1">
              <a:lnSpc>
                <a:spcPts val="3559"/>
              </a:lnSpc>
              <a:buFont typeface="Arial"/>
              <a:buChar char="•"/>
            </a:pPr>
            <a:r>
              <a:rPr lang="en-US" b="true" sz="2224">
                <a:solidFill>
                  <a:srgbClr val="000000"/>
                </a:solidFill>
                <a:latin typeface="Poppins Bold"/>
                <a:ea typeface="Poppins Bold"/>
                <a:cs typeface="Poppins Bold"/>
                <a:sym typeface="Poppins Bold"/>
              </a:rPr>
              <a:t>Utilities</a:t>
            </a:r>
            <a:r>
              <a:rPr lang="en-US" sz="2224">
                <a:solidFill>
                  <a:srgbClr val="000000"/>
                </a:solidFill>
                <a:latin typeface="Poppins"/>
                <a:ea typeface="Poppins"/>
                <a:cs typeface="Poppins"/>
                <a:sym typeface="Poppins"/>
              </a:rPr>
              <a:t> face </a:t>
            </a:r>
            <a:r>
              <a:rPr lang="en-US" sz="2224">
                <a:solidFill>
                  <a:srgbClr val="545100"/>
                </a:solidFill>
                <a:latin typeface="Poppins"/>
                <a:ea typeface="Poppins"/>
                <a:cs typeface="Poppins"/>
                <a:sym typeface="Poppins"/>
              </a:rPr>
              <a:t>challenges of grid stability</a:t>
            </a:r>
            <a:r>
              <a:rPr lang="en-US" b="true" sz="2224">
                <a:solidFill>
                  <a:srgbClr val="000000"/>
                </a:solidFill>
                <a:latin typeface="Poppins Bold"/>
                <a:ea typeface="Poppins Bold"/>
                <a:cs typeface="Poppins Bold"/>
                <a:sym typeface="Poppins Bold"/>
              </a:rPr>
              <a:t> </a:t>
            </a:r>
            <a:r>
              <a:rPr lang="en-US" sz="2224">
                <a:solidFill>
                  <a:srgbClr val="000000"/>
                </a:solidFill>
                <a:latin typeface="Poppins"/>
                <a:ea typeface="Poppins"/>
                <a:cs typeface="Poppins"/>
                <a:sym typeface="Poppins"/>
              </a:rPr>
              <a:t>and </a:t>
            </a:r>
            <a:r>
              <a:rPr lang="en-US" sz="2224">
                <a:solidFill>
                  <a:srgbClr val="545100"/>
                </a:solidFill>
                <a:latin typeface="Poppins"/>
                <a:ea typeface="Poppins"/>
                <a:cs typeface="Poppins"/>
                <a:sym typeface="Poppins"/>
              </a:rPr>
              <a:t>charging infrastructure planning.</a:t>
            </a:r>
          </a:p>
          <a:p>
            <a:pPr algn="l" marL="480274" indent="-240137" lvl="1">
              <a:lnSpc>
                <a:spcPts val="3559"/>
              </a:lnSpc>
              <a:buFont typeface="Arial"/>
              <a:buChar char="•"/>
            </a:pPr>
            <a:r>
              <a:rPr lang="en-US" b="true" sz="2224">
                <a:solidFill>
                  <a:srgbClr val="000000"/>
                </a:solidFill>
                <a:latin typeface="Poppins Bold"/>
                <a:ea typeface="Poppins Bold"/>
                <a:cs typeface="Poppins Bold"/>
                <a:sym typeface="Poppins Bold"/>
              </a:rPr>
              <a:t>OEMs &amp; dealerships </a:t>
            </a:r>
            <a:r>
              <a:rPr lang="en-US" sz="2224">
                <a:solidFill>
                  <a:srgbClr val="000000"/>
                </a:solidFill>
                <a:latin typeface="Poppins"/>
                <a:ea typeface="Poppins"/>
                <a:cs typeface="Poppins"/>
                <a:sym typeface="Poppins"/>
              </a:rPr>
              <a:t>must track </a:t>
            </a:r>
            <a:r>
              <a:rPr lang="en-US" sz="2224">
                <a:solidFill>
                  <a:srgbClr val="545100"/>
                </a:solidFill>
                <a:latin typeface="Poppins"/>
                <a:ea typeface="Poppins"/>
                <a:cs typeface="Poppins"/>
                <a:sym typeface="Poppins"/>
              </a:rPr>
              <a:t>market share</a:t>
            </a:r>
            <a:r>
              <a:rPr lang="en-US" sz="2224">
                <a:solidFill>
                  <a:srgbClr val="000000"/>
                </a:solidFill>
                <a:latin typeface="Poppins"/>
                <a:ea typeface="Poppins"/>
                <a:cs typeface="Poppins"/>
                <a:sym typeface="Poppins"/>
              </a:rPr>
              <a:t> and </a:t>
            </a:r>
            <a:r>
              <a:rPr lang="en-US" sz="2224">
                <a:solidFill>
                  <a:srgbClr val="545100"/>
                </a:solidFill>
                <a:latin typeface="Poppins"/>
                <a:ea typeface="Poppins"/>
                <a:cs typeface="Poppins"/>
                <a:sym typeface="Poppins"/>
              </a:rPr>
              <a:t>consumer shifts.</a:t>
            </a:r>
          </a:p>
        </p:txBody>
      </p:sp>
      <p:sp>
        <p:nvSpPr>
          <p:cNvPr name="TextBox 21" id="21"/>
          <p:cNvSpPr txBox="true"/>
          <p:nvPr/>
        </p:nvSpPr>
        <p:spPr>
          <a:xfrm rot="0">
            <a:off x="8315524" y="1358483"/>
            <a:ext cx="8239125" cy="907128"/>
          </a:xfrm>
          <a:prstGeom prst="rect">
            <a:avLst/>
          </a:prstGeom>
        </p:spPr>
        <p:txBody>
          <a:bodyPr anchor="t" rtlCol="false" tIns="0" lIns="0" bIns="0" rIns="0">
            <a:spAutoFit/>
          </a:bodyPr>
          <a:lstStyle/>
          <a:p>
            <a:pPr algn="l">
              <a:lnSpc>
                <a:spcPts val="6911"/>
              </a:lnSpc>
            </a:pPr>
            <a:r>
              <a:rPr lang="en-US" sz="6399">
                <a:solidFill>
                  <a:srgbClr val="025442"/>
                </a:solidFill>
                <a:latin typeface="Rubik One"/>
                <a:ea typeface="Rubik One"/>
                <a:cs typeface="Rubik One"/>
                <a:sym typeface="Rubik One"/>
              </a:rPr>
              <a:t>BUSINESS DOMAIN</a:t>
            </a:r>
          </a:p>
        </p:txBody>
      </p:sp>
      <p:sp>
        <p:nvSpPr>
          <p:cNvPr name="TextBox 22" id="22"/>
          <p:cNvSpPr txBox="true"/>
          <p:nvPr/>
        </p:nvSpPr>
        <p:spPr>
          <a:xfrm rot="0">
            <a:off x="9942791" y="3278406"/>
            <a:ext cx="1967352" cy="455576"/>
          </a:xfrm>
          <a:prstGeom prst="rect">
            <a:avLst/>
          </a:prstGeom>
        </p:spPr>
        <p:txBody>
          <a:bodyPr anchor="t" rtlCol="false" tIns="0" lIns="0" bIns="0" rIns="0">
            <a:spAutoFit/>
          </a:bodyPr>
          <a:lstStyle/>
          <a:p>
            <a:pPr algn="ctr">
              <a:lnSpc>
                <a:spcPts val="3559"/>
              </a:lnSpc>
              <a:spcBef>
                <a:spcPct val="0"/>
              </a:spcBef>
            </a:pPr>
            <a:r>
              <a:rPr lang="en-US" b="true" sz="2542">
                <a:solidFill>
                  <a:srgbClr val="00372B"/>
                </a:solidFill>
                <a:latin typeface="Poppins Bold"/>
                <a:ea typeface="Poppins Bold"/>
                <a:cs typeface="Poppins Bold"/>
                <a:sym typeface="Poppins Bold"/>
              </a:rPr>
              <a:t>A</a:t>
            </a:r>
            <a:r>
              <a:rPr lang="en-US" b="true" sz="2542">
                <a:solidFill>
                  <a:srgbClr val="00372B"/>
                </a:solidFill>
                <a:latin typeface="Poppins Bold"/>
                <a:ea typeface="Poppins Bold"/>
                <a:cs typeface="Poppins Bold"/>
                <a:sym typeface="Poppins Bold"/>
              </a:rPr>
              <a:t>utomotive</a:t>
            </a:r>
          </a:p>
        </p:txBody>
      </p:sp>
      <p:sp>
        <p:nvSpPr>
          <p:cNvPr name="TextBox 23" id="23"/>
          <p:cNvSpPr txBox="true"/>
          <p:nvPr/>
        </p:nvSpPr>
        <p:spPr>
          <a:xfrm rot="0">
            <a:off x="9942791" y="4212721"/>
            <a:ext cx="2787148" cy="455576"/>
          </a:xfrm>
          <a:prstGeom prst="rect">
            <a:avLst/>
          </a:prstGeom>
        </p:spPr>
        <p:txBody>
          <a:bodyPr anchor="t" rtlCol="false" tIns="0" lIns="0" bIns="0" rIns="0">
            <a:spAutoFit/>
          </a:bodyPr>
          <a:lstStyle/>
          <a:p>
            <a:pPr algn="ctr">
              <a:lnSpc>
                <a:spcPts val="3559"/>
              </a:lnSpc>
              <a:spcBef>
                <a:spcPct val="0"/>
              </a:spcBef>
            </a:pPr>
            <a:r>
              <a:rPr lang="en-US" b="true" sz="2542">
                <a:solidFill>
                  <a:srgbClr val="00372B"/>
                </a:solidFill>
                <a:latin typeface="Poppins Bold"/>
                <a:ea typeface="Poppins Bold"/>
                <a:cs typeface="Poppins Bold"/>
                <a:sym typeface="Poppins Bold"/>
              </a:rPr>
              <a:t>Energy &amp; </a:t>
            </a:r>
            <a:r>
              <a:rPr lang="en-US" b="true" sz="2542">
                <a:solidFill>
                  <a:srgbClr val="00372B"/>
                </a:solidFill>
                <a:latin typeface="Poppins Bold"/>
                <a:ea typeface="Poppins Bold"/>
                <a:cs typeface="Poppins Bold"/>
                <a:sym typeface="Poppins Bold"/>
              </a:rPr>
              <a:t>utilities</a:t>
            </a:r>
          </a:p>
        </p:txBody>
      </p:sp>
      <p:sp>
        <p:nvSpPr>
          <p:cNvPr name="TextBox 24" id="24"/>
          <p:cNvSpPr txBox="true"/>
          <p:nvPr/>
        </p:nvSpPr>
        <p:spPr>
          <a:xfrm rot="0">
            <a:off x="13878763" y="3278406"/>
            <a:ext cx="2107506" cy="455576"/>
          </a:xfrm>
          <a:prstGeom prst="rect">
            <a:avLst/>
          </a:prstGeom>
        </p:spPr>
        <p:txBody>
          <a:bodyPr anchor="t" rtlCol="false" tIns="0" lIns="0" bIns="0" rIns="0">
            <a:spAutoFit/>
          </a:bodyPr>
          <a:lstStyle/>
          <a:p>
            <a:pPr algn="ctr">
              <a:lnSpc>
                <a:spcPts val="3559"/>
              </a:lnSpc>
              <a:spcBef>
                <a:spcPct val="0"/>
              </a:spcBef>
            </a:pPr>
            <a:r>
              <a:rPr lang="en-US" b="true" sz="2542">
                <a:solidFill>
                  <a:srgbClr val="00372B"/>
                </a:solidFill>
                <a:latin typeface="Poppins Bold"/>
                <a:ea typeface="Poppins Bold"/>
                <a:cs typeface="Poppins Bold"/>
                <a:sym typeface="Poppins Bold"/>
              </a:rPr>
              <a:t>P</a:t>
            </a:r>
            <a:r>
              <a:rPr lang="en-US" b="true" sz="2542">
                <a:solidFill>
                  <a:srgbClr val="00372B"/>
                </a:solidFill>
                <a:latin typeface="Poppins Bold"/>
                <a:ea typeface="Poppins Bold"/>
                <a:cs typeface="Poppins Bold"/>
                <a:sym typeface="Poppins Bold"/>
              </a:rPr>
              <a:t>ublic policy</a:t>
            </a:r>
          </a:p>
        </p:txBody>
      </p:sp>
      <p:sp>
        <p:nvSpPr>
          <p:cNvPr name="TextBox 25" id="25"/>
          <p:cNvSpPr txBox="true"/>
          <p:nvPr/>
        </p:nvSpPr>
        <p:spPr>
          <a:xfrm rot="0">
            <a:off x="8454829" y="2478776"/>
            <a:ext cx="6156036" cy="435720"/>
          </a:xfrm>
          <a:prstGeom prst="rect">
            <a:avLst/>
          </a:prstGeom>
        </p:spPr>
        <p:txBody>
          <a:bodyPr anchor="t" rtlCol="false" tIns="0" lIns="0" bIns="0" rIns="0">
            <a:spAutoFit/>
          </a:bodyPr>
          <a:lstStyle/>
          <a:p>
            <a:pPr algn="l" marL="480274" indent="-240137" lvl="1">
              <a:lnSpc>
                <a:spcPts val="3559"/>
              </a:lnSpc>
              <a:buFont typeface="Arial"/>
              <a:buChar char="•"/>
            </a:pPr>
            <a:r>
              <a:rPr lang="en-US" sz="2224">
                <a:solidFill>
                  <a:srgbClr val="020440"/>
                </a:solidFill>
                <a:latin typeface="Poppins"/>
                <a:ea typeface="Poppins"/>
                <a:cs typeface="Poppins"/>
                <a:sym typeface="Poppins"/>
              </a:rPr>
              <a:t>Project domain lies at the intersection of</a:t>
            </a:r>
          </a:p>
        </p:txBody>
      </p:sp>
      <p:sp>
        <p:nvSpPr>
          <p:cNvPr name="Freeform 26" id="26"/>
          <p:cNvSpPr/>
          <p:nvPr/>
        </p:nvSpPr>
        <p:spPr>
          <a:xfrm flipH="false" flipV="false" rot="1260265">
            <a:off x="15545094" y="2298420"/>
            <a:ext cx="1009555" cy="710294"/>
          </a:xfrm>
          <a:custGeom>
            <a:avLst/>
            <a:gdLst/>
            <a:ahLst/>
            <a:cxnLst/>
            <a:rect r="r" b="b" t="t" l="l"/>
            <a:pathLst>
              <a:path h="710294" w="1009555">
                <a:moveTo>
                  <a:pt x="0" y="0"/>
                </a:moveTo>
                <a:lnTo>
                  <a:pt x="1009555" y="0"/>
                </a:lnTo>
                <a:lnTo>
                  <a:pt x="1009555" y="710293"/>
                </a:lnTo>
                <a:lnTo>
                  <a:pt x="0" y="7102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7" id="27"/>
          <p:cNvGrpSpPr/>
          <p:nvPr/>
        </p:nvGrpSpPr>
        <p:grpSpPr>
          <a:xfrm rot="0">
            <a:off x="8183151" y="708246"/>
            <a:ext cx="813749" cy="580230"/>
            <a:chOff x="0" y="0"/>
            <a:chExt cx="407622" cy="290648"/>
          </a:xfrm>
        </p:grpSpPr>
        <p:sp>
          <p:nvSpPr>
            <p:cNvPr name="Freeform 28" id="28"/>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00B58F"/>
            </a:solidFill>
          </p:spPr>
        </p:sp>
        <p:sp>
          <p:nvSpPr>
            <p:cNvPr name="TextBox 29" id="29"/>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8742412" y="711578"/>
            <a:ext cx="813749" cy="580230"/>
            <a:chOff x="0" y="0"/>
            <a:chExt cx="407622" cy="290648"/>
          </a:xfrm>
        </p:grpSpPr>
        <p:sp>
          <p:nvSpPr>
            <p:cNvPr name="Freeform 31" id="31"/>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32" id="32"/>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9291099" y="711578"/>
            <a:ext cx="813749" cy="580230"/>
            <a:chOff x="0" y="0"/>
            <a:chExt cx="407622" cy="290648"/>
          </a:xfrm>
        </p:grpSpPr>
        <p:sp>
          <p:nvSpPr>
            <p:cNvPr name="Freeform 34" id="34"/>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35" id="35"/>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8714302">
            <a:off x="1665295" y="8066976"/>
            <a:ext cx="3650746" cy="1294804"/>
            <a:chOff x="0" y="0"/>
            <a:chExt cx="3787228" cy="1343210"/>
          </a:xfrm>
        </p:grpSpPr>
        <p:sp>
          <p:nvSpPr>
            <p:cNvPr name="Freeform 37" id="37"/>
            <p:cNvSpPr/>
            <p:nvPr/>
          </p:nvSpPr>
          <p:spPr>
            <a:xfrm flipH="false" flipV="false" rot="0">
              <a:off x="13875" y="4920"/>
              <a:ext cx="3759479" cy="1338290"/>
            </a:xfrm>
            <a:custGeom>
              <a:avLst/>
              <a:gdLst/>
              <a:ahLst/>
              <a:cxnLst/>
              <a:rect r="r" b="b" t="t" l="l"/>
              <a:pathLst>
                <a:path h="1338290" w="3759479">
                  <a:moveTo>
                    <a:pt x="1897036" y="7349"/>
                  </a:moveTo>
                  <a:lnTo>
                    <a:pt x="3756057" y="1326021"/>
                  </a:lnTo>
                  <a:cubicBezTo>
                    <a:pt x="3758456" y="1327723"/>
                    <a:pt x="3759478" y="1330782"/>
                    <a:pt x="3758585" y="1333584"/>
                  </a:cubicBezTo>
                  <a:cubicBezTo>
                    <a:pt x="3757692" y="1336387"/>
                    <a:pt x="3755088" y="1338290"/>
                    <a:pt x="3752147" y="1338290"/>
                  </a:cubicBezTo>
                  <a:lnTo>
                    <a:pt x="7331" y="1338290"/>
                  </a:lnTo>
                  <a:cubicBezTo>
                    <a:pt x="4390" y="1338290"/>
                    <a:pt x="1786" y="1336387"/>
                    <a:pt x="893" y="1333584"/>
                  </a:cubicBezTo>
                  <a:cubicBezTo>
                    <a:pt x="0" y="1330782"/>
                    <a:pt x="1022" y="1327723"/>
                    <a:pt x="3422" y="1326021"/>
                  </a:cubicBezTo>
                  <a:lnTo>
                    <a:pt x="1862442" y="7349"/>
                  </a:lnTo>
                  <a:cubicBezTo>
                    <a:pt x="1872803" y="0"/>
                    <a:pt x="1886675" y="0"/>
                    <a:pt x="1897036" y="7349"/>
                  </a:cubicBezTo>
                  <a:close/>
                </a:path>
              </a:pathLst>
            </a:custGeom>
            <a:solidFill>
              <a:srgbClr val="00B58F"/>
            </a:solidFill>
          </p:spPr>
        </p:sp>
        <p:sp>
          <p:nvSpPr>
            <p:cNvPr name="TextBox 38" id="38"/>
            <p:cNvSpPr txBox="true"/>
            <p:nvPr/>
          </p:nvSpPr>
          <p:spPr>
            <a:xfrm>
              <a:off x="591754" y="585533"/>
              <a:ext cx="2603719" cy="661733"/>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5867214" y="-113374"/>
            <a:ext cx="9960587" cy="1142074"/>
            <a:chOff x="0" y="0"/>
            <a:chExt cx="2572779" cy="294993"/>
          </a:xfrm>
        </p:grpSpPr>
        <p:sp>
          <p:nvSpPr>
            <p:cNvPr name="Freeform 40" id="40"/>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41" id="41"/>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Freeform 42" id="42"/>
          <p:cNvSpPr/>
          <p:nvPr/>
        </p:nvSpPr>
        <p:spPr>
          <a:xfrm flipH="false" flipV="false" rot="0">
            <a:off x="542041" y="472661"/>
            <a:ext cx="268503" cy="213826"/>
          </a:xfrm>
          <a:custGeom>
            <a:avLst/>
            <a:gdLst/>
            <a:ahLst/>
            <a:cxnLst/>
            <a:rect r="r" b="b" t="t" l="l"/>
            <a:pathLst>
              <a:path h="213826" w="268503">
                <a:moveTo>
                  <a:pt x="0" y="0"/>
                </a:moveTo>
                <a:lnTo>
                  <a:pt x="268503" y="0"/>
                </a:lnTo>
                <a:lnTo>
                  <a:pt x="268503" y="213826"/>
                </a:lnTo>
                <a:lnTo>
                  <a:pt x="0" y="213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3" id="43"/>
          <p:cNvSpPr txBox="true"/>
          <p:nvPr/>
        </p:nvSpPr>
        <p:spPr>
          <a:xfrm rot="0">
            <a:off x="912084" y="434561"/>
            <a:ext cx="2767459" cy="273685"/>
          </a:xfrm>
          <a:prstGeom prst="rect">
            <a:avLst/>
          </a:prstGeom>
        </p:spPr>
        <p:txBody>
          <a:bodyPr anchor="t" rtlCol="false" tIns="0" lIns="0" bIns="0" rIns="0">
            <a:spAutoFit/>
          </a:bodyPr>
          <a:lstStyle/>
          <a:p>
            <a:pPr algn="l">
              <a:lnSpc>
                <a:spcPts val="2239"/>
              </a:lnSpc>
            </a:pPr>
            <a:r>
              <a:rPr lang="en-US" b="true" sz="1599" spc="39">
                <a:solidFill>
                  <a:srgbClr val="00372B"/>
                </a:solidFill>
                <a:latin typeface="Bricolage Grotesque Bold"/>
                <a:ea typeface="Bricolage Grotesque Bold"/>
                <a:cs typeface="Bricolage Grotesque Bold"/>
                <a:sym typeface="Bricolage Grotesque Bold"/>
              </a:rPr>
              <a:t>GROUP 1 (B.E.A.N.N.S team)</a:t>
            </a:r>
          </a:p>
        </p:txBody>
      </p:sp>
      <p:sp>
        <p:nvSpPr>
          <p:cNvPr name="Freeform 44" id="44"/>
          <p:cNvSpPr/>
          <p:nvPr/>
        </p:nvSpPr>
        <p:spPr>
          <a:xfrm flipH="false" flipV="false" rot="0">
            <a:off x="16544635" y="160601"/>
            <a:ext cx="1429331" cy="837945"/>
          </a:xfrm>
          <a:custGeom>
            <a:avLst/>
            <a:gdLst/>
            <a:ahLst/>
            <a:cxnLst/>
            <a:rect r="r" b="b" t="t" l="l"/>
            <a:pathLst>
              <a:path h="837945" w="1429331">
                <a:moveTo>
                  <a:pt x="0" y="0"/>
                </a:moveTo>
                <a:lnTo>
                  <a:pt x="1429330" y="0"/>
                </a:lnTo>
                <a:lnTo>
                  <a:pt x="1429330" y="837945"/>
                </a:lnTo>
                <a:lnTo>
                  <a:pt x="0" y="837945"/>
                </a:lnTo>
                <a:lnTo>
                  <a:pt x="0" y="0"/>
                </a:lnTo>
                <a:close/>
              </a:path>
            </a:pathLst>
          </a:custGeom>
          <a:blipFill>
            <a:blip r:embed="rId9"/>
            <a:stretch>
              <a:fillRect l="0" t="0" r="0" b="0"/>
            </a:stretch>
          </a:blipFill>
        </p:spPr>
      </p:sp>
      <p:grpSp>
        <p:nvGrpSpPr>
          <p:cNvPr name="Group 45" id="45"/>
          <p:cNvGrpSpPr/>
          <p:nvPr/>
        </p:nvGrpSpPr>
        <p:grpSpPr>
          <a:xfrm rot="0">
            <a:off x="11502671" y="9960324"/>
            <a:ext cx="9960587" cy="1142074"/>
            <a:chOff x="0" y="0"/>
            <a:chExt cx="2572779" cy="294993"/>
          </a:xfrm>
        </p:grpSpPr>
        <p:sp>
          <p:nvSpPr>
            <p:cNvPr name="Freeform 46" id="46"/>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47" id="47"/>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grpSp>
        <p:nvGrpSpPr>
          <p:cNvPr name="Group 48" id="48"/>
          <p:cNvGrpSpPr/>
          <p:nvPr/>
        </p:nvGrpSpPr>
        <p:grpSpPr>
          <a:xfrm rot="0">
            <a:off x="9049635" y="4172332"/>
            <a:ext cx="639848" cy="639848"/>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38100" cap="sq">
              <a:solidFill>
                <a:srgbClr val="FFFFFF"/>
              </a:solidFill>
              <a:prstDash val="solid"/>
              <a:miter/>
            </a:ln>
          </p:spPr>
        </p:sp>
        <p:sp>
          <p:nvSpPr>
            <p:cNvPr name="TextBox 50" id="50"/>
            <p:cNvSpPr txBox="true"/>
            <p:nvPr/>
          </p:nvSpPr>
          <p:spPr>
            <a:xfrm>
              <a:off x="76200" y="-28575"/>
              <a:ext cx="660400" cy="765175"/>
            </a:xfrm>
            <a:prstGeom prst="rect">
              <a:avLst/>
            </a:prstGeom>
          </p:spPr>
          <p:txBody>
            <a:bodyPr anchor="ctr" rtlCol="false" tIns="50800" lIns="50800" bIns="50800" rIns="50800"/>
            <a:lstStyle/>
            <a:p>
              <a:pPr algn="ctr">
                <a:lnSpc>
                  <a:spcPts val="3402"/>
                </a:lnSpc>
              </a:pPr>
            </a:p>
          </p:txBody>
        </p:sp>
      </p:grpSp>
      <p:grpSp>
        <p:nvGrpSpPr>
          <p:cNvPr name="Group 51" id="51"/>
          <p:cNvGrpSpPr/>
          <p:nvPr/>
        </p:nvGrpSpPr>
        <p:grpSpPr>
          <a:xfrm rot="0">
            <a:off x="9049635" y="3259349"/>
            <a:ext cx="639848" cy="639848"/>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38100" cap="sq">
              <a:solidFill>
                <a:srgbClr val="FFFFFF"/>
              </a:solidFill>
              <a:prstDash val="solid"/>
              <a:miter/>
            </a:ln>
          </p:spPr>
        </p:sp>
        <p:sp>
          <p:nvSpPr>
            <p:cNvPr name="TextBox 53" id="53"/>
            <p:cNvSpPr txBox="true"/>
            <p:nvPr/>
          </p:nvSpPr>
          <p:spPr>
            <a:xfrm>
              <a:off x="76200" y="-28575"/>
              <a:ext cx="660400" cy="765175"/>
            </a:xfrm>
            <a:prstGeom prst="rect">
              <a:avLst/>
            </a:prstGeom>
          </p:spPr>
          <p:txBody>
            <a:bodyPr anchor="ctr" rtlCol="false" tIns="50800" lIns="50800" bIns="50800" rIns="50800"/>
            <a:lstStyle/>
            <a:p>
              <a:pPr algn="ctr">
                <a:lnSpc>
                  <a:spcPts val="3402"/>
                </a:lnSpc>
              </a:pPr>
            </a:p>
          </p:txBody>
        </p:sp>
      </p:grpSp>
      <p:grpSp>
        <p:nvGrpSpPr>
          <p:cNvPr name="Group 54" id="54"/>
          <p:cNvGrpSpPr/>
          <p:nvPr/>
        </p:nvGrpSpPr>
        <p:grpSpPr>
          <a:xfrm rot="0">
            <a:off x="13004425" y="3259349"/>
            <a:ext cx="639848" cy="639848"/>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38100" cap="sq">
              <a:solidFill>
                <a:srgbClr val="FFFFFF"/>
              </a:solidFill>
              <a:prstDash val="solid"/>
              <a:miter/>
            </a:ln>
          </p:spPr>
        </p:sp>
        <p:sp>
          <p:nvSpPr>
            <p:cNvPr name="TextBox 56" id="56"/>
            <p:cNvSpPr txBox="true"/>
            <p:nvPr/>
          </p:nvSpPr>
          <p:spPr>
            <a:xfrm>
              <a:off x="76200" y="-28575"/>
              <a:ext cx="660400" cy="765175"/>
            </a:xfrm>
            <a:prstGeom prst="rect">
              <a:avLst/>
            </a:prstGeom>
          </p:spPr>
          <p:txBody>
            <a:bodyPr anchor="ctr" rtlCol="false" tIns="50800" lIns="50800" bIns="50800" rIns="50800"/>
            <a:lstStyle/>
            <a:p>
              <a:pPr algn="ctr">
                <a:lnSpc>
                  <a:spcPts val="3402"/>
                </a:lnSpc>
              </a:pPr>
            </a:p>
          </p:txBody>
        </p:sp>
      </p:grpSp>
      <p:sp>
        <p:nvSpPr>
          <p:cNvPr name="TextBox 57" id="57"/>
          <p:cNvSpPr txBox="true"/>
          <p:nvPr/>
        </p:nvSpPr>
        <p:spPr>
          <a:xfrm rot="0">
            <a:off x="412650" y="9718651"/>
            <a:ext cx="263643" cy="318770"/>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1</a:t>
            </a: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grpSp>
        <p:nvGrpSpPr>
          <p:cNvPr name="Group 2" id="2"/>
          <p:cNvGrpSpPr/>
          <p:nvPr/>
        </p:nvGrpSpPr>
        <p:grpSpPr>
          <a:xfrm rot="0">
            <a:off x="1108682" y="2969935"/>
            <a:ext cx="15910671" cy="6386751"/>
            <a:chOff x="0" y="0"/>
            <a:chExt cx="4190465" cy="1682107"/>
          </a:xfrm>
        </p:grpSpPr>
        <p:sp>
          <p:nvSpPr>
            <p:cNvPr name="Freeform 3" id="3"/>
            <p:cNvSpPr/>
            <p:nvPr/>
          </p:nvSpPr>
          <p:spPr>
            <a:xfrm flipH="false" flipV="false" rot="0">
              <a:off x="0" y="0"/>
              <a:ext cx="4190465" cy="1682107"/>
            </a:xfrm>
            <a:custGeom>
              <a:avLst/>
              <a:gdLst/>
              <a:ahLst/>
              <a:cxnLst/>
              <a:rect r="r" b="b" t="t" l="l"/>
              <a:pathLst>
                <a:path h="1682107" w="4190465">
                  <a:moveTo>
                    <a:pt x="9245" y="0"/>
                  </a:moveTo>
                  <a:lnTo>
                    <a:pt x="4181220" y="0"/>
                  </a:lnTo>
                  <a:cubicBezTo>
                    <a:pt x="4186325" y="0"/>
                    <a:pt x="4190465" y="4139"/>
                    <a:pt x="4190465" y="9245"/>
                  </a:cubicBezTo>
                  <a:lnTo>
                    <a:pt x="4190465" y="1672862"/>
                  </a:lnTo>
                  <a:cubicBezTo>
                    <a:pt x="4190465" y="1677968"/>
                    <a:pt x="4186325" y="1682107"/>
                    <a:pt x="4181220" y="1682107"/>
                  </a:cubicBezTo>
                  <a:lnTo>
                    <a:pt x="9245" y="1682107"/>
                  </a:lnTo>
                  <a:cubicBezTo>
                    <a:pt x="4139" y="1682107"/>
                    <a:pt x="0" y="1677968"/>
                    <a:pt x="0" y="1672862"/>
                  </a:cubicBezTo>
                  <a:lnTo>
                    <a:pt x="0" y="9245"/>
                  </a:lnTo>
                  <a:cubicBezTo>
                    <a:pt x="0" y="4139"/>
                    <a:pt x="4139" y="0"/>
                    <a:pt x="9245" y="0"/>
                  </a:cubicBezTo>
                  <a:close/>
                </a:path>
              </a:pathLst>
            </a:custGeom>
            <a:solidFill>
              <a:srgbClr val="FFFFFF"/>
            </a:solidFill>
          </p:spPr>
        </p:sp>
        <p:sp>
          <p:nvSpPr>
            <p:cNvPr name="TextBox 4" id="4"/>
            <p:cNvSpPr txBox="true"/>
            <p:nvPr/>
          </p:nvSpPr>
          <p:spPr>
            <a:xfrm>
              <a:off x="0" y="-38100"/>
              <a:ext cx="4190465" cy="172020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00596" y="3373964"/>
            <a:ext cx="14681438" cy="5468166"/>
          </a:xfrm>
          <a:prstGeom prst="rect">
            <a:avLst/>
          </a:prstGeom>
        </p:spPr>
        <p:txBody>
          <a:bodyPr anchor="t" rtlCol="false" tIns="0" lIns="0" bIns="0" rIns="0">
            <a:spAutoFit/>
          </a:bodyPr>
          <a:lstStyle/>
          <a:p>
            <a:pPr algn="l">
              <a:lnSpc>
                <a:spcPts val="3076"/>
              </a:lnSpc>
            </a:pPr>
            <a:r>
              <a:rPr lang="en-US" sz="2197" b="true">
                <a:solidFill>
                  <a:srgbClr val="000000"/>
                </a:solidFill>
                <a:latin typeface="Poppins Bold"/>
                <a:ea typeface="Poppins Bold"/>
                <a:cs typeface="Poppins Bold"/>
                <a:sym typeface="Poppins Bold"/>
              </a:rPr>
              <a:t>Dashboard 1 - EV Policy Impact &amp; Adoption in Washington State</a:t>
            </a:r>
          </a:p>
          <a:p>
            <a:pPr algn="l">
              <a:lnSpc>
                <a:spcPts val="3076"/>
              </a:lnSpc>
            </a:pPr>
            <a:r>
              <a:rPr lang="en-US" sz="2197">
                <a:solidFill>
                  <a:srgbClr val="000000"/>
                </a:solidFill>
                <a:latin typeface="Poppins"/>
                <a:ea typeface="Poppins"/>
                <a:cs typeface="Poppins"/>
                <a:sym typeface="Poppins"/>
              </a:rPr>
              <a:t>Key Insights:</a:t>
            </a:r>
          </a:p>
          <a:p>
            <a:pPr algn="l" marL="474411" indent="-237206" lvl="1">
              <a:lnSpc>
                <a:spcPts val="3076"/>
              </a:lnSpc>
              <a:buFont typeface="Arial"/>
              <a:buChar char="•"/>
            </a:pPr>
            <a:r>
              <a:rPr lang="en-US" sz="2197">
                <a:solidFill>
                  <a:srgbClr val="000000"/>
                </a:solidFill>
                <a:latin typeface="Poppins"/>
                <a:ea typeface="Poppins"/>
                <a:cs typeface="Poppins"/>
                <a:sym typeface="Poppins"/>
              </a:rPr>
              <a:t>Growth</a:t>
            </a:r>
            <a:r>
              <a:rPr lang="en-US" sz="2197">
                <a:solidFill>
                  <a:srgbClr val="000000"/>
                </a:solidFill>
                <a:latin typeface="Poppins"/>
                <a:ea typeface="Poppins"/>
                <a:cs typeface="Poppins"/>
                <a:sym typeface="Poppins"/>
              </a:rPr>
              <a:t> was gradual in the early 2010s, but began to accelerate significantly after 2018, reaching a total of over 225,000 registered vehicles by 2024. This shows sustained growth momentum across the state.</a:t>
            </a:r>
          </a:p>
          <a:p>
            <a:pPr algn="l" marL="474411" indent="-237206" lvl="1">
              <a:lnSpc>
                <a:spcPts val="3076"/>
              </a:lnSpc>
              <a:buFont typeface="Arial"/>
              <a:buChar char="•"/>
            </a:pPr>
            <a:r>
              <a:rPr lang="en-US" sz="2197">
                <a:solidFill>
                  <a:srgbClr val="000000"/>
                </a:solidFill>
                <a:latin typeface="Poppins"/>
                <a:ea typeface="Poppins"/>
                <a:cs typeface="Poppins"/>
                <a:sym typeface="Poppins"/>
              </a:rPr>
              <a:t>Approximately 71,000 of these vehicles, which are about 31% of the total, are Clean Alternative Fuel Vehicle (CAFV) eligible. This strong representation suggests that financial incentives and state programs have played a crucial role in influencing consumer decisions and promoting cleaner transportation.</a:t>
            </a:r>
          </a:p>
          <a:p>
            <a:pPr algn="l" marL="474411" indent="-237206" lvl="1">
              <a:lnSpc>
                <a:spcPts val="3076"/>
              </a:lnSpc>
              <a:buFont typeface="Arial"/>
              <a:buChar char="•"/>
            </a:pPr>
            <a:r>
              <a:rPr lang="en-US" sz="2197">
                <a:solidFill>
                  <a:srgbClr val="000000"/>
                </a:solidFill>
                <a:latin typeface="Poppins"/>
                <a:ea typeface="Poppins"/>
                <a:cs typeface="Poppins"/>
                <a:sym typeface="Poppins"/>
              </a:rPr>
              <a:t>The major counties that are the center of EV adoption are King County with 110,000 EVs, Snohomish with 28,000 EVs, and Pierce with 19,000. Finally, if we go even deeper to the city level, Seattle is top of the list with over 35,000 EVs, followed by Bellevue with around 11,000, and Vancouver at 8,000.</a:t>
            </a:r>
          </a:p>
          <a:p>
            <a:pPr algn="l" marL="474411" indent="-237206" lvl="1">
              <a:lnSpc>
                <a:spcPts val="3076"/>
              </a:lnSpc>
              <a:buFont typeface="Arial"/>
              <a:buChar char="•"/>
            </a:pPr>
            <a:r>
              <a:rPr lang="en-US" sz="2197">
                <a:solidFill>
                  <a:srgbClr val="000000"/>
                </a:solidFill>
                <a:latin typeface="Poppins"/>
                <a:ea typeface="Poppins"/>
                <a:cs typeface="Poppins"/>
                <a:sym typeface="Poppins"/>
              </a:rPr>
              <a:t>The following counties and cities alone represent the vast majority of EVs in the state. The map shows dense EV clusters along major transportation arteries like Interstate 5 and Interstate 90.</a:t>
            </a:r>
          </a:p>
        </p:txBody>
      </p:sp>
      <p:sp>
        <p:nvSpPr>
          <p:cNvPr name="TextBox 6" id="6"/>
          <p:cNvSpPr txBox="true"/>
          <p:nvPr/>
        </p:nvSpPr>
        <p:spPr>
          <a:xfrm rot="0">
            <a:off x="4393182" y="1054138"/>
            <a:ext cx="9341671" cy="2467610"/>
          </a:xfrm>
          <a:prstGeom prst="rect">
            <a:avLst/>
          </a:prstGeom>
        </p:spPr>
        <p:txBody>
          <a:bodyPr anchor="t" rtlCol="false" tIns="0" lIns="0" bIns="0" rIns="0">
            <a:spAutoFit/>
          </a:bodyPr>
          <a:lstStyle/>
          <a:p>
            <a:pPr algn="ctr">
              <a:lnSpc>
                <a:spcPts val="6399"/>
              </a:lnSpc>
            </a:pPr>
            <a:r>
              <a:rPr lang="en-US" sz="6399">
                <a:solidFill>
                  <a:srgbClr val="0B132B"/>
                </a:solidFill>
                <a:latin typeface="Rubik One"/>
                <a:ea typeface="Rubik One"/>
                <a:cs typeface="Rubik One"/>
                <a:sym typeface="Rubik One"/>
              </a:rPr>
              <a:t>DASHBOARD 1</a:t>
            </a:r>
          </a:p>
          <a:p>
            <a:pPr algn="ctr">
              <a:lnSpc>
                <a:spcPts val="6399"/>
              </a:lnSpc>
            </a:pPr>
            <a:r>
              <a:rPr lang="en-US" sz="6399">
                <a:solidFill>
                  <a:srgbClr val="0B132B"/>
                </a:solidFill>
                <a:latin typeface="Rubik One"/>
                <a:ea typeface="Rubik One"/>
                <a:cs typeface="Rubik One"/>
                <a:sym typeface="Rubik One"/>
              </a:rPr>
              <a:t>INSIGHT/ANALYSIS</a:t>
            </a:r>
          </a:p>
          <a:p>
            <a:pPr algn="ctr">
              <a:lnSpc>
                <a:spcPts val="6399"/>
              </a:lnSpc>
            </a:pPr>
          </a:p>
        </p:txBody>
      </p:sp>
      <p:grpSp>
        <p:nvGrpSpPr>
          <p:cNvPr name="Group 7" id="7"/>
          <p:cNvGrpSpPr/>
          <p:nvPr/>
        </p:nvGrpSpPr>
        <p:grpSpPr>
          <a:xfrm rot="0">
            <a:off x="12657970" y="1805070"/>
            <a:ext cx="4521348" cy="2329731"/>
            <a:chOff x="0" y="0"/>
            <a:chExt cx="6028464" cy="3106308"/>
          </a:xfrm>
        </p:grpSpPr>
        <p:grpSp>
          <p:nvGrpSpPr>
            <p:cNvPr name="Group 8" id="8"/>
            <p:cNvGrpSpPr/>
            <p:nvPr/>
          </p:nvGrpSpPr>
          <p:grpSpPr>
            <a:xfrm rot="0">
              <a:off x="3175035" y="0"/>
              <a:ext cx="2330522" cy="2711880"/>
              <a:chOff x="0" y="0"/>
              <a:chExt cx="698500" cy="812800"/>
            </a:xfrm>
          </p:grpSpPr>
          <p:sp>
            <p:nvSpPr>
              <p:cNvPr name="Freeform 9" id="9"/>
              <p:cNvSpPr/>
              <p:nvPr/>
            </p:nvSpPr>
            <p:spPr>
              <a:xfrm flipH="false" flipV="false" rot="0">
                <a:off x="0" y="12388"/>
                <a:ext cx="698500" cy="788024"/>
              </a:xfrm>
              <a:custGeom>
                <a:avLst/>
                <a:gdLst/>
                <a:ahLst/>
                <a:cxnLst/>
                <a:rect r="r" b="b" t="t" l="l"/>
                <a:pathLst>
                  <a:path h="788024" w="698500">
                    <a:moveTo>
                      <a:pt x="405011" y="20055"/>
                    </a:moveTo>
                    <a:lnTo>
                      <a:pt x="642739" y="158369"/>
                    </a:lnTo>
                    <a:cubicBezTo>
                      <a:pt x="677262" y="178455"/>
                      <a:pt x="698500" y="215383"/>
                      <a:pt x="698500" y="255324"/>
                    </a:cubicBezTo>
                    <a:lnTo>
                      <a:pt x="698500" y="532700"/>
                    </a:lnTo>
                    <a:cubicBezTo>
                      <a:pt x="698500" y="572641"/>
                      <a:pt x="677262" y="609569"/>
                      <a:pt x="642739" y="629655"/>
                    </a:cubicBezTo>
                    <a:lnTo>
                      <a:pt x="405011" y="767969"/>
                    </a:lnTo>
                    <a:cubicBezTo>
                      <a:pt x="370542" y="788024"/>
                      <a:pt x="327958" y="788024"/>
                      <a:pt x="293489" y="767969"/>
                    </a:cubicBezTo>
                    <a:lnTo>
                      <a:pt x="55761" y="629655"/>
                    </a:lnTo>
                    <a:cubicBezTo>
                      <a:pt x="21238" y="609569"/>
                      <a:pt x="0" y="572641"/>
                      <a:pt x="0" y="532700"/>
                    </a:cubicBezTo>
                    <a:lnTo>
                      <a:pt x="0" y="255324"/>
                    </a:lnTo>
                    <a:cubicBezTo>
                      <a:pt x="0" y="215383"/>
                      <a:pt x="21238" y="178455"/>
                      <a:pt x="55761" y="158369"/>
                    </a:cubicBezTo>
                    <a:lnTo>
                      <a:pt x="293489" y="20055"/>
                    </a:lnTo>
                    <a:cubicBezTo>
                      <a:pt x="327958" y="0"/>
                      <a:pt x="370542" y="0"/>
                      <a:pt x="405011" y="20055"/>
                    </a:cubicBezTo>
                    <a:close/>
                  </a:path>
                </a:pathLst>
              </a:custGeom>
              <a:solidFill>
                <a:srgbClr val="000000">
                  <a:alpha val="0"/>
                </a:srgbClr>
              </a:solidFill>
              <a:ln w="19050" cap="sq">
                <a:solidFill>
                  <a:srgbClr val="8BCB8F"/>
                </a:solidFill>
                <a:prstDash val="solid"/>
                <a:miter/>
              </a:ln>
            </p:spPr>
          </p:sp>
          <p:sp>
            <p:nvSpPr>
              <p:cNvPr name="TextBox 10" id="10"/>
              <p:cNvSpPr txBox="true"/>
              <p:nvPr/>
            </p:nvSpPr>
            <p:spPr>
              <a:xfrm>
                <a:off x="0" y="101600"/>
                <a:ext cx="698500" cy="571500"/>
              </a:xfrm>
              <a:prstGeom prst="rect">
                <a:avLst/>
              </a:prstGeom>
            </p:spPr>
            <p:txBody>
              <a:bodyPr anchor="ctr" rtlCol="false" tIns="40546" lIns="40546" bIns="40546" rIns="40546"/>
              <a:lstStyle/>
              <a:p>
                <a:pPr algn="ctr">
                  <a:lnSpc>
                    <a:spcPts val="2659"/>
                  </a:lnSpc>
                </a:pPr>
              </a:p>
            </p:txBody>
          </p:sp>
        </p:grpSp>
        <p:grpSp>
          <p:nvGrpSpPr>
            <p:cNvPr name="Group 11" id="11"/>
            <p:cNvGrpSpPr/>
            <p:nvPr/>
          </p:nvGrpSpPr>
          <p:grpSpPr>
            <a:xfrm rot="0">
              <a:off x="3373744" y="17180"/>
              <a:ext cx="2654720" cy="3089129"/>
              <a:chOff x="0" y="0"/>
              <a:chExt cx="698500" cy="812800"/>
            </a:xfrm>
          </p:grpSpPr>
          <p:sp>
            <p:nvSpPr>
              <p:cNvPr name="Freeform 12" id="12"/>
              <p:cNvSpPr/>
              <p:nvPr/>
            </p:nvSpPr>
            <p:spPr>
              <a:xfrm flipH="false" flipV="false" rot="0">
                <a:off x="0" y="10875"/>
                <a:ext cx="698500" cy="791050"/>
              </a:xfrm>
              <a:custGeom>
                <a:avLst/>
                <a:gdLst/>
                <a:ahLst/>
                <a:cxnLst/>
                <a:rect r="r" b="b" t="t" l="l"/>
                <a:pathLst>
                  <a:path h="791050" w="698500">
                    <a:moveTo>
                      <a:pt x="398201" y="17606"/>
                    </a:moveTo>
                    <a:lnTo>
                      <a:pt x="649549" y="163844"/>
                    </a:lnTo>
                    <a:cubicBezTo>
                      <a:pt x="679855" y="181477"/>
                      <a:pt x="698500" y="213896"/>
                      <a:pt x="698500" y="248959"/>
                    </a:cubicBezTo>
                    <a:lnTo>
                      <a:pt x="698500" y="542091"/>
                    </a:lnTo>
                    <a:cubicBezTo>
                      <a:pt x="698500" y="577154"/>
                      <a:pt x="679855" y="609573"/>
                      <a:pt x="649549" y="627206"/>
                    </a:cubicBezTo>
                    <a:lnTo>
                      <a:pt x="398201" y="773444"/>
                    </a:lnTo>
                    <a:cubicBezTo>
                      <a:pt x="367942" y="791050"/>
                      <a:pt x="330558" y="791050"/>
                      <a:pt x="300299" y="773444"/>
                    </a:cubicBezTo>
                    <a:lnTo>
                      <a:pt x="48951" y="627206"/>
                    </a:lnTo>
                    <a:cubicBezTo>
                      <a:pt x="18645" y="609573"/>
                      <a:pt x="0" y="577154"/>
                      <a:pt x="0" y="542091"/>
                    </a:cubicBezTo>
                    <a:lnTo>
                      <a:pt x="0" y="248959"/>
                    </a:lnTo>
                    <a:cubicBezTo>
                      <a:pt x="0" y="213896"/>
                      <a:pt x="18645" y="181477"/>
                      <a:pt x="48951" y="163844"/>
                    </a:cubicBezTo>
                    <a:lnTo>
                      <a:pt x="300299" y="17606"/>
                    </a:lnTo>
                    <a:cubicBezTo>
                      <a:pt x="330558" y="0"/>
                      <a:pt x="367942" y="0"/>
                      <a:pt x="398201" y="17606"/>
                    </a:cubicBezTo>
                    <a:close/>
                  </a:path>
                </a:pathLst>
              </a:custGeom>
              <a:solidFill>
                <a:srgbClr val="8BCB8F"/>
              </a:solidFill>
            </p:spPr>
          </p:sp>
          <p:sp>
            <p:nvSpPr>
              <p:cNvPr name="TextBox 13" id="13"/>
              <p:cNvSpPr txBox="true"/>
              <p:nvPr/>
            </p:nvSpPr>
            <p:spPr>
              <a:xfrm>
                <a:off x="0" y="101600"/>
                <a:ext cx="698500" cy="571500"/>
              </a:xfrm>
              <a:prstGeom prst="rect">
                <a:avLst/>
              </a:prstGeom>
            </p:spPr>
            <p:txBody>
              <a:bodyPr anchor="ctr" rtlCol="false" tIns="40546" lIns="40546" bIns="40546" rIns="40546"/>
              <a:lstStyle/>
              <a:p>
                <a:pPr algn="ctr">
                  <a:lnSpc>
                    <a:spcPts val="2659"/>
                  </a:lnSpc>
                </a:pPr>
              </a:p>
            </p:txBody>
          </p:sp>
        </p:grpSp>
        <p:sp>
          <p:nvSpPr>
            <p:cNvPr name="Freeform 14" id="14"/>
            <p:cNvSpPr/>
            <p:nvPr/>
          </p:nvSpPr>
          <p:spPr>
            <a:xfrm flipH="false" flipV="false" rot="0">
              <a:off x="3978979" y="818428"/>
              <a:ext cx="1669813" cy="1548373"/>
            </a:xfrm>
            <a:custGeom>
              <a:avLst/>
              <a:gdLst/>
              <a:ahLst/>
              <a:cxnLst/>
              <a:rect r="r" b="b" t="t" l="l"/>
              <a:pathLst>
                <a:path h="1548373" w="1669813">
                  <a:moveTo>
                    <a:pt x="0" y="0"/>
                  </a:moveTo>
                  <a:lnTo>
                    <a:pt x="1669813" y="0"/>
                  </a:lnTo>
                  <a:lnTo>
                    <a:pt x="1669813" y="1548373"/>
                  </a:lnTo>
                  <a:lnTo>
                    <a:pt x="0" y="15483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0" y="1205235"/>
              <a:ext cx="2882188" cy="812859"/>
            </a:xfrm>
            <a:prstGeom prst="rect">
              <a:avLst/>
            </a:prstGeom>
          </p:spPr>
          <p:txBody>
            <a:bodyPr anchor="t" rtlCol="false" tIns="0" lIns="0" bIns="0" rIns="0">
              <a:spAutoFit/>
            </a:bodyPr>
            <a:lstStyle/>
            <a:p>
              <a:pPr algn="r">
                <a:lnSpc>
                  <a:spcPts val="2299"/>
                </a:lnSpc>
              </a:pPr>
              <a:r>
                <a:rPr lang="en-US" b="true" sz="2299">
                  <a:solidFill>
                    <a:srgbClr val="8BCB8F"/>
                  </a:solidFill>
                  <a:latin typeface="Poppins Bold"/>
                  <a:ea typeface="Poppins Bold"/>
                  <a:cs typeface="Poppins Bold"/>
                  <a:sym typeface="Poppins Bold"/>
                </a:rPr>
                <a:t>Policy Makers </a:t>
              </a:r>
            </a:p>
            <a:p>
              <a:pPr algn="r">
                <a:lnSpc>
                  <a:spcPts val="2299"/>
                </a:lnSpc>
              </a:pPr>
              <a:r>
                <a:rPr lang="en-US" b="true" sz="2299">
                  <a:solidFill>
                    <a:srgbClr val="8BCB8F"/>
                  </a:solidFill>
                  <a:latin typeface="Poppins Bold"/>
                  <a:ea typeface="Poppins Bold"/>
                  <a:cs typeface="Poppins Bold"/>
                  <a:sym typeface="Poppins Bold"/>
                </a:rPr>
                <a:t>&amp; Regulators</a:t>
              </a:r>
            </a:p>
          </p:txBody>
        </p:sp>
      </p:grpSp>
      <p:grpSp>
        <p:nvGrpSpPr>
          <p:cNvPr name="Group 16" id="16"/>
          <p:cNvGrpSpPr/>
          <p:nvPr/>
        </p:nvGrpSpPr>
        <p:grpSpPr>
          <a:xfrm rot="0">
            <a:off x="-3150242" y="-784283"/>
            <a:ext cx="29946427" cy="11886680"/>
            <a:chOff x="0" y="0"/>
            <a:chExt cx="39928569" cy="15848907"/>
          </a:xfrm>
        </p:grpSpPr>
        <p:grpSp>
          <p:nvGrpSpPr>
            <p:cNvPr name="Group 17" id="17"/>
            <p:cNvGrpSpPr/>
            <p:nvPr/>
          </p:nvGrpSpPr>
          <p:grpSpPr>
            <a:xfrm rot="0">
              <a:off x="0" y="14326142"/>
              <a:ext cx="13280782" cy="1522765"/>
              <a:chOff x="0" y="0"/>
              <a:chExt cx="2572779" cy="294993"/>
            </a:xfrm>
          </p:grpSpPr>
          <p:sp>
            <p:nvSpPr>
              <p:cNvPr name="Freeform 18" id="18"/>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19" id="19"/>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24146794" y="1325190"/>
              <a:ext cx="358004" cy="285101"/>
            </a:xfrm>
            <a:custGeom>
              <a:avLst/>
              <a:gdLst/>
              <a:ahLst/>
              <a:cxnLst/>
              <a:rect r="r" b="b" t="t" l="l"/>
              <a:pathLst>
                <a:path h="285101" w="358004">
                  <a:moveTo>
                    <a:pt x="0" y="0"/>
                  </a:moveTo>
                  <a:lnTo>
                    <a:pt x="358004" y="0"/>
                  </a:lnTo>
                  <a:lnTo>
                    <a:pt x="358004" y="285101"/>
                  </a:lnTo>
                  <a:lnTo>
                    <a:pt x="0" y="2851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24640184" y="1287090"/>
              <a:ext cx="3175500" cy="352213"/>
            </a:xfrm>
            <a:prstGeom prst="rect">
              <a:avLst/>
            </a:prstGeom>
          </p:spPr>
          <p:txBody>
            <a:bodyPr anchor="t" rtlCol="false" tIns="0" lIns="0" bIns="0" rIns="0">
              <a:spAutoFit/>
            </a:bodyPr>
            <a:lstStyle/>
            <a:p>
              <a:pPr algn="l">
                <a:lnSpc>
                  <a:spcPts val="2239"/>
                </a:lnSpc>
              </a:pPr>
              <a:r>
                <a:rPr lang="en-US" sz="1599" spc="39" b="true">
                  <a:solidFill>
                    <a:srgbClr val="0B132B"/>
                  </a:solidFill>
                  <a:latin typeface="Bricolage Grotesque Bold"/>
                  <a:ea typeface="Bricolage Grotesque Bold"/>
                  <a:cs typeface="Bricolage Grotesque Bold"/>
                  <a:sym typeface="Bricolage Grotesque Bold"/>
                </a:rPr>
                <a:t>B.E.A.N.N.S GROUP</a:t>
              </a:r>
            </a:p>
          </p:txBody>
        </p:sp>
        <p:grpSp>
          <p:nvGrpSpPr>
            <p:cNvPr name="Group 22" id="22"/>
            <p:cNvGrpSpPr/>
            <p:nvPr/>
          </p:nvGrpSpPr>
          <p:grpSpPr>
            <a:xfrm rot="0">
              <a:off x="22198486" y="0"/>
              <a:ext cx="17730082" cy="1890161"/>
              <a:chOff x="0" y="0"/>
              <a:chExt cx="3434706" cy="366166"/>
            </a:xfrm>
          </p:grpSpPr>
          <p:sp>
            <p:nvSpPr>
              <p:cNvPr name="Freeform 23" id="23"/>
              <p:cNvSpPr/>
              <p:nvPr/>
            </p:nvSpPr>
            <p:spPr>
              <a:xfrm flipH="false" flipV="false" rot="0">
                <a:off x="0" y="0"/>
                <a:ext cx="3434706" cy="366166"/>
              </a:xfrm>
              <a:custGeom>
                <a:avLst/>
                <a:gdLst/>
                <a:ahLst/>
                <a:cxnLst/>
                <a:rect r="r" b="b" t="t" l="l"/>
                <a:pathLst>
                  <a:path h="366166" w="3434706">
                    <a:moveTo>
                      <a:pt x="34932" y="0"/>
                    </a:moveTo>
                    <a:lnTo>
                      <a:pt x="3399773" y="0"/>
                    </a:lnTo>
                    <a:cubicBezTo>
                      <a:pt x="3409038" y="0"/>
                      <a:pt x="3417923" y="3680"/>
                      <a:pt x="3424474" y="10231"/>
                    </a:cubicBezTo>
                    <a:cubicBezTo>
                      <a:pt x="3431025" y="16783"/>
                      <a:pt x="3434706" y="25668"/>
                      <a:pt x="3434706" y="34932"/>
                    </a:cubicBezTo>
                    <a:lnTo>
                      <a:pt x="3434706" y="331233"/>
                    </a:lnTo>
                    <a:cubicBezTo>
                      <a:pt x="3434706" y="350526"/>
                      <a:pt x="3419066" y="366166"/>
                      <a:pt x="3399773" y="366166"/>
                    </a:cubicBezTo>
                    <a:lnTo>
                      <a:pt x="34932" y="366166"/>
                    </a:lnTo>
                    <a:cubicBezTo>
                      <a:pt x="15640" y="366166"/>
                      <a:pt x="0" y="350526"/>
                      <a:pt x="0" y="331233"/>
                    </a:cubicBezTo>
                    <a:lnTo>
                      <a:pt x="0" y="34932"/>
                    </a:lnTo>
                    <a:cubicBezTo>
                      <a:pt x="0" y="15640"/>
                      <a:pt x="15640" y="0"/>
                      <a:pt x="34932" y="0"/>
                    </a:cubicBezTo>
                    <a:close/>
                  </a:path>
                </a:pathLst>
              </a:custGeom>
              <a:solidFill>
                <a:srgbClr val="000000">
                  <a:alpha val="0"/>
                </a:srgbClr>
              </a:solidFill>
              <a:ln w="19050" cap="rnd">
                <a:solidFill>
                  <a:srgbClr val="00B58F"/>
                </a:solidFill>
                <a:prstDash val="solid"/>
                <a:round/>
              </a:ln>
            </p:spPr>
          </p:sp>
          <p:sp>
            <p:nvSpPr>
              <p:cNvPr name="TextBox 24" id="24"/>
              <p:cNvSpPr txBox="true"/>
              <p:nvPr/>
            </p:nvSpPr>
            <p:spPr>
              <a:xfrm>
                <a:off x="0" y="-38100"/>
                <a:ext cx="3434706" cy="404266"/>
              </a:xfrm>
              <a:prstGeom prst="rect">
                <a:avLst/>
              </a:prstGeom>
            </p:spPr>
            <p:txBody>
              <a:bodyPr anchor="ctr" rtlCol="false" tIns="50800" lIns="50800" bIns="50800" rIns="50800"/>
              <a:lstStyle/>
              <a:p>
                <a:pPr algn="ctr">
                  <a:lnSpc>
                    <a:spcPts val="2659"/>
                  </a:lnSpc>
                  <a:spcBef>
                    <a:spcPct val="0"/>
                  </a:spcBef>
                </a:pPr>
              </a:p>
            </p:txBody>
          </p:sp>
        </p:grpSp>
      </p:grpSp>
      <p:sp>
        <p:nvSpPr>
          <p:cNvPr name="TextBox 25" id="25"/>
          <p:cNvSpPr txBox="true"/>
          <p:nvPr/>
        </p:nvSpPr>
        <p:spPr>
          <a:xfrm rot="0">
            <a:off x="17629822" y="9641554"/>
            <a:ext cx="263643" cy="318807"/>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19</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sp>
        <p:nvSpPr>
          <p:cNvPr name="Freeform 2" id="2"/>
          <p:cNvSpPr/>
          <p:nvPr/>
        </p:nvSpPr>
        <p:spPr>
          <a:xfrm flipH="false" flipV="false" rot="0">
            <a:off x="1027221" y="2895050"/>
            <a:ext cx="7951358" cy="4413003"/>
          </a:xfrm>
          <a:custGeom>
            <a:avLst/>
            <a:gdLst/>
            <a:ahLst/>
            <a:cxnLst/>
            <a:rect r="r" b="b" t="t" l="l"/>
            <a:pathLst>
              <a:path h="4413003" w="7951358">
                <a:moveTo>
                  <a:pt x="0" y="0"/>
                </a:moveTo>
                <a:lnTo>
                  <a:pt x="7951357" y="0"/>
                </a:lnTo>
                <a:lnTo>
                  <a:pt x="7951357" y="4413003"/>
                </a:lnTo>
                <a:lnTo>
                  <a:pt x="0" y="4413003"/>
                </a:lnTo>
                <a:lnTo>
                  <a:pt x="0" y="0"/>
                </a:lnTo>
                <a:close/>
              </a:path>
            </a:pathLst>
          </a:custGeom>
          <a:blipFill>
            <a:blip r:embed="rId3"/>
            <a:stretch>
              <a:fillRect l="0" t="0" r="0" b="0"/>
            </a:stretch>
          </a:blipFill>
        </p:spPr>
      </p:sp>
      <p:sp>
        <p:nvSpPr>
          <p:cNvPr name="Freeform 3" id="3"/>
          <p:cNvSpPr/>
          <p:nvPr/>
        </p:nvSpPr>
        <p:spPr>
          <a:xfrm flipH="false" flipV="false" rot="0">
            <a:off x="9660585" y="2895050"/>
            <a:ext cx="7598715" cy="4496900"/>
          </a:xfrm>
          <a:custGeom>
            <a:avLst/>
            <a:gdLst/>
            <a:ahLst/>
            <a:cxnLst/>
            <a:rect r="r" b="b" t="t" l="l"/>
            <a:pathLst>
              <a:path h="4496900" w="7598715">
                <a:moveTo>
                  <a:pt x="0" y="0"/>
                </a:moveTo>
                <a:lnTo>
                  <a:pt x="7598715" y="0"/>
                </a:lnTo>
                <a:lnTo>
                  <a:pt x="7598715" y="4496900"/>
                </a:lnTo>
                <a:lnTo>
                  <a:pt x="0" y="4496900"/>
                </a:lnTo>
                <a:lnTo>
                  <a:pt x="0" y="0"/>
                </a:lnTo>
                <a:close/>
              </a:path>
            </a:pathLst>
          </a:custGeom>
          <a:blipFill>
            <a:blip r:embed="rId4"/>
            <a:stretch>
              <a:fillRect l="0" t="-6871" r="0" b="-5946"/>
            </a:stretch>
          </a:blipFill>
        </p:spPr>
      </p:sp>
      <p:sp>
        <p:nvSpPr>
          <p:cNvPr name="TextBox 4" id="4"/>
          <p:cNvSpPr txBox="true"/>
          <p:nvPr/>
        </p:nvSpPr>
        <p:spPr>
          <a:xfrm rot="0">
            <a:off x="5796855" y="440856"/>
            <a:ext cx="6694289"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I-5 Highway</a:t>
            </a:r>
          </a:p>
        </p:txBody>
      </p:sp>
      <p:sp>
        <p:nvSpPr>
          <p:cNvPr name="TextBox 5" id="5"/>
          <p:cNvSpPr txBox="true"/>
          <p:nvPr/>
        </p:nvSpPr>
        <p:spPr>
          <a:xfrm rot="0">
            <a:off x="2171696" y="8750412"/>
            <a:ext cx="14052557" cy="264160"/>
          </a:xfrm>
          <a:prstGeom prst="rect">
            <a:avLst/>
          </a:prstGeom>
        </p:spPr>
        <p:txBody>
          <a:bodyPr anchor="t" rtlCol="false" tIns="0" lIns="0" bIns="0" rIns="0">
            <a:spAutoFit/>
          </a:bodyPr>
          <a:lstStyle/>
          <a:p>
            <a:pPr algn="ctr">
              <a:lnSpc>
                <a:spcPts val="2239"/>
              </a:lnSpc>
            </a:pPr>
            <a:r>
              <a:rPr lang="en-US" sz="1599" b="true">
                <a:solidFill>
                  <a:srgbClr val="000000"/>
                </a:solidFill>
                <a:latin typeface="Canva Sans Bold"/>
                <a:ea typeface="Canva Sans Bold"/>
                <a:cs typeface="Canva Sans Bold"/>
                <a:sym typeface="Canva Sans Bold"/>
              </a:rPr>
              <a:t>https://commons.wikimedia.org/wiki/File:Washington_Interstate_5.svg</a:t>
            </a:r>
          </a:p>
        </p:txBody>
      </p:sp>
      <p:grpSp>
        <p:nvGrpSpPr>
          <p:cNvPr name="Group 6" id="6"/>
          <p:cNvGrpSpPr/>
          <p:nvPr/>
        </p:nvGrpSpPr>
        <p:grpSpPr>
          <a:xfrm rot="0">
            <a:off x="-3150242" y="9960324"/>
            <a:ext cx="9960587" cy="1142074"/>
            <a:chOff x="0" y="0"/>
            <a:chExt cx="2572779" cy="294993"/>
          </a:xfrm>
        </p:grpSpPr>
        <p:sp>
          <p:nvSpPr>
            <p:cNvPr name="Freeform 7" id="7"/>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8" id="8"/>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4959853" y="209610"/>
            <a:ext cx="268503" cy="213826"/>
          </a:xfrm>
          <a:custGeom>
            <a:avLst/>
            <a:gdLst/>
            <a:ahLst/>
            <a:cxnLst/>
            <a:rect r="r" b="b" t="t" l="l"/>
            <a:pathLst>
              <a:path h="213826" w="268503">
                <a:moveTo>
                  <a:pt x="0" y="0"/>
                </a:moveTo>
                <a:lnTo>
                  <a:pt x="268503" y="0"/>
                </a:lnTo>
                <a:lnTo>
                  <a:pt x="268503" y="213826"/>
                </a:lnTo>
                <a:lnTo>
                  <a:pt x="0" y="213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5329896" y="171510"/>
            <a:ext cx="2381625" cy="273685"/>
          </a:xfrm>
          <a:prstGeom prst="rect">
            <a:avLst/>
          </a:prstGeom>
        </p:spPr>
        <p:txBody>
          <a:bodyPr anchor="t" rtlCol="false" tIns="0" lIns="0" bIns="0" rIns="0">
            <a:spAutoFit/>
          </a:bodyPr>
          <a:lstStyle/>
          <a:p>
            <a:pPr algn="l">
              <a:lnSpc>
                <a:spcPts val="2239"/>
              </a:lnSpc>
            </a:pPr>
            <a:r>
              <a:rPr lang="en-US" sz="1599" spc="39" b="true">
                <a:solidFill>
                  <a:srgbClr val="0B132B"/>
                </a:solidFill>
                <a:latin typeface="Bricolage Grotesque Bold"/>
                <a:ea typeface="Bricolage Grotesque Bold"/>
                <a:cs typeface="Bricolage Grotesque Bold"/>
                <a:sym typeface="Bricolage Grotesque Bold"/>
              </a:rPr>
              <a:t>B.E.A.N.N.S GROUP</a:t>
            </a:r>
          </a:p>
        </p:txBody>
      </p:sp>
      <p:grpSp>
        <p:nvGrpSpPr>
          <p:cNvPr name="Group 11" id="11"/>
          <p:cNvGrpSpPr/>
          <p:nvPr/>
        </p:nvGrpSpPr>
        <p:grpSpPr>
          <a:xfrm rot="0">
            <a:off x="13498622" y="-784283"/>
            <a:ext cx="13297562" cy="1417621"/>
            <a:chOff x="0" y="0"/>
            <a:chExt cx="3434706" cy="366166"/>
          </a:xfrm>
        </p:grpSpPr>
        <p:sp>
          <p:nvSpPr>
            <p:cNvPr name="Freeform 12" id="12"/>
            <p:cNvSpPr/>
            <p:nvPr/>
          </p:nvSpPr>
          <p:spPr>
            <a:xfrm flipH="false" flipV="false" rot="0">
              <a:off x="0" y="0"/>
              <a:ext cx="3434706" cy="366166"/>
            </a:xfrm>
            <a:custGeom>
              <a:avLst/>
              <a:gdLst/>
              <a:ahLst/>
              <a:cxnLst/>
              <a:rect r="r" b="b" t="t" l="l"/>
              <a:pathLst>
                <a:path h="366166" w="3434706">
                  <a:moveTo>
                    <a:pt x="34932" y="0"/>
                  </a:moveTo>
                  <a:lnTo>
                    <a:pt x="3399773" y="0"/>
                  </a:lnTo>
                  <a:cubicBezTo>
                    <a:pt x="3409038" y="0"/>
                    <a:pt x="3417923" y="3680"/>
                    <a:pt x="3424474" y="10231"/>
                  </a:cubicBezTo>
                  <a:cubicBezTo>
                    <a:pt x="3431025" y="16783"/>
                    <a:pt x="3434706" y="25668"/>
                    <a:pt x="3434706" y="34932"/>
                  </a:cubicBezTo>
                  <a:lnTo>
                    <a:pt x="3434706" y="331233"/>
                  </a:lnTo>
                  <a:cubicBezTo>
                    <a:pt x="3434706" y="350526"/>
                    <a:pt x="3419066" y="366166"/>
                    <a:pt x="3399773" y="366166"/>
                  </a:cubicBezTo>
                  <a:lnTo>
                    <a:pt x="34932" y="366166"/>
                  </a:lnTo>
                  <a:cubicBezTo>
                    <a:pt x="15640" y="366166"/>
                    <a:pt x="0" y="350526"/>
                    <a:pt x="0" y="331233"/>
                  </a:cubicBezTo>
                  <a:lnTo>
                    <a:pt x="0" y="34932"/>
                  </a:lnTo>
                  <a:cubicBezTo>
                    <a:pt x="0" y="15640"/>
                    <a:pt x="15640" y="0"/>
                    <a:pt x="34932" y="0"/>
                  </a:cubicBezTo>
                  <a:close/>
                </a:path>
              </a:pathLst>
            </a:custGeom>
            <a:solidFill>
              <a:srgbClr val="000000">
                <a:alpha val="0"/>
              </a:srgbClr>
            </a:solidFill>
            <a:ln w="19050" cap="rnd">
              <a:solidFill>
                <a:srgbClr val="00B58F"/>
              </a:solidFill>
              <a:prstDash val="solid"/>
              <a:round/>
            </a:ln>
          </p:spPr>
        </p:sp>
        <p:sp>
          <p:nvSpPr>
            <p:cNvPr name="TextBox 13" id="13"/>
            <p:cNvSpPr txBox="true"/>
            <p:nvPr/>
          </p:nvSpPr>
          <p:spPr>
            <a:xfrm>
              <a:off x="0" y="-38100"/>
              <a:ext cx="3434706" cy="404266"/>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7629822" y="9641554"/>
            <a:ext cx="263643" cy="318807"/>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20</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95050"/>
            <a:ext cx="7951358" cy="4413003"/>
          </a:xfrm>
          <a:custGeom>
            <a:avLst/>
            <a:gdLst/>
            <a:ahLst/>
            <a:cxnLst/>
            <a:rect r="r" b="b" t="t" l="l"/>
            <a:pathLst>
              <a:path h="4413003" w="7951358">
                <a:moveTo>
                  <a:pt x="0" y="0"/>
                </a:moveTo>
                <a:lnTo>
                  <a:pt x="7951358" y="0"/>
                </a:lnTo>
                <a:lnTo>
                  <a:pt x="7951358" y="4413003"/>
                </a:lnTo>
                <a:lnTo>
                  <a:pt x="0" y="4413003"/>
                </a:lnTo>
                <a:lnTo>
                  <a:pt x="0" y="0"/>
                </a:lnTo>
                <a:close/>
              </a:path>
            </a:pathLst>
          </a:custGeom>
          <a:blipFill>
            <a:blip r:embed="rId2"/>
            <a:stretch>
              <a:fillRect l="0" t="0" r="0" b="0"/>
            </a:stretch>
          </a:blipFill>
        </p:spPr>
      </p:sp>
      <p:sp>
        <p:nvSpPr>
          <p:cNvPr name="TextBox 3" id="3"/>
          <p:cNvSpPr txBox="true"/>
          <p:nvPr/>
        </p:nvSpPr>
        <p:spPr>
          <a:xfrm rot="0">
            <a:off x="5369600" y="440856"/>
            <a:ext cx="7548801"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I-90 Highway</a:t>
            </a:r>
          </a:p>
        </p:txBody>
      </p:sp>
      <p:sp>
        <p:nvSpPr>
          <p:cNvPr name="TextBox 4" id="4"/>
          <p:cNvSpPr txBox="true"/>
          <p:nvPr/>
        </p:nvSpPr>
        <p:spPr>
          <a:xfrm rot="0">
            <a:off x="2171696" y="8750412"/>
            <a:ext cx="14052557" cy="264160"/>
          </a:xfrm>
          <a:prstGeom prst="rect">
            <a:avLst/>
          </a:prstGeom>
        </p:spPr>
        <p:txBody>
          <a:bodyPr anchor="t" rtlCol="false" tIns="0" lIns="0" bIns="0" rIns="0">
            <a:spAutoFit/>
          </a:bodyPr>
          <a:lstStyle/>
          <a:p>
            <a:pPr algn="ctr">
              <a:lnSpc>
                <a:spcPts val="2239"/>
              </a:lnSpc>
            </a:pPr>
            <a:r>
              <a:rPr lang="en-US" sz="1599" b="true">
                <a:solidFill>
                  <a:srgbClr val="000000"/>
                </a:solidFill>
                <a:latin typeface="Canva Sans Bold"/>
                <a:ea typeface="Canva Sans Bold"/>
                <a:cs typeface="Canva Sans Bold"/>
                <a:sym typeface="Canva Sans Bold"/>
              </a:rPr>
              <a:t>https://commons.wikimedia.org/wiki/File:Washington_Interstate_90.svg</a:t>
            </a:r>
          </a:p>
        </p:txBody>
      </p:sp>
      <p:sp>
        <p:nvSpPr>
          <p:cNvPr name="Freeform 5" id="5"/>
          <p:cNvSpPr/>
          <p:nvPr/>
        </p:nvSpPr>
        <p:spPr>
          <a:xfrm flipH="false" flipV="false" rot="0">
            <a:off x="9660585" y="2895050"/>
            <a:ext cx="7598715" cy="4496900"/>
          </a:xfrm>
          <a:custGeom>
            <a:avLst/>
            <a:gdLst/>
            <a:ahLst/>
            <a:cxnLst/>
            <a:rect r="r" b="b" t="t" l="l"/>
            <a:pathLst>
              <a:path h="4496900" w="7598715">
                <a:moveTo>
                  <a:pt x="0" y="0"/>
                </a:moveTo>
                <a:lnTo>
                  <a:pt x="7598715" y="0"/>
                </a:lnTo>
                <a:lnTo>
                  <a:pt x="7598715" y="4496900"/>
                </a:lnTo>
                <a:lnTo>
                  <a:pt x="0" y="4496900"/>
                </a:lnTo>
                <a:lnTo>
                  <a:pt x="0" y="0"/>
                </a:lnTo>
                <a:close/>
              </a:path>
            </a:pathLst>
          </a:custGeom>
          <a:blipFill>
            <a:blip r:embed="rId3"/>
            <a:stretch>
              <a:fillRect l="0" t="-6871" r="0" b="-5946"/>
            </a:stretch>
          </a:blipFill>
        </p:spPr>
      </p:sp>
      <p:grpSp>
        <p:nvGrpSpPr>
          <p:cNvPr name="Group 6" id="6"/>
          <p:cNvGrpSpPr/>
          <p:nvPr/>
        </p:nvGrpSpPr>
        <p:grpSpPr>
          <a:xfrm rot="0">
            <a:off x="-3150242" y="9960324"/>
            <a:ext cx="9960587" cy="1142074"/>
            <a:chOff x="0" y="0"/>
            <a:chExt cx="2572779" cy="294993"/>
          </a:xfrm>
        </p:grpSpPr>
        <p:sp>
          <p:nvSpPr>
            <p:cNvPr name="Freeform 7" id="7"/>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8" id="8"/>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4959853" y="209610"/>
            <a:ext cx="268503" cy="213826"/>
          </a:xfrm>
          <a:custGeom>
            <a:avLst/>
            <a:gdLst/>
            <a:ahLst/>
            <a:cxnLst/>
            <a:rect r="r" b="b" t="t" l="l"/>
            <a:pathLst>
              <a:path h="213826" w="268503">
                <a:moveTo>
                  <a:pt x="0" y="0"/>
                </a:moveTo>
                <a:lnTo>
                  <a:pt x="268503" y="0"/>
                </a:lnTo>
                <a:lnTo>
                  <a:pt x="268503" y="213826"/>
                </a:lnTo>
                <a:lnTo>
                  <a:pt x="0" y="213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5329896" y="171510"/>
            <a:ext cx="2381625" cy="273685"/>
          </a:xfrm>
          <a:prstGeom prst="rect">
            <a:avLst/>
          </a:prstGeom>
        </p:spPr>
        <p:txBody>
          <a:bodyPr anchor="t" rtlCol="false" tIns="0" lIns="0" bIns="0" rIns="0">
            <a:spAutoFit/>
          </a:bodyPr>
          <a:lstStyle/>
          <a:p>
            <a:pPr algn="l">
              <a:lnSpc>
                <a:spcPts val="2239"/>
              </a:lnSpc>
            </a:pPr>
            <a:r>
              <a:rPr lang="en-US" sz="1599" spc="39" b="true">
                <a:solidFill>
                  <a:srgbClr val="0B132B"/>
                </a:solidFill>
                <a:latin typeface="Bricolage Grotesque Bold"/>
                <a:ea typeface="Bricolage Grotesque Bold"/>
                <a:cs typeface="Bricolage Grotesque Bold"/>
                <a:sym typeface="Bricolage Grotesque Bold"/>
              </a:rPr>
              <a:t>B.E.A.N.N.S GROUP</a:t>
            </a:r>
          </a:p>
        </p:txBody>
      </p:sp>
      <p:grpSp>
        <p:nvGrpSpPr>
          <p:cNvPr name="Group 11" id="11"/>
          <p:cNvGrpSpPr/>
          <p:nvPr/>
        </p:nvGrpSpPr>
        <p:grpSpPr>
          <a:xfrm rot="0">
            <a:off x="13498622" y="-784283"/>
            <a:ext cx="13297562" cy="1417621"/>
            <a:chOff x="0" y="0"/>
            <a:chExt cx="3434706" cy="366166"/>
          </a:xfrm>
        </p:grpSpPr>
        <p:sp>
          <p:nvSpPr>
            <p:cNvPr name="Freeform 12" id="12"/>
            <p:cNvSpPr/>
            <p:nvPr/>
          </p:nvSpPr>
          <p:spPr>
            <a:xfrm flipH="false" flipV="false" rot="0">
              <a:off x="0" y="0"/>
              <a:ext cx="3434706" cy="366166"/>
            </a:xfrm>
            <a:custGeom>
              <a:avLst/>
              <a:gdLst/>
              <a:ahLst/>
              <a:cxnLst/>
              <a:rect r="r" b="b" t="t" l="l"/>
              <a:pathLst>
                <a:path h="366166" w="3434706">
                  <a:moveTo>
                    <a:pt x="34932" y="0"/>
                  </a:moveTo>
                  <a:lnTo>
                    <a:pt x="3399773" y="0"/>
                  </a:lnTo>
                  <a:cubicBezTo>
                    <a:pt x="3409038" y="0"/>
                    <a:pt x="3417923" y="3680"/>
                    <a:pt x="3424474" y="10231"/>
                  </a:cubicBezTo>
                  <a:cubicBezTo>
                    <a:pt x="3431025" y="16783"/>
                    <a:pt x="3434706" y="25668"/>
                    <a:pt x="3434706" y="34932"/>
                  </a:cubicBezTo>
                  <a:lnTo>
                    <a:pt x="3434706" y="331233"/>
                  </a:lnTo>
                  <a:cubicBezTo>
                    <a:pt x="3434706" y="350526"/>
                    <a:pt x="3419066" y="366166"/>
                    <a:pt x="3399773" y="366166"/>
                  </a:cubicBezTo>
                  <a:lnTo>
                    <a:pt x="34932" y="366166"/>
                  </a:lnTo>
                  <a:cubicBezTo>
                    <a:pt x="15640" y="366166"/>
                    <a:pt x="0" y="350526"/>
                    <a:pt x="0" y="331233"/>
                  </a:cubicBezTo>
                  <a:lnTo>
                    <a:pt x="0" y="34932"/>
                  </a:lnTo>
                  <a:cubicBezTo>
                    <a:pt x="0" y="15640"/>
                    <a:pt x="15640" y="0"/>
                    <a:pt x="34932" y="0"/>
                  </a:cubicBezTo>
                  <a:close/>
                </a:path>
              </a:pathLst>
            </a:custGeom>
            <a:solidFill>
              <a:srgbClr val="000000">
                <a:alpha val="0"/>
              </a:srgbClr>
            </a:solidFill>
            <a:ln w="19050" cap="rnd">
              <a:solidFill>
                <a:srgbClr val="00B58F"/>
              </a:solidFill>
              <a:prstDash val="solid"/>
              <a:round/>
            </a:ln>
          </p:spPr>
        </p:sp>
        <p:sp>
          <p:nvSpPr>
            <p:cNvPr name="TextBox 13" id="13"/>
            <p:cNvSpPr txBox="true"/>
            <p:nvPr/>
          </p:nvSpPr>
          <p:spPr>
            <a:xfrm>
              <a:off x="0" y="-38100"/>
              <a:ext cx="3434706" cy="404266"/>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7629822" y="9641554"/>
            <a:ext cx="263643" cy="318807"/>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21</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sp>
        <p:nvSpPr>
          <p:cNvPr name="TextBox 2" id="2"/>
          <p:cNvSpPr txBox="true"/>
          <p:nvPr/>
        </p:nvSpPr>
        <p:spPr>
          <a:xfrm rot="0">
            <a:off x="4473164" y="668781"/>
            <a:ext cx="9341671" cy="848360"/>
          </a:xfrm>
          <a:prstGeom prst="rect">
            <a:avLst/>
          </a:prstGeom>
        </p:spPr>
        <p:txBody>
          <a:bodyPr anchor="t" rtlCol="false" tIns="0" lIns="0" bIns="0" rIns="0">
            <a:spAutoFit/>
          </a:bodyPr>
          <a:lstStyle/>
          <a:p>
            <a:pPr algn="ctr">
              <a:lnSpc>
                <a:spcPts val="6399"/>
              </a:lnSpc>
            </a:pPr>
            <a:r>
              <a:rPr lang="en-US" sz="6399">
                <a:solidFill>
                  <a:srgbClr val="0B132B"/>
                </a:solidFill>
                <a:latin typeface="Rubik One"/>
                <a:ea typeface="Rubik One"/>
                <a:cs typeface="Rubik One"/>
                <a:sym typeface="Rubik One"/>
              </a:rPr>
              <a:t>DASHBOARD 2</a:t>
            </a:r>
          </a:p>
        </p:txBody>
      </p:sp>
      <p:grpSp>
        <p:nvGrpSpPr>
          <p:cNvPr name="Group 3" id="3"/>
          <p:cNvGrpSpPr/>
          <p:nvPr/>
        </p:nvGrpSpPr>
        <p:grpSpPr>
          <a:xfrm rot="0">
            <a:off x="-3150242" y="9960324"/>
            <a:ext cx="9960587" cy="1142074"/>
            <a:chOff x="0" y="0"/>
            <a:chExt cx="2572779" cy="294993"/>
          </a:xfrm>
        </p:grpSpPr>
        <p:sp>
          <p:nvSpPr>
            <p:cNvPr name="Freeform 4" id="4"/>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5" id="5"/>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959853" y="209610"/>
            <a:ext cx="268503" cy="213826"/>
          </a:xfrm>
          <a:custGeom>
            <a:avLst/>
            <a:gdLst/>
            <a:ahLst/>
            <a:cxnLst/>
            <a:rect r="r" b="b" t="t" l="l"/>
            <a:pathLst>
              <a:path h="213826" w="268503">
                <a:moveTo>
                  <a:pt x="0" y="0"/>
                </a:moveTo>
                <a:lnTo>
                  <a:pt x="268503" y="0"/>
                </a:lnTo>
                <a:lnTo>
                  <a:pt x="268503" y="213826"/>
                </a:lnTo>
                <a:lnTo>
                  <a:pt x="0" y="213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5329896" y="171510"/>
            <a:ext cx="2381625" cy="273685"/>
          </a:xfrm>
          <a:prstGeom prst="rect">
            <a:avLst/>
          </a:prstGeom>
        </p:spPr>
        <p:txBody>
          <a:bodyPr anchor="t" rtlCol="false" tIns="0" lIns="0" bIns="0" rIns="0">
            <a:spAutoFit/>
          </a:bodyPr>
          <a:lstStyle/>
          <a:p>
            <a:pPr algn="l">
              <a:lnSpc>
                <a:spcPts val="2239"/>
              </a:lnSpc>
            </a:pPr>
            <a:r>
              <a:rPr lang="en-US" sz="1599" spc="39" b="true">
                <a:solidFill>
                  <a:srgbClr val="0B132B"/>
                </a:solidFill>
                <a:latin typeface="Bricolage Grotesque Bold"/>
                <a:ea typeface="Bricolage Grotesque Bold"/>
                <a:cs typeface="Bricolage Grotesque Bold"/>
                <a:sym typeface="Bricolage Grotesque Bold"/>
              </a:rPr>
              <a:t>B.E.A.N.N.S GROUP</a:t>
            </a:r>
          </a:p>
        </p:txBody>
      </p:sp>
      <p:grpSp>
        <p:nvGrpSpPr>
          <p:cNvPr name="Group 8" id="8"/>
          <p:cNvGrpSpPr/>
          <p:nvPr/>
        </p:nvGrpSpPr>
        <p:grpSpPr>
          <a:xfrm rot="0">
            <a:off x="13498622" y="-784283"/>
            <a:ext cx="13297562" cy="1417621"/>
            <a:chOff x="0" y="0"/>
            <a:chExt cx="3434706" cy="366166"/>
          </a:xfrm>
        </p:grpSpPr>
        <p:sp>
          <p:nvSpPr>
            <p:cNvPr name="Freeform 9" id="9"/>
            <p:cNvSpPr/>
            <p:nvPr/>
          </p:nvSpPr>
          <p:spPr>
            <a:xfrm flipH="false" flipV="false" rot="0">
              <a:off x="0" y="0"/>
              <a:ext cx="3434706" cy="366166"/>
            </a:xfrm>
            <a:custGeom>
              <a:avLst/>
              <a:gdLst/>
              <a:ahLst/>
              <a:cxnLst/>
              <a:rect r="r" b="b" t="t" l="l"/>
              <a:pathLst>
                <a:path h="366166" w="3434706">
                  <a:moveTo>
                    <a:pt x="34932" y="0"/>
                  </a:moveTo>
                  <a:lnTo>
                    <a:pt x="3399773" y="0"/>
                  </a:lnTo>
                  <a:cubicBezTo>
                    <a:pt x="3409038" y="0"/>
                    <a:pt x="3417923" y="3680"/>
                    <a:pt x="3424474" y="10231"/>
                  </a:cubicBezTo>
                  <a:cubicBezTo>
                    <a:pt x="3431025" y="16783"/>
                    <a:pt x="3434706" y="25668"/>
                    <a:pt x="3434706" y="34932"/>
                  </a:cubicBezTo>
                  <a:lnTo>
                    <a:pt x="3434706" y="331233"/>
                  </a:lnTo>
                  <a:cubicBezTo>
                    <a:pt x="3434706" y="350526"/>
                    <a:pt x="3419066" y="366166"/>
                    <a:pt x="3399773" y="366166"/>
                  </a:cubicBezTo>
                  <a:lnTo>
                    <a:pt x="34932" y="366166"/>
                  </a:lnTo>
                  <a:cubicBezTo>
                    <a:pt x="15640" y="366166"/>
                    <a:pt x="0" y="350526"/>
                    <a:pt x="0" y="331233"/>
                  </a:cubicBezTo>
                  <a:lnTo>
                    <a:pt x="0" y="34932"/>
                  </a:lnTo>
                  <a:cubicBezTo>
                    <a:pt x="0" y="15640"/>
                    <a:pt x="15640" y="0"/>
                    <a:pt x="34932" y="0"/>
                  </a:cubicBezTo>
                  <a:close/>
                </a:path>
              </a:pathLst>
            </a:custGeom>
            <a:solidFill>
              <a:srgbClr val="000000">
                <a:alpha val="0"/>
              </a:srgbClr>
            </a:solidFill>
            <a:ln w="19050" cap="rnd">
              <a:solidFill>
                <a:srgbClr val="00B58F"/>
              </a:solidFill>
              <a:prstDash val="solid"/>
              <a:round/>
            </a:ln>
          </p:spPr>
        </p:sp>
        <p:sp>
          <p:nvSpPr>
            <p:cNvPr name="TextBox 10" id="10"/>
            <p:cNvSpPr txBox="true"/>
            <p:nvPr/>
          </p:nvSpPr>
          <p:spPr>
            <a:xfrm>
              <a:off x="0" y="-38100"/>
              <a:ext cx="3434706" cy="404266"/>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4025801" y="1737456"/>
            <a:ext cx="9925646" cy="8002552"/>
          </a:xfrm>
          <a:custGeom>
            <a:avLst/>
            <a:gdLst/>
            <a:ahLst/>
            <a:cxnLst/>
            <a:rect r="r" b="b" t="t" l="l"/>
            <a:pathLst>
              <a:path h="8002552" w="9925646">
                <a:moveTo>
                  <a:pt x="0" y="0"/>
                </a:moveTo>
                <a:lnTo>
                  <a:pt x="9925646" y="0"/>
                </a:lnTo>
                <a:lnTo>
                  <a:pt x="9925646" y="8002552"/>
                </a:lnTo>
                <a:lnTo>
                  <a:pt x="0" y="8002552"/>
                </a:lnTo>
                <a:lnTo>
                  <a:pt x="0" y="0"/>
                </a:lnTo>
                <a:close/>
              </a:path>
            </a:pathLst>
          </a:custGeom>
          <a:blipFill>
            <a:blip r:embed="rId4"/>
            <a:stretch>
              <a:fillRect l="0" t="0" r="0" b="0"/>
            </a:stretch>
          </a:blipFill>
        </p:spPr>
      </p:sp>
      <p:sp>
        <p:nvSpPr>
          <p:cNvPr name="TextBox 12" id="12"/>
          <p:cNvSpPr txBox="true"/>
          <p:nvPr/>
        </p:nvSpPr>
        <p:spPr>
          <a:xfrm rot="0">
            <a:off x="17629822" y="9641554"/>
            <a:ext cx="263643" cy="318807"/>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22</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grpSp>
        <p:nvGrpSpPr>
          <p:cNvPr name="Group 2" id="2"/>
          <p:cNvGrpSpPr/>
          <p:nvPr/>
        </p:nvGrpSpPr>
        <p:grpSpPr>
          <a:xfrm rot="0">
            <a:off x="2172952" y="2292295"/>
            <a:ext cx="13942095" cy="7300191"/>
            <a:chOff x="0" y="0"/>
            <a:chExt cx="3671992" cy="1922684"/>
          </a:xfrm>
        </p:grpSpPr>
        <p:sp>
          <p:nvSpPr>
            <p:cNvPr name="Freeform 3" id="3"/>
            <p:cNvSpPr/>
            <p:nvPr/>
          </p:nvSpPr>
          <p:spPr>
            <a:xfrm flipH="false" flipV="false" rot="0">
              <a:off x="0" y="0"/>
              <a:ext cx="3671992" cy="1922684"/>
            </a:xfrm>
            <a:custGeom>
              <a:avLst/>
              <a:gdLst/>
              <a:ahLst/>
              <a:cxnLst/>
              <a:rect r="r" b="b" t="t" l="l"/>
              <a:pathLst>
                <a:path h="1922684" w="3671992">
                  <a:moveTo>
                    <a:pt x="10551" y="0"/>
                  </a:moveTo>
                  <a:lnTo>
                    <a:pt x="3661442" y="0"/>
                  </a:lnTo>
                  <a:cubicBezTo>
                    <a:pt x="3664240" y="0"/>
                    <a:pt x="3666923" y="1112"/>
                    <a:pt x="3668902" y="3090"/>
                  </a:cubicBezTo>
                  <a:cubicBezTo>
                    <a:pt x="3670881" y="5069"/>
                    <a:pt x="3671992" y="7752"/>
                    <a:pt x="3671992" y="10551"/>
                  </a:cubicBezTo>
                  <a:lnTo>
                    <a:pt x="3671992" y="1912133"/>
                  </a:lnTo>
                  <a:cubicBezTo>
                    <a:pt x="3671992" y="1914932"/>
                    <a:pt x="3670881" y="1917615"/>
                    <a:pt x="3668902" y="1919594"/>
                  </a:cubicBezTo>
                  <a:cubicBezTo>
                    <a:pt x="3666923" y="1921572"/>
                    <a:pt x="3664240" y="1922684"/>
                    <a:pt x="3661442" y="1922684"/>
                  </a:cubicBezTo>
                  <a:lnTo>
                    <a:pt x="10551" y="1922684"/>
                  </a:lnTo>
                  <a:cubicBezTo>
                    <a:pt x="7752" y="1922684"/>
                    <a:pt x="5069" y="1921572"/>
                    <a:pt x="3090" y="1919594"/>
                  </a:cubicBezTo>
                  <a:cubicBezTo>
                    <a:pt x="1112" y="1917615"/>
                    <a:pt x="0" y="1914932"/>
                    <a:pt x="0" y="1912133"/>
                  </a:cubicBezTo>
                  <a:lnTo>
                    <a:pt x="0" y="10551"/>
                  </a:lnTo>
                  <a:cubicBezTo>
                    <a:pt x="0" y="7752"/>
                    <a:pt x="1112" y="5069"/>
                    <a:pt x="3090" y="3090"/>
                  </a:cubicBezTo>
                  <a:cubicBezTo>
                    <a:pt x="5069" y="1112"/>
                    <a:pt x="7752" y="0"/>
                    <a:pt x="10551" y="0"/>
                  </a:cubicBezTo>
                  <a:close/>
                </a:path>
              </a:pathLst>
            </a:custGeom>
            <a:solidFill>
              <a:srgbClr val="FFFFFF"/>
            </a:solidFill>
          </p:spPr>
        </p:sp>
        <p:sp>
          <p:nvSpPr>
            <p:cNvPr name="TextBox 4" id="4"/>
            <p:cNvSpPr txBox="true"/>
            <p:nvPr/>
          </p:nvSpPr>
          <p:spPr>
            <a:xfrm>
              <a:off x="0" y="-38100"/>
              <a:ext cx="3671992" cy="196078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619489" y="2697879"/>
            <a:ext cx="13049023" cy="6150846"/>
          </a:xfrm>
          <a:prstGeom prst="rect">
            <a:avLst/>
          </a:prstGeom>
        </p:spPr>
        <p:txBody>
          <a:bodyPr anchor="t" rtlCol="false" tIns="0" lIns="0" bIns="0" rIns="0">
            <a:spAutoFit/>
          </a:bodyPr>
          <a:lstStyle/>
          <a:p>
            <a:pPr algn="l">
              <a:lnSpc>
                <a:spcPts val="3277"/>
              </a:lnSpc>
            </a:pPr>
            <a:r>
              <a:rPr lang="en-US" sz="2340" b="true">
                <a:solidFill>
                  <a:srgbClr val="000000"/>
                </a:solidFill>
                <a:latin typeface="Poppins Bold"/>
                <a:ea typeface="Poppins Bold"/>
                <a:cs typeface="Poppins Bold"/>
                <a:sym typeface="Poppins Bold"/>
              </a:rPr>
              <a:t>Uneven EV Distribution Across Utilities</a:t>
            </a:r>
          </a:p>
          <a:p>
            <a:pPr algn="l" marL="505363" indent="-252682" lvl="1">
              <a:lnSpc>
                <a:spcPts val="3277"/>
              </a:lnSpc>
              <a:buFont typeface="Arial"/>
              <a:buChar char="•"/>
            </a:pPr>
            <a:r>
              <a:rPr lang="en-US" sz="2340">
                <a:solidFill>
                  <a:srgbClr val="000000"/>
                </a:solidFill>
                <a:latin typeface="Poppins"/>
                <a:ea typeface="Poppins"/>
                <a:cs typeface="Poppins"/>
                <a:sym typeface="Poppins"/>
              </a:rPr>
              <a:t>EV adoption in Washington State is highly concentrated within the territories of a few major electric utilities.</a:t>
            </a:r>
          </a:p>
          <a:p>
            <a:pPr algn="l" marL="505363" indent="-252682" lvl="1">
              <a:lnSpc>
                <a:spcPts val="3277"/>
              </a:lnSpc>
              <a:buFont typeface="Arial"/>
              <a:buChar char="•"/>
            </a:pPr>
            <a:r>
              <a:rPr lang="en-US" sz="2340">
                <a:solidFill>
                  <a:srgbClr val="000000"/>
                </a:solidFill>
                <a:latin typeface="Poppins"/>
                <a:ea typeface="Poppins"/>
                <a:cs typeface="Poppins"/>
                <a:sym typeface="Poppins"/>
              </a:rPr>
              <a:t>Puget Sound Energy (PSE) collectively serve over 59% of all registered EVs.</a:t>
            </a:r>
          </a:p>
          <a:p>
            <a:pPr algn="l">
              <a:lnSpc>
                <a:spcPts val="3277"/>
              </a:lnSpc>
            </a:pPr>
            <a:r>
              <a:rPr lang="en-US" sz="2340" b="true">
                <a:solidFill>
                  <a:srgbClr val="000000"/>
                </a:solidFill>
                <a:latin typeface="Poppins Bold"/>
                <a:ea typeface="Poppins Bold"/>
                <a:cs typeface="Poppins Bold"/>
                <a:sym typeface="Poppins Bold"/>
              </a:rPr>
              <a:t>Geographic Concentration in the Puget Sound Corridor</a:t>
            </a:r>
          </a:p>
          <a:p>
            <a:pPr algn="l" marL="505363" indent="-252682" lvl="1">
              <a:lnSpc>
                <a:spcPts val="3277"/>
              </a:lnSpc>
              <a:buFont typeface="Arial"/>
              <a:buChar char="•"/>
            </a:pPr>
            <a:r>
              <a:rPr lang="en-US" sz="2340">
                <a:solidFill>
                  <a:srgbClr val="000000"/>
                </a:solidFill>
                <a:latin typeface="Poppins"/>
                <a:ea typeface="Poppins"/>
                <a:cs typeface="Poppins"/>
                <a:sym typeface="Poppins"/>
              </a:rPr>
              <a:t>With</a:t>
            </a:r>
            <a:r>
              <a:rPr lang="en-US" sz="2340">
                <a:solidFill>
                  <a:srgbClr val="000000"/>
                </a:solidFill>
                <a:latin typeface="Poppins"/>
                <a:ea typeface="Poppins"/>
                <a:cs typeface="Poppins"/>
                <a:sym typeface="Poppins"/>
              </a:rPr>
              <a:t>in PSE’s territory, approximately 60,000 EVs are registered in King County, 25,000 in Snohomish, and 19,000 in Pierce.</a:t>
            </a:r>
          </a:p>
          <a:p>
            <a:pPr algn="l">
              <a:lnSpc>
                <a:spcPts val="3277"/>
              </a:lnSpc>
            </a:pPr>
            <a:r>
              <a:rPr lang="en-US" sz="2340" b="true">
                <a:solidFill>
                  <a:srgbClr val="000000"/>
                </a:solidFill>
                <a:latin typeface="Poppins Bold"/>
                <a:ea typeface="Poppins Bold"/>
                <a:cs typeface="Poppins Bold"/>
                <a:sym typeface="Poppins Bold"/>
              </a:rPr>
              <a:t>Strategic Link Between EV Density and Transportation Corridors</a:t>
            </a:r>
          </a:p>
          <a:p>
            <a:pPr algn="l" marL="505363" indent="-252682" lvl="1">
              <a:lnSpc>
                <a:spcPts val="3277"/>
              </a:lnSpc>
              <a:buFont typeface="Arial"/>
              <a:buChar char="•"/>
            </a:pPr>
            <a:r>
              <a:rPr lang="en-US" sz="2340">
                <a:solidFill>
                  <a:srgbClr val="000000"/>
                </a:solidFill>
                <a:latin typeface="Poppins"/>
                <a:ea typeface="Poppins"/>
                <a:cs typeface="Poppins"/>
                <a:sym typeface="Poppins"/>
              </a:rPr>
              <a:t>High EV</a:t>
            </a:r>
            <a:r>
              <a:rPr lang="en-US" sz="2340">
                <a:solidFill>
                  <a:srgbClr val="000000"/>
                </a:solidFill>
                <a:latin typeface="Poppins"/>
                <a:ea typeface="Poppins"/>
                <a:cs typeface="Poppins"/>
                <a:sym typeface="Poppins"/>
              </a:rPr>
              <a:t> adoption areas align closely with major highway systems—notably Interstate 5 (I-5) and Interstate 90 (I-90).</a:t>
            </a:r>
          </a:p>
          <a:p>
            <a:pPr algn="l">
              <a:lnSpc>
                <a:spcPts val="3277"/>
              </a:lnSpc>
            </a:pPr>
            <a:r>
              <a:rPr lang="en-US" sz="2340" b="true">
                <a:solidFill>
                  <a:srgbClr val="000000"/>
                </a:solidFill>
                <a:latin typeface="Poppins Bold"/>
                <a:ea typeface="Poppins Bold"/>
                <a:cs typeface="Poppins Bold"/>
                <a:sym typeface="Poppins Bold"/>
              </a:rPr>
              <a:t>G</a:t>
            </a:r>
            <a:r>
              <a:rPr lang="en-US" sz="2340" b="true">
                <a:solidFill>
                  <a:srgbClr val="000000"/>
                </a:solidFill>
                <a:latin typeface="Poppins Bold"/>
                <a:ea typeface="Poppins Bold"/>
                <a:cs typeface="Poppins Bold"/>
                <a:sym typeface="Poppins Bold"/>
              </a:rPr>
              <a:t>uidance for Charging Infrastructure Deployment</a:t>
            </a:r>
          </a:p>
          <a:p>
            <a:pPr algn="l" marL="505363" indent="-252682" lvl="1">
              <a:lnSpc>
                <a:spcPts val="3277"/>
              </a:lnSpc>
              <a:buFont typeface="Arial"/>
              <a:buChar char="•"/>
            </a:pPr>
            <a:r>
              <a:rPr lang="en-US" sz="2340">
                <a:solidFill>
                  <a:srgbClr val="000000"/>
                </a:solidFill>
                <a:latin typeface="Poppins"/>
                <a:ea typeface="Poppins"/>
                <a:cs typeface="Poppins"/>
                <a:sym typeface="Poppins"/>
              </a:rPr>
              <a:t>Ch</a:t>
            </a:r>
            <a:r>
              <a:rPr lang="en-US" sz="2340">
                <a:solidFill>
                  <a:srgbClr val="000000"/>
                </a:solidFill>
                <a:latin typeface="Poppins"/>
                <a:ea typeface="Poppins"/>
                <a:cs typeface="Poppins"/>
                <a:sym typeface="Poppins"/>
              </a:rPr>
              <a:t>arging network operators can use this data to identify high-demand zones and optimize DC Fast Charging (DCFC) station locations.</a:t>
            </a:r>
          </a:p>
          <a:p>
            <a:pPr algn="l" marL="505363" indent="-252682" lvl="1">
              <a:lnSpc>
                <a:spcPts val="3277"/>
              </a:lnSpc>
              <a:buFont typeface="Arial"/>
              <a:buChar char="•"/>
            </a:pPr>
            <a:r>
              <a:rPr lang="en-US" sz="2340">
                <a:solidFill>
                  <a:srgbClr val="000000"/>
                </a:solidFill>
                <a:latin typeface="Poppins"/>
                <a:ea typeface="Poppins"/>
                <a:cs typeface="Poppins"/>
                <a:sym typeface="Poppins"/>
              </a:rPr>
              <a:t>Aligning charging infrastructure with traffic flow and EV density improves utilization rates, customer accessibility, and return on investment.</a:t>
            </a:r>
          </a:p>
        </p:txBody>
      </p:sp>
      <p:sp>
        <p:nvSpPr>
          <p:cNvPr name="TextBox 6" id="6"/>
          <p:cNvSpPr txBox="true"/>
          <p:nvPr/>
        </p:nvSpPr>
        <p:spPr>
          <a:xfrm rot="0">
            <a:off x="4473164" y="425444"/>
            <a:ext cx="9341671" cy="2467610"/>
          </a:xfrm>
          <a:prstGeom prst="rect">
            <a:avLst/>
          </a:prstGeom>
        </p:spPr>
        <p:txBody>
          <a:bodyPr anchor="t" rtlCol="false" tIns="0" lIns="0" bIns="0" rIns="0">
            <a:spAutoFit/>
          </a:bodyPr>
          <a:lstStyle/>
          <a:p>
            <a:pPr algn="ctr">
              <a:lnSpc>
                <a:spcPts val="6399"/>
              </a:lnSpc>
            </a:pPr>
            <a:r>
              <a:rPr lang="en-US" sz="6399">
                <a:solidFill>
                  <a:srgbClr val="0B132B"/>
                </a:solidFill>
                <a:latin typeface="Rubik One"/>
                <a:ea typeface="Rubik One"/>
                <a:cs typeface="Rubik One"/>
                <a:sym typeface="Rubik One"/>
              </a:rPr>
              <a:t>DASHBOARD 2</a:t>
            </a:r>
          </a:p>
          <a:p>
            <a:pPr algn="ctr">
              <a:lnSpc>
                <a:spcPts val="6399"/>
              </a:lnSpc>
            </a:pPr>
            <a:r>
              <a:rPr lang="en-US" sz="6399">
                <a:solidFill>
                  <a:srgbClr val="0B132B"/>
                </a:solidFill>
                <a:latin typeface="Rubik One"/>
                <a:ea typeface="Rubik One"/>
                <a:cs typeface="Rubik One"/>
                <a:sym typeface="Rubik One"/>
              </a:rPr>
              <a:t>INSIGHT/ANALYSIS</a:t>
            </a:r>
          </a:p>
          <a:p>
            <a:pPr algn="ctr">
              <a:lnSpc>
                <a:spcPts val="6399"/>
              </a:lnSpc>
            </a:pPr>
          </a:p>
        </p:txBody>
      </p:sp>
      <p:grpSp>
        <p:nvGrpSpPr>
          <p:cNvPr name="Group 7" id="7"/>
          <p:cNvGrpSpPr/>
          <p:nvPr/>
        </p:nvGrpSpPr>
        <p:grpSpPr>
          <a:xfrm rot="0">
            <a:off x="12704435" y="1268798"/>
            <a:ext cx="4323870" cy="2046994"/>
            <a:chOff x="0" y="0"/>
            <a:chExt cx="5765159" cy="2729325"/>
          </a:xfrm>
        </p:grpSpPr>
        <p:grpSp>
          <p:nvGrpSpPr>
            <p:cNvPr name="Group 8" id="8"/>
            <p:cNvGrpSpPr/>
            <p:nvPr/>
          </p:nvGrpSpPr>
          <p:grpSpPr>
            <a:xfrm rot="0">
              <a:off x="3259151" y="346561"/>
              <a:ext cx="2047689" cy="2382765"/>
              <a:chOff x="0" y="0"/>
              <a:chExt cx="698500" cy="812800"/>
            </a:xfrm>
          </p:grpSpPr>
          <p:sp>
            <p:nvSpPr>
              <p:cNvPr name="Freeform 9" id="9"/>
              <p:cNvSpPr/>
              <p:nvPr/>
            </p:nvSpPr>
            <p:spPr>
              <a:xfrm flipH="false" flipV="false" rot="0">
                <a:off x="0" y="11316"/>
                <a:ext cx="698500" cy="790167"/>
              </a:xfrm>
              <a:custGeom>
                <a:avLst/>
                <a:gdLst/>
                <a:ahLst/>
                <a:cxnLst/>
                <a:rect r="r" b="b" t="t" l="l"/>
                <a:pathLst>
                  <a:path h="790167" w="698500">
                    <a:moveTo>
                      <a:pt x="400187" y="18320"/>
                    </a:moveTo>
                    <a:lnTo>
                      <a:pt x="647563" y="162248"/>
                    </a:lnTo>
                    <a:cubicBezTo>
                      <a:pt x="679099" y="180596"/>
                      <a:pt x="698500" y="214330"/>
                      <a:pt x="698500" y="250815"/>
                    </a:cubicBezTo>
                    <a:lnTo>
                      <a:pt x="698500" y="539353"/>
                    </a:lnTo>
                    <a:cubicBezTo>
                      <a:pt x="698500" y="575838"/>
                      <a:pt x="679099" y="609572"/>
                      <a:pt x="647563" y="627920"/>
                    </a:cubicBezTo>
                    <a:lnTo>
                      <a:pt x="400187" y="771848"/>
                    </a:lnTo>
                    <a:cubicBezTo>
                      <a:pt x="368700" y="790168"/>
                      <a:pt x="329800" y="790168"/>
                      <a:pt x="298313" y="771848"/>
                    </a:cubicBezTo>
                    <a:lnTo>
                      <a:pt x="50937" y="627920"/>
                    </a:lnTo>
                    <a:cubicBezTo>
                      <a:pt x="19401" y="609572"/>
                      <a:pt x="0" y="575838"/>
                      <a:pt x="0" y="539353"/>
                    </a:cubicBezTo>
                    <a:lnTo>
                      <a:pt x="0" y="250815"/>
                    </a:lnTo>
                    <a:cubicBezTo>
                      <a:pt x="0" y="214330"/>
                      <a:pt x="19401" y="180596"/>
                      <a:pt x="50937" y="162248"/>
                    </a:cubicBezTo>
                    <a:lnTo>
                      <a:pt x="298313" y="18320"/>
                    </a:lnTo>
                    <a:cubicBezTo>
                      <a:pt x="329800" y="0"/>
                      <a:pt x="368700" y="0"/>
                      <a:pt x="400187" y="18320"/>
                    </a:cubicBezTo>
                    <a:close/>
                  </a:path>
                </a:pathLst>
              </a:custGeom>
              <a:solidFill>
                <a:srgbClr val="000000">
                  <a:alpha val="0"/>
                </a:srgbClr>
              </a:solidFill>
              <a:ln w="19050" cap="sq">
                <a:solidFill>
                  <a:srgbClr val="8CB195"/>
                </a:solidFill>
                <a:prstDash val="solid"/>
                <a:miter/>
              </a:ln>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432617" y="0"/>
              <a:ext cx="2332542" cy="2714231"/>
              <a:chOff x="0" y="0"/>
              <a:chExt cx="698500" cy="812800"/>
            </a:xfrm>
          </p:grpSpPr>
          <p:sp>
            <p:nvSpPr>
              <p:cNvPr name="Freeform 12" id="12"/>
              <p:cNvSpPr/>
              <p:nvPr/>
            </p:nvSpPr>
            <p:spPr>
              <a:xfrm flipH="false" flipV="false" rot="0">
                <a:off x="0" y="9934"/>
                <a:ext cx="698500" cy="792931"/>
              </a:xfrm>
              <a:custGeom>
                <a:avLst/>
                <a:gdLst/>
                <a:ahLst/>
                <a:cxnLst/>
                <a:rect r="r" b="b" t="t" l="l"/>
                <a:pathLst>
                  <a:path h="792931" w="698500">
                    <a:moveTo>
                      <a:pt x="393967" y="16083"/>
                    </a:moveTo>
                    <a:lnTo>
                      <a:pt x="653783" y="167249"/>
                    </a:lnTo>
                    <a:cubicBezTo>
                      <a:pt x="681468" y="183357"/>
                      <a:pt x="698500" y="212971"/>
                      <a:pt x="698500" y="245001"/>
                    </a:cubicBezTo>
                    <a:lnTo>
                      <a:pt x="698500" y="547931"/>
                    </a:lnTo>
                    <a:cubicBezTo>
                      <a:pt x="698500" y="579961"/>
                      <a:pt x="681468" y="609575"/>
                      <a:pt x="653783" y="625683"/>
                    </a:cubicBezTo>
                    <a:lnTo>
                      <a:pt x="393967" y="776849"/>
                    </a:lnTo>
                    <a:cubicBezTo>
                      <a:pt x="366325" y="792932"/>
                      <a:pt x="332175" y="792932"/>
                      <a:pt x="304533" y="776849"/>
                    </a:cubicBezTo>
                    <a:lnTo>
                      <a:pt x="44717" y="625683"/>
                    </a:lnTo>
                    <a:cubicBezTo>
                      <a:pt x="17032" y="609575"/>
                      <a:pt x="0" y="579961"/>
                      <a:pt x="0" y="547931"/>
                    </a:cubicBezTo>
                    <a:lnTo>
                      <a:pt x="0" y="245001"/>
                    </a:lnTo>
                    <a:cubicBezTo>
                      <a:pt x="0" y="212971"/>
                      <a:pt x="17032" y="183357"/>
                      <a:pt x="44717" y="167249"/>
                    </a:cubicBezTo>
                    <a:lnTo>
                      <a:pt x="304533" y="16083"/>
                    </a:lnTo>
                    <a:cubicBezTo>
                      <a:pt x="332175" y="0"/>
                      <a:pt x="366325" y="0"/>
                      <a:pt x="393967" y="16083"/>
                    </a:cubicBezTo>
                    <a:close/>
                  </a:path>
                </a:pathLst>
              </a:custGeom>
              <a:solidFill>
                <a:srgbClr val="8CB195"/>
              </a:solidFill>
            </p:spPr>
          </p:sp>
          <p:sp>
            <p:nvSpPr>
              <p:cNvPr name="TextBox 13" id="13"/>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4169266" y="588144"/>
              <a:ext cx="859245" cy="1537942"/>
            </a:xfrm>
            <a:custGeom>
              <a:avLst/>
              <a:gdLst/>
              <a:ahLst/>
              <a:cxnLst/>
              <a:rect r="r" b="b" t="t" l="l"/>
              <a:pathLst>
                <a:path h="1537942" w="859245">
                  <a:moveTo>
                    <a:pt x="0" y="0"/>
                  </a:moveTo>
                  <a:lnTo>
                    <a:pt x="859245" y="0"/>
                  </a:lnTo>
                  <a:lnTo>
                    <a:pt x="859245" y="1537942"/>
                  </a:lnTo>
                  <a:lnTo>
                    <a:pt x="0" y="1537942"/>
                  </a:lnTo>
                  <a:lnTo>
                    <a:pt x="0" y="0"/>
                  </a:lnTo>
                  <a:close/>
                </a:path>
              </a:pathLst>
            </a:custGeom>
            <a:blipFill>
              <a:blip r:embed="rId2">
                <a:extLst>
                  <a:ext uri="{96DAC541-7B7A-43D3-8B79-37D633B846F1}">
                    <asvg:svgBlip xmlns:asvg="http://schemas.microsoft.com/office/drawing/2016/SVG/main" r:embed="rId3"/>
                  </a:ext>
                </a:extLst>
              </a:blip>
              <a:stretch>
                <a:fillRect l="-2601" t="-10236" r="0" b="0"/>
              </a:stretch>
            </a:blipFill>
          </p:spPr>
        </p:sp>
        <p:sp>
          <p:nvSpPr>
            <p:cNvPr name="TextBox 15" id="15"/>
            <p:cNvSpPr txBox="true"/>
            <p:nvPr/>
          </p:nvSpPr>
          <p:spPr>
            <a:xfrm rot="0">
              <a:off x="0" y="1013336"/>
              <a:ext cx="3066738" cy="1068265"/>
            </a:xfrm>
            <a:prstGeom prst="rect">
              <a:avLst/>
            </a:prstGeom>
          </p:spPr>
          <p:txBody>
            <a:bodyPr anchor="t" rtlCol="false" tIns="0" lIns="0" bIns="0" rIns="0">
              <a:spAutoFit/>
            </a:bodyPr>
            <a:lstStyle/>
            <a:p>
              <a:pPr algn="r">
                <a:lnSpc>
                  <a:spcPts val="2020"/>
                </a:lnSpc>
              </a:pPr>
              <a:r>
                <a:rPr lang="en-US" b="true" sz="2020">
                  <a:solidFill>
                    <a:srgbClr val="8CB195"/>
                  </a:solidFill>
                  <a:latin typeface="Poppins Bold"/>
                  <a:ea typeface="Poppins Bold"/>
                  <a:cs typeface="Poppins Bold"/>
                  <a:sym typeface="Poppins Bold"/>
                </a:rPr>
                <a:t>Electric Utilities &amp; Charging Operators</a:t>
              </a:r>
            </a:p>
          </p:txBody>
        </p:sp>
      </p:grpSp>
      <p:grpSp>
        <p:nvGrpSpPr>
          <p:cNvPr name="Group 16" id="16"/>
          <p:cNvGrpSpPr/>
          <p:nvPr/>
        </p:nvGrpSpPr>
        <p:grpSpPr>
          <a:xfrm rot="0">
            <a:off x="-3150242" y="9960324"/>
            <a:ext cx="9960587" cy="1142074"/>
            <a:chOff x="0" y="0"/>
            <a:chExt cx="2572779" cy="294993"/>
          </a:xfrm>
        </p:grpSpPr>
        <p:sp>
          <p:nvSpPr>
            <p:cNvPr name="Freeform 17" id="17"/>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18" id="18"/>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14959853" y="209610"/>
            <a:ext cx="268503" cy="213826"/>
          </a:xfrm>
          <a:custGeom>
            <a:avLst/>
            <a:gdLst/>
            <a:ahLst/>
            <a:cxnLst/>
            <a:rect r="r" b="b" t="t" l="l"/>
            <a:pathLst>
              <a:path h="213826" w="268503">
                <a:moveTo>
                  <a:pt x="0" y="0"/>
                </a:moveTo>
                <a:lnTo>
                  <a:pt x="268503" y="0"/>
                </a:lnTo>
                <a:lnTo>
                  <a:pt x="268503" y="213826"/>
                </a:lnTo>
                <a:lnTo>
                  <a:pt x="0" y="213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5329896" y="171510"/>
            <a:ext cx="2381625" cy="273685"/>
          </a:xfrm>
          <a:prstGeom prst="rect">
            <a:avLst/>
          </a:prstGeom>
        </p:spPr>
        <p:txBody>
          <a:bodyPr anchor="t" rtlCol="false" tIns="0" lIns="0" bIns="0" rIns="0">
            <a:spAutoFit/>
          </a:bodyPr>
          <a:lstStyle/>
          <a:p>
            <a:pPr algn="l">
              <a:lnSpc>
                <a:spcPts val="2239"/>
              </a:lnSpc>
            </a:pPr>
            <a:r>
              <a:rPr lang="en-US" sz="1599" spc="39" b="true">
                <a:solidFill>
                  <a:srgbClr val="0B132B"/>
                </a:solidFill>
                <a:latin typeface="Bricolage Grotesque Bold"/>
                <a:ea typeface="Bricolage Grotesque Bold"/>
                <a:cs typeface="Bricolage Grotesque Bold"/>
                <a:sym typeface="Bricolage Grotesque Bold"/>
              </a:rPr>
              <a:t>B.E.A.N.N.S GROUP</a:t>
            </a:r>
          </a:p>
        </p:txBody>
      </p:sp>
      <p:grpSp>
        <p:nvGrpSpPr>
          <p:cNvPr name="Group 21" id="21"/>
          <p:cNvGrpSpPr/>
          <p:nvPr/>
        </p:nvGrpSpPr>
        <p:grpSpPr>
          <a:xfrm rot="0">
            <a:off x="13498622" y="-784283"/>
            <a:ext cx="13297562" cy="1417621"/>
            <a:chOff x="0" y="0"/>
            <a:chExt cx="3434706" cy="366166"/>
          </a:xfrm>
        </p:grpSpPr>
        <p:sp>
          <p:nvSpPr>
            <p:cNvPr name="Freeform 22" id="22"/>
            <p:cNvSpPr/>
            <p:nvPr/>
          </p:nvSpPr>
          <p:spPr>
            <a:xfrm flipH="false" flipV="false" rot="0">
              <a:off x="0" y="0"/>
              <a:ext cx="3434706" cy="366166"/>
            </a:xfrm>
            <a:custGeom>
              <a:avLst/>
              <a:gdLst/>
              <a:ahLst/>
              <a:cxnLst/>
              <a:rect r="r" b="b" t="t" l="l"/>
              <a:pathLst>
                <a:path h="366166" w="3434706">
                  <a:moveTo>
                    <a:pt x="34932" y="0"/>
                  </a:moveTo>
                  <a:lnTo>
                    <a:pt x="3399773" y="0"/>
                  </a:lnTo>
                  <a:cubicBezTo>
                    <a:pt x="3409038" y="0"/>
                    <a:pt x="3417923" y="3680"/>
                    <a:pt x="3424474" y="10231"/>
                  </a:cubicBezTo>
                  <a:cubicBezTo>
                    <a:pt x="3431025" y="16783"/>
                    <a:pt x="3434706" y="25668"/>
                    <a:pt x="3434706" y="34932"/>
                  </a:cubicBezTo>
                  <a:lnTo>
                    <a:pt x="3434706" y="331233"/>
                  </a:lnTo>
                  <a:cubicBezTo>
                    <a:pt x="3434706" y="350526"/>
                    <a:pt x="3419066" y="366166"/>
                    <a:pt x="3399773" y="366166"/>
                  </a:cubicBezTo>
                  <a:lnTo>
                    <a:pt x="34932" y="366166"/>
                  </a:lnTo>
                  <a:cubicBezTo>
                    <a:pt x="15640" y="366166"/>
                    <a:pt x="0" y="350526"/>
                    <a:pt x="0" y="331233"/>
                  </a:cubicBezTo>
                  <a:lnTo>
                    <a:pt x="0" y="34932"/>
                  </a:lnTo>
                  <a:cubicBezTo>
                    <a:pt x="0" y="15640"/>
                    <a:pt x="15640" y="0"/>
                    <a:pt x="34932" y="0"/>
                  </a:cubicBezTo>
                  <a:close/>
                </a:path>
              </a:pathLst>
            </a:custGeom>
            <a:solidFill>
              <a:srgbClr val="000000">
                <a:alpha val="0"/>
              </a:srgbClr>
            </a:solidFill>
            <a:ln w="19050" cap="rnd">
              <a:solidFill>
                <a:srgbClr val="00B58F"/>
              </a:solidFill>
              <a:prstDash val="solid"/>
              <a:round/>
            </a:ln>
          </p:spPr>
        </p:sp>
        <p:sp>
          <p:nvSpPr>
            <p:cNvPr name="TextBox 23" id="23"/>
            <p:cNvSpPr txBox="true"/>
            <p:nvPr/>
          </p:nvSpPr>
          <p:spPr>
            <a:xfrm>
              <a:off x="0" y="-38100"/>
              <a:ext cx="3434706" cy="404266"/>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17629822" y="9641554"/>
            <a:ext cx="263643" cy="318807"/>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23</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sp>
        <p:nvSpPr>
          <p:cNvPr name="Freeform 2" id="2"/>
          <p:cNvSpPr/>
          <p:nvPr/>
        </p:nvSpPr>
        <p:spPr>
          <a:xfrm flipH="false" flipV="false" rot="0">
            <a:off x="1027221" y="2895050"/>
            <a:ext cx="7951358" cy="4413003"/>
          </a:xfrm>
          <a:custGeom>
            <a:avLst/>
            <a:gdLst/>
            <a:ahLst/>
            <a:cxnLst/>
            <a:rect r="r" b="b" t="t" l="l"/>
            <a:pathLst>
              <a:path h="4413003" w="7951358">
                <a:moveTo>
                  <a:pt x="0" y="0"/>
                </a:moveTo>
                <a:lnTo>
                  <a:pt x="7951357" y="0"/>
                </a:lnTo>
                <a:lnTo>
                  <a:pt x="7951357" y="4413003"/>
                </a:lnTo>
                <a:lnTo>
                  <a:pt x="0" y="4413003"/>
                </a:lnTo>
                <a:lnTo>
                  <a:pt x="0" y="0"/>
                </a:lnTo>
                <a:close/>
              </a:path>
            </a:pathLst>
          </a:custGeom>
          <a:blipFill>
            <a:blip r:embed="rId3"/>
            <a:stretch>
              <a:fillRect l="0" t="0" r="0" b="0"/>
            </a:stretch>
          </a:blipFill>
        </p:spPr>
      </p:sp>
      <p:sp>
        <p:nvSpPr>
          <p:cNvPr name="Freeform 3" id="3"/>
          <p:cNvSpPr/>
          <p:nvPr/>
        </p:nvSpPr>
        <p:spPr>
          <a:xfrm flipH="false" flipV="false" rot="0">
            <a:off x="9660585" y="2895050"/>
            <a:ext cx="7598715" cy="4496900"/>
          </a:xfrm>
          <a:custGeom>
            <a:avLst/>
            <a:gdLst/>
            <a:ahLst/>
            <a:cxnLst/>
            <a:rect r="r" b="b" t="t" l="l"/>
            <a:pathLst>
              <a:path h="4496900" w="7598715">
                <a:moveTo>
                  <a:pt x="0" y="0"/>
                </a:moveTo>
                <a:lnTo>
                  <a:pt x="7598715" y="0"/>
                </a:lnTo>
                <a:lnTo>
                  <a:pt x="7598715" y="4496900"/>
                </a:lnTo>
                <a:lnTo>
                  <a:pt x="0" y="4496900"/>
                </a:lnTo>
                <a:lnTo>
                  <a:pt x="0" y="0"/>
                </a:lnTo>
                <a:close/>
              </a:path>
            </a:pathLst>
          </a:custGeom>
          <a:blipFill>
            <a:blip r:embed="rId4"/>
            <a:stretch>
              <a:fillRect l="0" t="-6871" r="0" b="-5946"/>
            </a:stretch>
          </a:blipFill>
        </p:spPr>
      </p:sp>
      <p:sp>
        <p:nvSpPr>
          <p:cNvPr name="TextBox 4" id="4"/>
          <p:cNvSpPr txBox="true"/>
          <p:nvPr/>
        </p:nvSpPr>
        <p:spPr>
          <a:xfrm rot="0">
            <a:off x="5796855" y="440856"/>
            <a:ext cx="6694289"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I-5 Highway</a:t>
            </a:r>
          </a:p>
        </p:txBody>
      </p:sp>
      <p:sp>
        <p:nvSpPr>
          <p:cNvPr name="TextBox 5" id="5"/>
          <p:cNvSpPr txBox="true"/>
          <p:nvPr/>
        </p:nvSpPr>
        <p:spPr>
          <a:xfrm rot="0">
            <a:off x="2171696" y="8750412"/>
            <a:ext cx="14052557" cy="264160"/>
          </a:xfrm>
          <a:prstGeom prst="rect">
            <a:avLst/>
          </a:prstGeom>
        </p:spPr>
        <p:txBody>
          <a:bodyPr anchor="t" rtlCol="false" tIns="0" lIns="0" bIns="0" rIns="0">
            <a:spAutoFit/>
          </a:bodyPr>
          <a:lstStyle/>
          <a:p>
            <a:pPr algn="ctr">
              <a:lnSpc>
                <a:spcPts val="2239"/>
              </a:lnSpc>
            </a:pPr>
            <a:r>
              <a:rPr lang="en-US" sz="1599" b="true">
                <a:solidFill>
                  <a:srgbClr val="000000"/>
                </a:solidFill>
                <a:latin typeface="Canva Sans Bold"/>
                <a:ea typeface="Canva Sans Bold"/>
                <a:cs typeface="Canva Sans Bold"/>
                <a:sym typeface="Canva Sans Bold"/>
              </a:rPr>
              <a:t>https://commons.wikimedia.org/wiki/File:Washington_Interstate_5.svg</a:t>
            </a:r>
          </a:p>
        </p:txBody>
      </p:sp>
      <p:grpSp>
        <p:nvGrpSpPr>
          <p:cNvPr name="Group 6" id="6"/>
          <p:cNvGrpSpPr/>
          <p:nvPr/>
        </p:nvGrpSpPr>
        <p:grpSpPr>
          <a:xfrm rot="0">
            <a:off x="-3150242" y="9960324"/>
            <a:ext cx="9960587" cy="1142074"/>
            <a:chOff x="0" y="0"/>
            <a:chExt cx="2572779" cy="294993"/>
          </a:xfrm>
        </p:grpSpPr>
        <p:sp>
          <p:nvSpPr>
            <p:cNvPr name="Freeform 7" id="7"/>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8" id="8"/>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4959853" y="209610"/>
            <a:ext cx="268503" cy="213826"/>
          </a:xfrm>
          <a:custGeom>
            <a:avLst/>
            <a:gdLst/>
            <a:ahLst/>
            <a:cxnLst/>
            <a:rect r="r" b="b" t="t" l="l"/>
            <a:pathLst>
              <a:path h="213826" w="268503">
                <a:moveTo>
                  <a:pt x="0" y="0"/>
                </a:moveTo>
                <a:lnTo>
                  <a:pt x="268503" y="0"/>
                </a:lnTo>
                <a:lnTo>
                  <a:pt x="268503" y="213826"/>
                </a:lnTo>
                <a:lnTo>
                  <a:pt x="0" y="213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5329896" y="171510"/>
            <a:ext cx="2381625" cy="273685"/>
          </a:xfrm>
          <a:prstGeom prst="rect">
            <a:avLst/>
          </a:prstGeom>
        </p:spPr>
        <p:txBody>
          <a:bodyPr anchor="t" rtlCol="false" tIns="0" lIns="0" bIns="0" rIns="0">
            <a:spAutoFit/>
          </a:bodyPr>
          <a:lstStyle/>
          <a:p>
            <a:pPr algn="l">
              <a:lnSpc>
                <a:spcPts val="2239"/>
              </a:lnSpc>
            </a:pPr>
            <a:r>
              <a:rPr lang="en-US" sz="1599" spc="39" b="true">
                <a:solidFill>
                  <a:srgbClr val="0B132B"/>
                </a:solidFill>
                <a:latin typeface="Bricolage Grotesque Bold"/>
                <a:ea typeface="Bricolage Grotesque Bold"/>
                <a:cs typeface="Bricolage Grotesque Bold"/>
                <a:sym typeface="Bricolage Grotesque Bold"/>
              </a:rPr>
              <a:t>B.E.A.N.N.S GROUP</a:t>
            </a:r>
          </a:p>
        </p:txBody>
      </p:sp>
      <p:grpSp>
        <p:nvGrpSpPr>
          <p:cNvPr name="Group 11" id="11"/>
          <p:cNvGrpSpPr/>
          <p:nvPr/>
        </p:nvGrpSpPr>
        <p:grpSpPr>
          <a:xfrm rot="0">
            <a:off x="13498622" y="-784283"/>
            <a:ext cx="13297562" cy="1417621"/>
            <a:chOff x="0" y="0"/>
            <a:chExt cx="3434706" cy="366166"/>
          </a:xfrm>
        </p:grpSpPr>
        <p:sp>
          <p:nvSpPr>
            <p:cNvPr name="Freeform 12" id="12"/>
            <p:cNvSpPr/>
            <p:nvPr/>
          </p:nvSpPr>
          <p:spPr>
            <a:xfrm flipH="false" flipV="false" rot="0">
              <a:off x="0" y="0"/>
              <a:ext cx="3434706" cy="366166"/>
            </a:xfrm>
            <a:custGeom>
              <a:avLst/>
              <a:gdLst/>
              <a:ahLst/>
              <a:cxnLst/>
              <a:rect r="r" b="b" t="t" l="l"/>
              <a:pathLst>
                <a:path h="366166" w="3434706">
                  <a:moveTo>
                    <a:pt x="34932" y="0"/>
                  </a:moveTo>
                  <a:lnTo>
                    <a:pt x="3399773" y="0"/>
                  </a:lnTo>
                  <a:cubicBezTo>
                    <a:pt x="3409038" y="0"/>
                    <a:pt x="3417923" y="3680"/>
                    <a:pt x="3424474" y="10231"/>
                  </a:cubicBezTo>
                  <a:cubicBezTo>
                    <a:pt x="3431025" y="16783"/>
                    <a:pt x="3434706" y="25668"/>
                    <a:pt x="3434706" y="34932"/>
                  </a:cubicBezTo>
                  <a:lnTo>
                    <a:pt x="3434706" y="331233"/>
                  </a:lnTo>
                  <a:cubicBezTo>
                    <a:pt x="3434706" y="350526"/>
                    <a:pt x="3419066" y="366166"/>
                    <a:pt x="3399773" y="366166"/>
                  </a:cubicBezTo>
                  <a:lnTo>
                    <a:pt x="34932" y="366166"/>
                  </a:lnTo>
                  <a:cubicBezTo>
                    <a:pt x="15640" y="366166"/>
                    <a:pt x="0" y="350526"/>
                    <a:pt x="0" y="331233"/>
                  </a:cubicBezTo>
                  <a:lnTo>
                    <a:pt x="0" y="34932"/>
                  </a:lnTo>
                  <a:cubicBezTo>
                    <a:pt x="0" y="15640"/>
                    <a:pt x="15640" y="0"/>
                    <a:pt x="34932" y="0"/>
                  </a:cubicBezTo>
                  <a:close/>
                </a:path>
              </a:pathLst>
            </a:custGeom>
            <a:solidFill>
              <a:srgbClr val="000000">
                <a:alpha val="0"/>
              </a:srgbClr>
            </a:solidFill>
            <a:ln w="19050" cap="rnd">
              <a:solidFill>
                <a:srgbClr val="00B58F"/>
              </a:solidFill>
              <a:prstDash val="solid"/>
              <a:round/>
            </a:ln>
          </p:spPr>
        </p:sp>
        <p:sp>
          <p:nvSpPr>
            <p:cNvPr name="TextBox 13" id="13"/>
            <p:cNvSpPr txBox="true"/>
            <p:nvPr/>
          </p:nvSpPr>
          <p:spPr>
            <a:xfrm>
              <a:off x="0" y="-38100"/>
              <a:ext cx="3434706" cy="404266"/>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7629822" y="9641554"/>
            <a:ext cx="263643" cy="318807"/>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24</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95050"/>
            <a:ext cx="7951358" cy="4413003"/>
          </a:xfrm>
          <a:custGeom>
            <a:avLst/>
            <a:gdLst/>
            <a:ahLst/>
            <a:cxnLst/>
            <a:rect r="r" b="b" t="t" l="l"/>
            <a:pathLst>
              <a:path h="4413003" w="7951358">
                <a:moveTo>
                  <a:pt x="0" y="0"/>
                </a:moveTo>
                <a:lnTo>
                  <a:pt x="7951358" y="0"/>
                </a:lnTo>
                <a:lnTo>
                  <a:pt x="7951358" y="4413003"/>
                </a:lnTo>
                <a:lnTo>
                  <a:pt x="0" y="4413003"/>
                </a:lnTo>
                <a:lnTo>
                  <a:pt x="0" y="0"/>
                </a:lnTo>
                <a:close/>
              </a:path>
            </a:pathLst>
          </a:custGeom>
          <a:blipFill>
            <a:blip r:embed="rId2"/>
            <a:stretch>
              <a:fillRect l="0" t="0" r="0" b="0"/>
            </a:stretch>
          </a:blipFill>
        </p:spPr>
      </p:sp>
      <p:sp>
        <p:nvSpPr>
          <p:cNvPr name="TextBox 3" id="3"/>
          <p:cNvSpPr txBox="true"/>
          <p:nvPr/>
        </p:nvSpPr>
        <p:spPr>
          <a:xfrm rot="0">
            <a:off x="5369600" y="440856"/>
            <a:ext cx="7548801"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I-90 Highway</a:t>
            </a:r>
          </a:p>
        </p:txBody>
      </p:sp>
      <p:sp>
        <p:nvSpPr>
          <p:cNvPr name="TextBox 4" id="4"/>
          <p:cNvSpPr txBox="true"/>
          <p:nvPr/>
        </p:nvSpPr>
        <p:spPr>
          <a:xfrm rot="0">
            <a:off x="2171696" y="8750412"/>
            <a:ext cx="14052557" cy="264160"/>
          </a:xfrm>
          <a:prstGeom prst="rect">
            <a:avLst/>
          </a:prstGeom>
        </p:spPr>
        <p:txBody>
          <a:bodyPr anchor="t" rtlCol="false" tIns="0" lIns="0" bIns="0" rIns="0">
            <a:spAutoFit/>
          </a:bodyPr>
          <a:lstStyle/>
          <a:p>
            <a:pPr algn="ctr">
              <a:lnSpc>
                <a:spcPts val="2239"/>
              </a:lnSpc>
            </a:pPr>
            <a:r>
              <a:rPr lang="en-US" sz="1599" b="true">
                <a:solidFill>
                  <a:srgbClr val="000000"/>
                </a:solidFill>
                <a:latin typeface="Canva Sans Bold"/>
                <a:ea typeface="Canva Sans Bold"/>
                <a:cs typeface="Canva Sans Bold"/>
                <a:sym typeface="Canva Sans Bold"/>
              </a:rPr>
              <a:t>https://commons.wikimedia.org/wiki/File:Washington_Interstate_90.svg</a:t>
            </a:r>
          </a:p>
        </p:txBody>
      </p:sp>
      <p:sp>
        <p:nvSpPr>
          <p:cNvPr name="Freeform 5" id="5"/>
          <p:cNvSpPr/>
          <p:nvPr/>
        </p:nvSpPr>
        <p:spPr>
          <a:xfrm flipH="false" flipV="false" rot="0">
            <a:off x="9660585" y="2895050"/>
            <a:ext cx="7598715" cy="4496900"/>
          </a:xfrm>
          <a:custGeom>
            <a:avLst/>
            <a:gdLst/>
            <a:ahLst/>
            <a:cxnLst/>
            <a:rect r="r" b="b" t="t" l="l"/>
            <a:pathLst>
              <a:path h="4496900" w="7598715">
                <a:moveTo>
                  <a:pt x="0" y="0"/>
                </a:moveTo>
                <a:lnTo>
                  <a:pt x="7598715" y="0"/>
                </a:lnTo>
                <a:lnTo>
                  <a:pt x="7598715" y="4496900"/>
                </a:lnTo>
                <a:lnTo>
                  <a:pt x="0" y="4496900"/>
                </a:lnTo>
                <a:lnTo>
                  <a:pt x="0" y="0"/>
                </a:lnTo>
                <a:close/>
              </a:path>
            </a:pathLst>
          </a:custGeom>
          <a:blipFill>
            <a:blip r:embed="rId3"/>
            <a:stretch>
              <a:fillRect l="0" t="-6871" r="0" b="-5946"/>
            </a:stretch>
          </a:blipFill>
        </p:spPr>
      </p:sp>
      <p:grpSp>
        <p:nvGrpSpPr>
          <p:cNvPr name="Group 6" id="6"/>
          <p:cNvGrpSpPr/>
          <p:nvPr/>
        </p:nvGrpSpPr>
        <p:grpSpPr>
          <a:xfrm rot="0">
            <a:off x="-3150242" y="9960324"/>
            <a:ext cx="9960587" cy="1142074"/>
            <a:chOff x="0" y="0"/>
            <a:chExt cx="2572779" cy="294993"/>
          </a:xfrm>
        </p:grpSpPr>
        <p:sp>
          <p:nvSpPr>
            <p:cNvPr name="Freeform 7" id="7"/>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8" id="8"/>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4959853" y="209610"/>
            <a:ext cx="268503" cy="213826"/>
          </a:xfrm>
          <a:custGeom>
            <a:avLst/>
            <a:gdLst/>
            <a:ahLst/>
            <a:cxnLst/>
            <a:rect r="r" b="b" t="t" l="l"/>
            <a:pathLst>
              <a:path h="213826" w="268503">
                <a:moveTo>
                  <a:pt x="0" y="0"/>
                </a:moveTo>
                <a:lnTo>
                  <a:pt x="268503" y="0"/>
                </a:lnTo>
                <a:lnTo>
                  <a:pt x="268503" y="213826"/>
                </a:lnTo>
                <a:lnTo>
                  <a:pt x="0" y="213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5329896" y="171510"/>
            <a:ext cx="2381625" cy="273685"/>
          </a:xfrm>
          <a:prstGeom prst="rect">
            <a:avLst/>
          </a:prstGeom>
        </p:spPr>
        <p:txBody>
          <a:bodyPr anchor="t" rtlCol="false" tIns="0" lIns="0" bIns="0" rIns="0">
            <a:spAutoFit/>
          </a:bodyPr>
          <a:lstStyle/>
          <a:p>
            <a:pPr algn="l">
              <a:lnSpc>
                <a:spcPts val="2239"/>
              </a:lnSpc>
            </a:pPr>
            <a:r>
              <a:rPr lang="en-US" sz="1599" spc="39" b="true">
                <a:solidFill>
                  <a:srgbClr val="0B132B"/>
                </a:solidFill>
                <a:latin typeface="Bricolage Grotesque Bold"/>
                <a:ea typeface="Bricolage Grotesque Bold"/>
                <a:cs typeface="Bricolage Grotesque Bold"/>
                <a:sym typeface="Bricolage Grotesque Bold"/>
              </a:rPr>
              <a:t>B.E.A.N.N.S GROUP</a:t>
            </a:r>
          </a:p>
        </p:txBody>
      </p:sp>
      <p:grpSp>
        <p:nvGrpSpPr>
          <p:cNvPr name="Group 11" id="11"/>
          <p:cNvGrpSpPr/>
          <p:nvPr/>
        </p:nvGrpSpPr>
        <p:grpSpPr>
          <a:xfrm rot="0">
            <a:off x="13498622" y="-784283"/>
            <a:ext cx="13297562" cy="1417621"/>
            <a:chOff x="0" y="0"/>
            <a:chExt cx="3434706" cy="366166"/>
          </a:xfrm>
        </p:grpSpPr>
        <p:sp>
          <p:nvSpPr>
            <p:cNvPr name="Freeform 12" id="12"/>
            <p:cNvSpPr/>
            <p:nvPr/>
          </p:nvSpPr>
          <p:spPr>
            <a:xfrm flipH="false" flipV="false" rot="0">
              <a:off x="0" y="0"/>
              <a:ext cx="3434706" cy="366166"/>
            </a:xfrm>
            <a:custGeom>
              <a:avLst/>
              <a:gdLst/>
              <a:ahLst/>
              <a:cxnLst/>
              <a:rect r="r" b="b" t="t" l="l"/>
              <a:pathLst>
                <a:path h="366166" w="3434706">
                  <a:moveTo>
                    <a:pt x="34932" y="0"/>
                  </a:moveTo>
                  <a:lnTo>
                    <a:pt x="3399773" y="0"/>
                  </a:lnTo>
                  <a:cubicBezTo>
                    <a:pt x="3409038" y="0"/>
                    <a:pt x="3417923" y="3680"/>
                    <a:pt x="3424474" y="10231"/>
                  </a:cubicBezTo>
                  <a:cubicBezTo>
                    <a:pt x="3431025" y="16783"/>
                    <a:pt x="3434706" y="25668"/>
                    <a:pt x="3434706" y="34932"/>
                  </a:cubicBezTo>
                  <a:lnTo>
                    <a:pt x="3434706" y="331233"/>
                  </a:lnTo>
                  <a:cubicBezTo>
                    <a:pt x="3434706" y="350526"/>
                    <a:pt x="3419066" y="366166"/>
                    <a:pt x="3399773" y="366166"/>
                  </a:cubicBezTo>
                  <a:lnTo>
                    <a:pt x="34932" y="366166"/>
                  </a:lnTo>
                  <a:cubicBezTo>
                    <a:pt x="15640" y="366166"/>
                    <a:pt x="0" y="350526"/>
                    <a:pt x="0" y="331233"/>
                  </a:cubicBezTo>
                  <a:lnTo>
                    <a:pt x="0" y="34932"/>
                  </a:lnTo>
                  <a:cubicBezTo>
                    <a:pt x="0" y="15640"/>
                    <a:pt x="15640" y="0"/>
                    <a:pt x="34932" y="0"/>
                  </a:cubicBezTo>
                  <a:close/>
                </a:path>
              </a:pathLst>
            </a:custGeom>
            <a:solidFill>
              <a:srgbClr val="000000">
                <a:alpha val="0"/>
              </a:srgbClr>
            </a:solidFill>
            <a:ln w="19050" cap="rnd">
              <a:solidFill>
                <a:srgbClr val="00B58F"/>
              </a:solidFill>
              <a:prstDash val="solid"/>
              <a:round/>
            </a:ln>
          </p:spPr>
        </p:sp>
        <p:sp>
          <p:nvSpPr>
            <p:cNvPr name="TextBox 13" id="13"/>
            <p:cNvSpPr txBox="true"/>
            <p:nvPr/>
          </p:nvSpPr>
          <p:spPr>
            <a:xfrm>
              <a:off x="0" y="-38100"/>
              <a:ext cx="3434706" cy="404266"/>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7629822" y="9641554"/>
            <a:ext cx="263643" cy="318807"/>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25</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sp>
        <p:nvSpPr>
          <p:cNvPr name="Freeform 2" id="2"/>
          <p:cNvSpPr/>
          <p:nvPr/>
        </p:nvSpPr>
        <p:spPr>
          <a:xfrm flipH="false" flipV="false" rot="0">
            <a:off x="4021532" y="1566015"/>
            <a:ext cx="10244936" cy="8272786"/>
          </a:xfrm>
          <a:custGeom>
            <a:avLst/>
            <a:gdLst/>
            <a:ahLst/>
            <a:cxnLst/>
            <a:rect r="r" b="b" t="t" l="l"/>
            <a:pathLst>
              <a:path h="8272786" w="10244936">
                <a:moveTo>
                  <a:pt x="0" y="0"/>
                </a:moveTo>
                <a:lnTo>
                  <a:pt x="10244936" y="0"/>
                </a:lnTo>
                <a:lnTo>
                  <a:pt x="10244936" y="8272785"/>
                </a:lnTo>
                <a:lnTo>
                  <a:pt x="0" y="8272785"/>
                </a:lnTo>
                <a:lnTo>
                  <a:pt x="0" y="0"/>
                </a:lnTo>
                <a:close/>
              </a:path>
            </a:pathLst>
          </a:custGeom>
          <a:blipFill>
            <a:blip r:embed="rId2"/>
            <a:stretch>
              <a:fillRect l="0" t="0" r="0" b="0"/>
            </a:stretch>
          </a:blipFill>
        </p:spPr>
      </p:sp>
      <p:sp>
        <p:nvSpPr>
          <p:cNvPr name="TextBox 3" id="3"/>
          <p:cNvSpPr txBox="true"/>
          <p:nvPr/>
        </p:nvSpPr>
        <p:spPr>
          <a:xfrm rot="0">
            <a:off x="4473164" y="666433"/>
            <a:ext cx="9341671" cy="848360"/>
          </a:xfrm>
          <a:prstGeom prst="rect">
            <a:avLst/>
          </a:prstGeom>
        </p:spPr>
        <p:txBody>
          <a:bodyPr anchor="t" rtlCol="false" tIns="0" lIns="0" bIns="0" rIns="0">
            <a:spAutoFit/>
          </a:bodyPr>
          <a:lstStyle/>
          <a:p>
            <a:pPr algn="ctr">
              <a:lnSpc>
                <a:spcPts val="6399"/>
              </a:lnSpc>
            </a:pPr>
            <a:r>
              <a:rPr lang="en-US" sz="6399">
                <a:solidFill>
                  <a:srgbClr val="0B132B"/>
                </a:solidFill>
                <a:latin typeface="Rubik One"/>
                <a:ea typeface="Rubik One"/>
                <a:cs typeface="Rubik One"/>
                <a:sym typeface="Rubik One"/>
              </a:rPr>
              <a:t>DASHBOARD 3</a:t>
            </a:r>
          </a:p>
        </p:txBody>
      </p:sp>
      <p:grpSp>
        <p:nvGrpSpPr>
          <p:cNvPr name="Group 4" id="4"/>
          <p:cNvGrpSpPr/>
          <p:nvPr/>
        </p:nvGrpSpPr>
        <p:grpSpPr>
          <a:xfrm rot="0">
            <a:off x="-3150242" y="-784283"/>
            <a:ext cx="29946427" cy="11886680"/>
            <a:chOff x="0" y="0"/>
            <a:chExt cx="39928569" cy="15848907"/>
          </a:xfrm>
        </p:grpSpPr>
        <p:grpSp>
          <p:nvGrpSpPr>
            <p:cNvPr name="Group 5" id="5"/>
            <p:cNvGrpSpPr/>
            <p:nvPr/>
          </p:nvGrpSpPr>
          <p:grpSpPr>
            <a:xfrm rot="0">
              <a:off x="0" y="14326142"/>
              <a:ext cx="13280782" cy="1522765"/>
              <a:chOff x="0" y="0"/>
              <a:chExt cx="2572779" cy="294993"/>
            </a:xfrm>
          </p:grpSpPr>
          <p:sp>
            <p:nvSpPr>
              <p:cNvPr name="Freeform 6" id="6"/>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7" id="7"/>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4146794" y="1325190"/>
              <a:ext cx="358004" cy="285101"/>
            </a:xfrm>
            <a:custGeom>
              <a:avLst/>
              <a:gdLst/>
              <a:ahLst/>
              <a:cxnLst/>
              <a:rect r="r" b="b" t="t" l="l"/>
              <a:pathLst>
                <a:path h="285101" w="358004">
                  <a:moveTo>
                    <a:pt x="0" y="0"/>
                  </a:moveTo>
                  <a:lnTo>
                    <a:pt x="358004" y="0"/>
                  </a:lnTo>
                  <a:lnTo>
                    <a:pt x="358004" y="285101"/>
                  </a:lnTo>
                  <a:lnTo>
                    <a:pt x="0" y="2851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24640184" y="1287090"/>
              <a:ext cx="3175500" cy="352213"/>
            </a:xfrm>
            <a:prstGeom prst="rect">
              <a:avLst/>
            </a:prstGeom>
          </p:spPr>
          <p:txBody>
            <a:bodyPr anchor="t" rtlCol="false" tIns="0" lIns="0" bIns="0" rIns="0">
              <a:spAutoFit/>
            </a:bodyPr>
            <a:lstStyle/>
            <a:p>
              <a:pPr algn="l">
                <a:lnSpc>
                  <a:spcPts val="2239"/>
                </a:lnSpc>
              </a:pPr>
              <a:r>
                <a:rPr lang="en-US" sz="1599" spc="39" b="true">
                  <a:solidFill>
                    <a:srgbClr val="0B132B"/>
                  </a:solidFill>
                  <a:latin typeface="Bricolage Grotesque Bold"/>
                  <a:ea typeface="Bricolage Grotesque Bold"/>
                  <a:cs typeface="Bricolage Grotesque Bold"/>
                  <a:sym typeface="Bricolage Grotesque Bold"/>
                </a:rPr>
                <a:t>B.E.A.N.N.S GROUP</a:t>
              </a:r>
            </a:p>
          </p:txBody>
        </p:sp>
        <p:grpSp>
          <p:nvGrpSpPr>
            <p:cNvPr name="Group 10" id="10"/>
            <p:cNvGrpSpPr/>
            <p:nvPr/>
          </p:nvGrpSpPr>
          <p:grpSpPr>
            <a:xfrm rot="0">
              <a:off x="22198486" y="0"/>
              <a:ext cx="17730082" cy="1890161"/>
              <a:chOff x="0" y="0"/>
              <a:chExt cx="3434706" cy="366166"/>
            </a:xfrm>
          </p:grpSpPr>
          <p:sp>
            <p:nvSpPr>
              <p:cNvPr name="Freeform 11" id="11"/>
              <p:cNvSpPr/>
              <p:nvPr/>
            </p:nvSpPr>
            <p:spPr>
              <a:xfrm flipH="false" flipV="false" rot="0">
                <a:off x="0" y="0"/>
                <a:ext cx="3434706" cy="366166"/>
              </a:xfrm>
              <a:custGeom>
                <a:avLst/>
                <a:gdLst/>
                <a:ahLst/>
                <a:cxnLst/>
                <a:rect r="r" b="b" t="t" l="l"/>
                <a:pathLst>
                  <a:path h="366166" w="3434706">
                    <a:moveTo>
                      <a:pt x="34932" y="0"/>
                    </a:moveTo>
                    <a:lnTo>
                      <a:pt x="3399773" y="0"/>
                    </a:lnTo>
                    <a:cubicBezTo>
                      <a:pt x="3409038" y="0"/>
                      <a:pt x="3417923" y="3680"/>
                      <a:pt x="3424474" y="10231"/>
                    </a:cubicBezTo>
                    <a:cubicBezTo>
                      <a:pt x="3431025" y="16783"/>
                      <a:pt x="3434706" y="25668"/>
                      <a:pt x="3434706" y="34932"/>
                    </a:cubicBezTo>
                    <a:lnTo>
                      <a:pt x="3434706" y="331233"/>
                    </a:lnTo>
                    <a:cubicBezTo>
                      <a:pt x="3434706" y="350526"/>
                      <a:pt x="3419066" y="366166"/>
                      <a:pt x="3399773" y="366166"/>
                    </a:cubicBezTo>
                    <a:lnTo>
                      <a:pt x="34932" y="366166"/>
                    </a:lnTo>
                    <a:cubicBezTo>
                      <a:pt x="15640" y="366166"/>
                      <a:pt x="0" y="350526"/>
                      <a:pt x="0" y="331233"/>
                    </a:cubicBezTo>
                    <a:lnTo>
                      <a:pt x="0" y="34932"/>
                    </a:lnTo>
                    <a:cubicBezTo>
                      <a:pt x="0" y="15640"/>
                      <a:pt x="15640" y="0"/>
                      <a:pt x="34932" y="0"/>
                    </a:cubicBezTo>
                    <a:close/>
                  </a:path>
                </a:pathLst>
              </a:custGeom>
              <a:solidFill>
                <a:srgbClr val="000000">
                  <a:alpha val="0"/>
                </a:srgbClr>
              </a:solidFill>
              <a:ln w="19050" cap="rnd">
                <a:solidFill>
                  <a:srgbClr val="00B58F"/>
                </a:solidFill>
                <a:prstDash val="solid"/>
                <a:round/>
              </a:ln>
            </p:spPr>
          </p:sp>
          <p:sp>
            <p:nvSpPr>
              <p:cNvPr name="TextBox 12" id="12"/>
              <p:cNvSpPr txBox="true"/>
              <p:nvPr/>
            </p:nvSpPr>
            <p:spPr>
              <a:xfrm>
                <a:off x="0" y="-38100"/>
                <a:ext cx="3434706" cy="404266"/>
              </a:xfrm>
              <a:prstGeom prst="rect">
                <a:avLst/>
              </a:prstGeom>
            </p:spPr>
            <p:txBody>
              <a:bodyPr anchor="ctr" rtlCol="false" tIns="50800" lIns="50800" bIns="50800" rIns="50800"/>
              <a:lstStyle/>
              <a:p>
                <a:pPr algn="ctr">
                  <a:lnSpc>
                    <a:spcPts val="2659"/>
                  </a:lnSpc>
                  <a:spcBef>
                    <a:spcPct val="0"/>
                  </a:spcBef>
                </a:pPr>
              </a:p>
            </p:txBody>
          </p:sp>
        </p:grpSp>
      </p:grpSp>
      <p:sp>
        <p:nvSpPr>
          <p:cNvPr name="TextBox 13" id="13"/>
          <p:cNvSpPr txBox="true"/>
          <p:nvPr/>
        </p:nvSpPr>
        <p:spPr>
          <a:xfrm rot="0">
            <a:off x="17629822" y="9641554"/>
            <a:ext cx="263643" cy="318807"/>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26</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grpSp>
        <p:nvGrpSpPr>
          <p:cNvPr name="Group 2" id="2"/>
          <p:cNvGrpSpPr/>
          <p:nvPr/>
        </p:nvGrpSpPr>
        <p:grpSpPr>
          <a:xfrm rot="0">
            <a:off x="2172952" y="2247517"/>
            <a:ext cx="13942095" cy="7614550"/>
            <a:chOff x="0" y="0"/>
            <a:chExt cx="3671992" cy="2005478"/>
          </a:xfrm>
        </p:grpSpPr>
        <p:sp>
          <p:nvSpPr>
            <p:cNvPr name="Freeform 3" id="3"/>
            <p:cNvSpPr/>
            <p:nvPr/>
          </p:nvSpPr>
          <p:spPr>
            <a:xfrm flipH="false" flipV="false" rot="0">
              <a:off x="0" y="0"/>
              <a:ext cx="3671992" cy="2005478"/>
            </a:xfrm>
            <a:custGeom>
              <a:avLst/>
              <a:gdLst/>
              <a:ahLst/>
              <a:cxnLst/>
              <a:rect r="r" b="b" t="t" l="l"/>
              <a:pathLst>
                <a:path h="2005478" w="3671992">
                  <a:moveTo>
                    <a:pt x="10551" y="0"/>
                  </a:moveTo>
                  <a:lnTo>
                    <a:pt x="3661442" y="0"/>
                  </a:lnTo>
                  <a:cubicBezTo>
                    <a:pt x="3664240" y="0"/>
                    <a:pt x="3666923" y="1112"/>
                    <a:pt x="3668902" y="3090"/>
                  </a:cubicBezTo>
                  <a:cubicBezTo>
                    <a:pt x="3670881" y="5069"/>
                    <a:pt x="3671992" y="7752"/>
                    <a:pt x="3671992" y="10551"/>
                  </a:cubicBezTo>
                  <a:lnTo>
                    <a:pt x="3671992" y="1994928"/>
                  </a:lnTo>
                  <a:cubicBezTo>
                    <a:pt x="3671992" y="1997726"/>
                    <a:pt x="3670881" y="2000410"/>
                    <a:pt x="3668902" y="2002388"/>
                  </a:cubicBezTo>
                  <a:cubicBezTo>
                    <a:pt x="3666923" y="2004367"/>
                    <a:pt x="3664240" y="2005478"/>
                    <a:pt x="3661442" y="2005478"/>
                  </a:cubicBezTo>
                  <a:lnTo>
                    <a:pt x="10551" y="2005478"/>
                  </a:lnTo>
                  <a:cubicBezTo>
                    <a:pt x="7752" y="2005478"/>
                    <a:pt x="5069" y="2004367"/>
                    <a:pt x="3090" y="2002388"/>
                  </a:cubicBezTo>
                  <a:cubicBezTo>
                    <a:pt x="1112" y="2000410"/>
                    <a:pt x="0" y="1997726"/>
                    <a:pt x="0" y="1994928"/>
                  </a:cubicBezTo>
                  <a:lnTo>
                    <a:pt x="0" y="10551"/>
                  </a:lnTo>
                  <a:cubicBezTo>
                    <a:pt x="0" y="7752"/>
                    <a:pt x="1112" y="5069"/>
                    <a:pt x="3090" y="3090"/>
                  </a:cubicBezTo>
                  <a:cubicBezTo>
                    <a:pt x="5069" y="1112"/>
                    <a:pt x="7752" y="0"/>
                    <a:pt x="10551" y="0"/>
                  </a:cubicBezTo>
                  <a:close/>
                </a:path>
              </a:pathLst>
            </a:custGeom>
            <a:solidFill>
              <a:srgbClr val="FFFFFF"/>
            </a:solidFill>
          </p:spPr>
        </p:sp>
        <p:sp>
          <p:nvSpPr>
            <p:cNvPr name="TextBox 4" id="4"/>
            <p:cNvSpPr txBox="true"/>
            <p:nvPr/>
          </p:nvSpPr>
          <p:spPr>
            <a:xfrm>
              <a:off x="0" y="-38100"/>
              <a:ext cx="3671992" cy="204357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922076" y="2573243"/>
            <a:ext cx="12674203" cy="7061902"/>
          </a:xfrm>
          <a:prstGeom prst="rect">
            <a:avLst/>
          </a:prstGeom>
        </p:spPr>
        <p:txBody>
          <a:bodyPr anchor="t" rtlCol="false" tIns="0" lIns="0" bIns="0" rIns="0">
            <a:spAutoFit/>
          </a:bodyPr>
          <a:lstStyle/>
          <a:p>
            <a:pPr algn="l">
              <a:lnSpc>
                <a:spcPts val="2936"/>
              </a:lnSpc>
            </a:pPr>
            <a:r>
              <a:rPr lang="en-US" sz="2097" b="true">
                <a:solidFill>
                  <a:srgbClr val="000000"/>
                </a:solidFill>
                <a:latin typeface="Poppins Bold"/>
                <a:ea typeface="Poppins Bold"/>
                <a:cs typeface="Poppins Bold"/>
                <a:sym typeface="Poppins Bold"/>
              </a:rPr>
              <a:t>Key Insights:</a:t>
            </a:r>
          </a:p>
          <a:p>
            <a:pPr algn="l" marL="452822" indent="-226411" lvl="1">
              <a:lnSpc>
                <a:spcPts val="2936"/>
              </a:lnSpc>
              <a:buFont typeface="Arial"/>
              <a:buChar char="•"/>
            </a:pPr>
            <a:r>
              <a:rPr lang="en-US" sz="2097">
                <a:solidFill>
                  <a:srgbClr val="000000"/>
                </a:solidFill>
                <a:latin typeface="Poppins"/>
                <a:ea typeface="Poppins"/>
                <a:cs typeface="Poppins"/>
                <a:sym typeface="Poppins"/>
              </a:rPr>
              <a:t>Ov</a:t>
            </a:r>
            <a:r>
              <a:rPr lang="en-US" sz="2097">
                <a:solidFill>
                  <a:srgbClr val="000000"/>
                </a:solidFill>
                <a:latin typeface="Poppins"/>
                <a:ea typeface="Poppins"/>
                <a:cs typeface="Poppins"/>
                <a:sym typeface="Poppins"/>
              </a:rPr>
              <a:t>er 225K EVs registered by 2024, showing strong post-2018 growth momentum.</a:t>
            </a:r>
          </a:p>
          <a:p>
            <a:pPr algn="l" marL="452822" indent="-226411" lvl="1">
              <a:lnSpc>
                <a:spcPts val="2936"/>
              </a:lnSpc>
              <a:buFont typeface="Arial"/>
              <a:buChar char="•"/>
            </a:pPr>
            <a:r>
              <a:rPr lang="en-US" sz="2097">
                <a:solidFill>
                  <a:srgbClr val="000000"/>
                </a:solidFill>
                <a:latin typeface="Poppins"/>
                <a:ea typeface="Poppins"/>
                <a:cs typeface="Poppins"/>
                <a:sym typeface="Poppins"/>
              </a:rPr>
              <a:t>BEVs lead with 80% share, PHEVs 20% — marking a clear consumer shift to full electrification.</a:t>
            </a:r>
          </a:p>
          <a:p>
            <a:pPr algn="l" marL="452822" indent="-226411" lvl="1">
              <a:lnSpc>
                <a:spcPts val="2936"/>
              </a:lnSpc>
              <a:buFont typeface="Arial"/>
              <a:buChar char="•"/>
            </a:pPr>
            <a:r>
              <a:rPr lang="en-US" sz="2097">
                <a:solidFill>
                  <a:srgbClr val="000000"/>
                </a:solidFill>
                <a:latin typeface="Poppins"/>
                <a:ea typeface="Poppins"/>
                <a:cs typeface="Poppins"/>
                <a:sym typeface="Poppins"/>
              </a:rPr>
              <a:t>Average annual growth rate (230%) from 2008-2024 indicates steady, long-term expansion.</a:t>
            </a:r>
          </a:p>
          <a:p>
            <a:pPr algn="l">
              <a:lnSpc>
                <a:spcPts val="2936"/>
              </a:lnSpc>
            </a:pPr>
            <a:r>
              <a:rPr lang="en-US" sz="2097" b="true">
                <a:solidFill>
                  <a:srgbClr val="000000"/>
                </a:solidFill>
                <a:latin typeface="Poppins Bold"/>
                <a:ea typeface="Poppins Bold"/>
                <a:cs typeface="Poppins Bold"/>
                <a:sym typeface="Poppins Bold"/>
              </a:rPr>
              <a:t>Marke</a:t>
            </a:r>
            <a:r>
              <a:rPr lang="en-US" sz="2097" b="true">
                <a:solidFill>
                  <a:srgbClr val="000000"/>
                </a:solidFill>
                <a:latin typeface="Poppins Bold"/>
                <a:ea typeface="Poppins Bold"/>
                <a:cs typeface="Poppins Bold"/>
                <a:sym typeface="Poppins Bold"/>
              </a:rPr>
              <a:t>t &amp; Brand Performance:</a:t>
            </a:r>
          </a:p>
          <a:p>
            <a:pPr algn="l" marL="452822" indent="-226411" lvl="1">
              <a:lnSpc>
                <a:spcPts val="2936"/>
              </a:lnSpc>
              <a:buFont typeface="Arial"/>
              <a:buChar char="•"/>
            </a:pPr>
            <a:r>
              <a:rPr lang="en-US" sz="2097">
                <a:solidFill>
                  <a:srgbClr val="000000"/>
                </a:solidFill>
                <a:latin typeface="Poppins"/>
                <a:ea typeface="Poppins"/>
                <a:cs typeface="Poppins"/>
                <a:sym typeface="Poppins"/>
              </a:rPr>
              <a:t>Tesl</a:t>
            </a:r>
            <a:r>
              <a:rPr lang="en-US" sz="2097">
                <a:solidFill>
                  <a:srgbClr val="000000"/>
                </a:solidFill>
                <a:latin typeface="Poppins"/>
                <a:ea typeface="Poppins"/>
                <a:cs typeface="Poppins"/>
                <a:sym typeface="Poppins"/>
              </a:rPr>
              <a:t>a dominates with ~94K units (≈42% share), led by Model Y and Model 3.</a:t>
            </a:r>
          </a:p>
          <a:p>
            <a:pPr algn="l" marL="452822" indent="-226411" lvl="1">
              <a:lnSpc>
                <a:spcPts val="2936"/>
              </a:lnSpc>
              <a:buFont typeface="Arial"/>
              <a:buChar char="•"/>
            </a:pPr>
            <a:r>
              <a:rPr lang="en-US" sz="2097">
                <a:solidFill>
                  <a:srgbClr val="000000"/>
                </a:solidFill>
                <a:latin typeface="Poppins"/>
                <a:ea typeface="Poppins"/>
                <a:cs typeface="Poppins"/>
                <a:sym typeface="Poppins"/>
              </a:rPr>
              <a:t>Chevrolet, Nissan, Ford, and Kia show stable competition across mid-price tiers.</a:t>
            </a:r>
          </a:p>
          <a:p>
            <a:pPr algn="l" marL="452822" indent="-226411" lvl="1">
              <a:lnSpc>
                <a:spcPts val="2936"/>
              </a:lnSpc>
              <a:buFont typeface="Arial"/>
              <a:buChar char="•"/>
            </a:pPr>
            <a:r>
              <a:rPr lang="en-US" sz="2097">
                <a:solidFill>
                  <a:srgbClr val="000000"/>
                </a:solidFill>
                <a:latin typeface="Poppins"/>
                <a:ea typeface="Poppins"/>
                <a:cs typeface="Poppins"/>
                <a:sym typeface="Poppins"/>
              </a:rPr>
              <a:t>Toyota remains key in the PHEV segment, reflecting its hybrid-to-EV transition.</a:t>
            </a:r>
          </a:p>
          <a:p>
            <a:pPr algn="l">
              <a:lnSpc>
                <a:spcPts val="2936"/>
              </a:lnSpc>
            </a:pPr>
            <a:r>
              <a:rPr lang="en-US" sz="2097" b="true">
                <a:solidFill>
                  <a:srgbClr val="000000"/>
                </a:solidFill>
                <a:latin typeface="Poppins Bold"/>
                <a:ea typeface="Poppins Bold"/>
                <a:cs typeface="Poppins Bold"/>
                <a:sym typeface="Poppins Bold"/>
              </a:rPr>
              <a:t>Pr</a:t>
            </a:r>
            <a:r>
              <a:rPr lang="en-US" sz="2097" b="true">
                <a:solidFill>
                  <a:srgbClr val="000000"/>
                </a:solidFill>
                <a:latin typeface="Poppins Bold"/>
                <a:ea typeface="Poppins Bold"/>
                <a:cs typeface="Poppins Bold"/>
                <a:sym typeface="Poppins Bold"/>
              </a:rPr>
              <a:t>oduct &amp; Pricing Trends:</a:t>
            </a:r>
          </a:p>
          <a:p>
            <a:pPr algn="l" marL="452822" indent="-226411" lvl="1">
              <a:lnSpc>
                <a:spcPts val="2936"/>
              </a:lnSpc>
              <a:buFont typeface="Arial"/>
              <a:buChar char="•"/>
            </a:pPr>
            <a:r>
              <a:rPr lang="en-US" sz="2097">
                <a:solidFill>
                  <a:srgbClr val="000000"/>
                </a:solidFill>
                <a:latin typeface="Poppins"/>
                <a:ea typeface="Poppins"/>
                <a:cs typeface="Poppins"/>
                <a:sym typeface="Poppins"/>
              </a:rPr>
              <a:t>BEVs </a:t>
            </a:r>
            <a:r>
              <a:rPr lang="en-US" sz="2097">
                <a:solidFill>
                  <a:srgbClr val="000000"/>
                </a:solidFill>
                <a:latin typeface="Poppins"/>
                <a:ea typeface="Poppins"/>
                <a:cs typeface="Poppins"/>
                <a:sym typeface="Poppins"/>
              </a:rPr>
              <a:t>s</a:t>
            </a:r>
            <a:r>
              <a:rPr lang="en-US" sz="2097">
                <a:solidFill>
                  <a:srgbClr val="000000"/>
                </a:solidFill>
                <a:latin typeface="Poppins"/>
                <a:ea typeface="Poppins"/>
                <a:cs typeface="Poppins"/>
                <a:sym typeface="Poppins"/>
              </a:rPr>
              <a:t>pan $30K–$80K with rang</a:t>
            </a:r>
            <a:r>
              <a:rPr lang="en-US" sz="2097">
                <a:solidFill>
                  <a:srgbClr val="000000"/>
                </a:solidFill>
                <a:latin typeface="Poppins"/>
                <a:ea typeface="Poppins"/>
                <a:cs typeface="Poppins"/>
                <a:sym typeface="Poppins"/>
              </a:rPr>
              <a:t>e</a:t>
            </a:r>
            <a:r>
              <a:rPr lang="en-US" sz="2097">
                <a:solidFill>
                  <a:srgbClr val="000000"/>
                </a:solidFill>
                <a:latin typeface="Poppins"/>
                <a:ea typeface="Poppins"/>
                <a:cs typeface="Poppins"/>
                <a:sym typeface="Poppins"/>
              </a:rPr>
              <a:t>s</a:t>
            </a:r>
            <a:r>
              <a:rPr lang="en-US" sz="2097">
                <a:solidFill>
                  <a:srgbClr val="000000"/>
                </a:solidFill>
                <a:latin typeface="Poppins"/>
                <a:ea typeface="Poppins"/>
                <a:cs typeface="Poppins"/>
                <a:sym typeface="Poppins"/>
              </a:rPr>
              <a:t> </a:t>
            </a:r>
            <a:r>
              <a:rPr lang="en-US" sz="2097">
                <a:solidFill>
                  <a:srgbClr val="000000"/>
                </a:solidFill>
                <a:latin typeface="Poppins"/>
                <a:ea typeface="Poppins"/>
                <a:cs typeface="Poppins"/>
                <a:sym typeface="Poppins"/>
              </a:rPr>
              <a:t>of 250–350</a:t>
            </a:r>
            <a:r>
              <a:rPr lang="en-US" sz="2097">
                <a:solidFill>
                  <a:srgbClr val="000000"/>
                </a:solidFill>
                <a:latin typeface="Poppins"/>
                <a:ea typeface="Poppins"/>
                <a:cs typeface="Poppins"/>
                <a:sym typeface="Poppins"/>
              </a:rPr>
              <a:t> </a:t>
            </a:r>
            <a:r>
              <a:rPr lang="en-US" sz="2097">
                <a:solidFill>
                  <a:srgbClr val="000000"/>
                </a:solidFill>
                <a:latin typeface="Poppins"/>
                <a:ea typeface="Poppins"/>
                <a:cs typeface="Poppins"/>
                <a:sym typeface="Poppins"/>
              </a:rPr>
              <a:t>mi</a:t>
            </a:r>
            <a:r>
              <a:rPr lang="en-US" sz="2097">
                <a:solidFill>
                  <a:srgbClr val="000000"/>
                </a:solidFill>
                <a:latin typeface="Poppins"/>
                <a:ea typeface="Poppins"/>
                <a:cs typeface="Poppins"/>
                <a:sym typeface="Poppins"/>
              </a:rPr>
              <a:t>les</a:t>
            </a:r>
            <a:r>
              <a:rPr lang="en-US" sz="2097">
                <a:solidFill>
                  <a:srgbClr val="000000"/>
                </a:solidFill>
                <a:latin typeface="Poppins"/>
                <a:ea typeface="Poppins"/>
                <a:cs typeface="Poppins"/>
                <a:sym typeface="Poppins"/>
              </a:rPr>
              <a:t>,</a:t>
            </a:r>
            <a:r>
              <a:rPr lang="en-US" sz="2097">
                <a:solidFill>
                  <a:srgbClr val="000000"/>
                </a:solidFill>
                <a:latin typeface="Poppins"/>
                <a:ea typeface="Poppins"/>
                <a:cs typeface="Poppins"/>
                <a:sym typeface="Poppins"/>
              </a:rPr>
              <a:t> a</a:t>
            </a:r>
            <a:r>
              <a:rPr lang="en-US" sz="2097">
                <a:solidFill>
                  <a:srgbClr val="000000"/>
                </a:solidFill>
                <a:latin typeface="Poppins"/>
                <a:ea typeface="Poppins"/>
                <a:cs typeface="Poppins"/>
                <a:sym typeface="Poppins"/>
              </a:rPr>
              <a:t>ppea</a:t>
            </a:r>
            <a:r>
              <a:rPr lang="en-US" sz="2097">
                <a:solidFill>
                  <a:srgbClr val="000000"/>
                </a:solidFill>
                <a:latin typeface="Poppins"/>
                <a:ea typeface="Poppins"/>
                <a:cs typeface="Poppins"/>
                <a:sym typeface="Poppins"/>
              </a:rPr>
              <a:t>l</a:t>
            </a:r>
            <a:r>
              <a:rPr lang="en-US" sz="2097">
                <a:solidFill>
                  <a:srgbClr val="000000"/>
                </a:solidFill>
                <a:latin typeface="Poppins"/>
                <a:ea typeface="Poppins"/>
                <a:cs typeface="Poppins"/>
                <a:sym typeface="Poppins"/>
              </a:rPr>
              <a:t>i</a:t>
            </a:r>
            <a:r>
              <a:rPr lang="en-US" sz="2097">
                <a:solidFill>
                  <a:srgbClr val="000000"/>
                </a:solidFill>
                <a:latin typeface="Poppins"/>
                <a:ea typeface="Poppins"/>
                <a:cs typeface="Poppins"/>
                <a:sym typeface="Poppins"/>
              </a:rPr>
              <a:t>ng </a:t>
            </a:r>
            <a:r>
              <a:rPr lang="en-US" sz="2097">
                <a:solidFill>
                  <a:srgbClr val="000000"/>
                </a:solidFill>
                <a:latin typeface="Poppins"/>
                <a:ea typeface="Poppins"/>
                <a:cs typeface="Poppins"/>
                <a:sym typeface="Poppins"/>
              </a:rPr>
              <a:t>to m</a:t>
            </a:r>
            <a:r>
              <a:rPr lang="en-US" sz="2097">
                <a:solidFill>
                  <a:srgbClr val="000000"/>
                </a:solidFill>
                <a:latin typeface="Poppins"/>
                <a:ea typeface="Poppins"/>
                <a:cs typeface="Poppins"/>
                <a:sym typeface="Poppins"/>
              </a:rPr>
              <a:t>a</a:t>
            </a:r>
            <a:r>
              <a:rPr lang="en-US" sz="2097">
                <a:solidFill>
                  <a:srgbClr val="000000"/>
                </a:solidFill>
                <a:latin typeface="Poppins"/>
                <a:ea typeface="Poppins"/>
                <a:cs typeface="Poppins"/>
                <a:sym typeface="Poppins"/>
              </a:rPr>
              <a:t>ins</a:t>
            </a:r>
            <a:r>
              <a:rPr lang="en-US" sz="2097">
                <a:solidFill>
                  <a:srgbClr val="000000"/>
                </a:solidFill>
                <a:latin typeface="Poppins"/>
                <a:ea typeface="Poppins"/>
                <a:cs typeface="Poppins"/>
                <a:sym typeface="Poppins"/>
              </a:rPr>
              <a:t>t</a:t>
            </a:r>
            <a:r>
              <a:rPr lang="en-US" sz="2097">
                <a:solidFill>
                  <a:srgbClr val="000000"/>
                </a:solidFill>
                <a:latin typeface="Poppins"/>
                <a:ea typeface="Poppins"/>
                <a:cs typeface="Poppins"/>
                <a:sym typeface="Poppins"/>
              </a:rPr>
              <a:t>r</a:t>
            </a:r>
            <a:r>
              <a:rPr lang="en-US" sz="2097">
                <a:solidFill>
                  <a:srgbClr val="000000"/>
                </a:solidFill>
                <a:latin typeface="Poppins"/>
                <a:ea typeface="Poppins"/>
                <a:cs typeface="Poppins"/>
                <a:sym typeface="Poppins"/>
              </a:rPr>
              <a:t>ea</a:t>
            </a:r>
            <a:r>
              <a:rPr lang="en-US" sz="2097">
                <a:solidFill>
                  <a:srgbClr val="000000"/>
                </a:solidFill>
                <a:latin typeface="Poppins"/>
                <a:ea typeface="Poppins"/>
                <a:cs typeface="Poppins"/>
                <a:sym typeface="Poppins"/>
              </a:rPr>
              <a:t>m </a:t>
            </a:r>
            <a:r>
              <a:rPr lang="en-US" sz="2097">
                <a:solidFill>
                  <a:srgbClr val="000000"/>
                </a:solidFill>
                <a:latin typeface="Poppins"/>
                <a:ea typeface="Poppins"/>
                <a:cs typeface="Poppins"/>
                <a:sym typeface="Poppins"/>
              </a:rPr>
              <a:t>co</a:t>
            </a:r>
            <a:r>
              <a:rPr lang="en-US" sz="2097">
                <a:solidFill>
                  <a:srgbClr val="000000"/>
                </a:solidFill>
                <a:latin typeface="Poppins"/>
                <a:ea typeface="Poppins"/>
                <a:cs typeface="Poppins"/>
                <a:sym typeface="Poppins"/>
              </a:rPr>
              <a:t>nsu</a:t>
            </a:r>
            <a:r>
              <a:rPr lang="en-US" sz="2097">
                <a:solidFill>
                  <a:srgbClr val="000000"/>
                </a:solidFill>
                <a:latin typeface="Poppins"/>
                <a:ea typeface="Poppins"/>
                <a:cs typeface="Poppins"/>
                <a:sym typeface="Poppins"/>
              </a:rPr>
              <a:t>m</a:t>
            </a:r>
            <a:r>
              <a:rPr lang="en-US" sz="2097">
                <a:solidFill>
                  <a:srgbClr val="000000"/>
                </a:solidFill>
                <a:latin typeface="Poppins"/>
                <a:ea typeface="Poppins"/>
                <a:cs typeface="Poppins"/>
                <a:sym typeface="Poppins"/>
              </a:rPr>
              <a:t>ers.</a:t>
            </a:r>
          </a:p>
          <a:p>
            <a:pPr algn="l" marL="452822" indent="-226411" lvl="1">
              <a:lnSpc>
                <a:spcPts val="2936"/>
              </a:lnSpc>
              <a:buFont typeface="Arial"/>
              <a:buChar char="•"/>
            </a:pPr>
            <a:r>
              <a:rPr lang="en-US" sz="2097">
                <a:solidFill>
                  <a:srgbClr val="000000"/>
                </a:solidFill>
                <a:latin typeface="Poppins"/>
                <a:ea typeface="Poppins"/>
                <a:cs typeface="Poppins"/>
                <a:sym typeface="Poppins"/>
              </a:rPr>
              <a:t>PHEVs</a:t>
            </a:r>
            <a:r>
              <a:rPr lang="en-US" sz="2097">
                <a:solidFill>
                  <a:srgbClr val="000000"/>
                </a:solidFill>
                <a:latin typeface="Poppins"/>
                <a:ea typeface="Poppins"/>
                <a:cs typeface="Poppins"/>
                <a:sym typeface="Poppins"/>
              </a:rPr>
              <a:t> </a:t>
            </a:r>
            <a:r>
              <a:rPr lang="en-US" sz="2097">
                <a:solidFill>
                  <a:srgbClr val="000000"/>
                </a:solidFill>
                <a:latin typeface="Poppins"/>
                <a:ea typeface="Poppins"/>
                <a:cs typeface="Poppins"/>
                <a:sym typeface="Poppins"/>
              </a:rPr>
              <a:t>o</a:t>
            </a:r>
            <a:r>
              <a:rPr lang="en-US" sz="2097">
                <a:solidFill>
                  <a:srgbClr val="000000"/>
                </a:solidFill>
                <a:latin typeface="Poppins"/>
                <a:ea typeface="Poppins"/>
                <a:cs typeface="Poppins"/>
                <a:sym typeface="Poppins"/>
              </a:rPr>
              <a:t>c</a:t>
            </a:r>
            <a:r>
              <a:rPr lang="en-US" sz="2097">
                <a:solidFill>
                  <a:srgbClr val="000000"/>
                </a:solidFill>
                <a:latin typeface="Poppins"/>
                <a:ea typeface="Poppins"/>
                <a:cs typeface="Poppins"/>
                <a:sym typeface="Poppins"/>
              </a:rPr>
              <a:t>cupy l</a:t>
            </a:r>
            <a:r>
              <a:rPr lang="en-US" sz="2097">
                <a:solidFill>
                  <a:srgbClr val="000000"/>
                </a:solidFill>
                <a:latin typeface="Poppins"/>
                <a:ea typeface="Poppins"/>
                <a:cs typeface="Poppins"/>
                <a:sym typeface="Poppins"/>
              </a:rPr>
              <a:t>o</a:t>
            </a:r>
            <a:r>
              <a:rPr lang="en-US" sz="2097">
                <a:solidFill>
                  <a:srgbClr val="000000"/>
                </a:solidFill>
                <a:latin typeface="Poppins"/>
                <a:ea typeface="Poppins"/>
                <a:cs typeface="Poppins"/>
                <a:sym typeface="Poppins"/>
              </a:rPr>
              <a:t>we</a:t>
            </a:r>
            <a:r>
              <a:rPr lang="en-US" sz="2097">
                <a:solidFill>
                  <a:srgbClr val="000000"/>
                </a:solidFill>
                <a:latin typeface="Poppins"/>
                <a:ea typeface="Poppins"/>
                <a:cs typeface="Poppins"/>
                <a:sym typeface="Poppins"/>
              </a:rPr>
              <a:t>r</a:t>
            </a:r>
            <a:r>
              <a:rPr lang="en-US" sz="2097">
                <a:solidFill>
                  <a:srgbClr val="000000"/>
                </a:solidFill>
                <a:latin typeface="Poppins"/>
                <a:ea typeface="Poppins"/>
                <a:cs typeface="Poppins"/>
                <a:sym typeface="Poppins"/>
              </a:rPr>
              <a:t>-p</a:t>
            </a:r>
            <a:r>
              <a:rPr lang="en-US" sz="2097">
                <a:solidFill>
                  <a:srgbClr val="000000"/>
                </a:solidFill>
                <a:latin typeface="Poppins"/>
                <a:ea typeface="Poppins"/>
                <a:cs typeface="Poppins"/>
                <a:sym typeface="Poppins"/>
              </a:rPr>
              <a:t>ri</a:t>
            </a:r>
            <a:r>
              <a:rPr lang="en-US" sz="2097">
                <a:solidFill>
                  <a:srgbClr val="000000"/>
                </a:solidFill>
                <a:latin typeface="Poppins"/>
                <a:ea typeface="Poppins"/>
                <a:cs typeface="Poppins"/>
                <a:sym typeface="Poppins"/>
              </a:rPr>
              <a:t>ce, sh</a:t>
            </a:r>
            <a:r>
              <a:rPr lang="en-US" sz="2097">
                <a:solidFill>
                  <a:srgbClr val="000000"/>
                </a:solidFill>
                <a:latin typeface="Poppins"/>
                <a:ea typeface="Poppins"/>
                <a:cs typeface="Poppins"/>
                <a:sym typeface="Poppins"/>
              </a:rPr>
              <a:t>or</a:t>
            </a:r>
            <a:r>
              <a:rPr lang="en-US" sz="2097">
                <a:solidFill>
                  <a:srgbClr val="000000"/>
                </a:solidFill>
                <a:latin typeface="Poppins"/>
                <a:ea typeface="Poppins"/>
                <a:cs typeface="Poppins"/>
                <a:sym typeface="Poppins"/>
              </a:rPr>
              <a:t>ter-ra</a:t>
            </a:r>
            <a:r>
              <a:rPr lang="en-US" sz="2097">
                <a:solidFill>
                  <a:srgbClr val="000000"/>
                </a:solidFill>
                <a:latin typeface="Poppins"/>
                <a:ea typeface="Poppins"/>
                <a:cs typeface="Poppins"/>
                <a:sym typeface="Poppins"/>
              </a:rPr>
              <a:t>n</a:t>
            </a:r>
            <a:r>
              <a:rPr lang="en-US" sz="2097">
                <a:solidFill>
                  <a:srgbClr val="000000"/>
                </a:solidFill>
                <a:latin typeface="Poppins"/>
                <a:ea typeface="Poppins"/>
                <a:cs typeface="Poppins"/>
                <a:sym typeface="Poppins"/>
              </a:rPr>
              <a:t>ge segm</a:t>
            </a:r>
            <a:r>
              <a:rPr lang="en-US" sz="2097">
                <a:solidFill>
                  <a:srgbClr val="000000"/>
                </a:solidFill>
                <a:latin typeface="Poppins"/>
                <a:ea typeface="Poppins"/>
                <a:cs typeface="Poppins"/>
                <a:sym typeface="Poppins"/>
              </a:rPr>
              <a:t>ent</a:t>
            </a:r>
            <a:r>
              <a:rPr lang="en-US" sz="2097">
                <a:solidFill>
                  <a:srgbClr val="000000"/>
                </a:solidFill>
                <a:latin typeface="Poppins"/>
                <a:ea typeface="Poppins"/>
                <a:cs typeface="Poppins"/>
                <a:sym typeface="Poppins"/>
              </a:rPr>
              <a:t>s — s</a:t>
            </a:r>
            <a:r>
              <a:rPr lang="en-US" sz="2097">
                <a:solidFill>
                  <a:srgbClr val="000000"/>
                </a:solidFill>
                <a:latin typeface="Poppins"/>
                <a:ea typeface="Poppins"/>
                <a:cs typeface="Poppins"/>
                <a:sym typeface="Poppins"/>
              </a:rPr>
              <a:t>i</a:t>
            </a:r>
            <a:r>
              <a:rPr lang="en-US" sz="2097">
                <a:solidFill>
                  <a:srgbClr val="000000"/>
                </a:solidFill>
                <a:latin typeface="Poppins"/>
                <a:ea typeface="Poppins"/>
                <a:cs typeface="Poppins"/>
                <a:sym typeface="Poppins"/>
              </a:rPr>
              <a:t>g</a:t>
            </a:r>
            <a:r>
              <a:rPr lang="en-US" sz="2097">
                <a:solidFill>
                  <a:srgbClr val="000000"/>
                </a:solidFill>
                <a:latin typeface="Poppins"/>
                <a:ea typeface="Poppins"/>
                <a:cs typeface="Poppins"/>
                <a:sym typeface="Poppins"/>
              </a:rPr>
              <a:t>nal</a:t>
            </a:r>
            <a:r>
              <a:rPr lang="en-US" sz="2097">
                <a:solidFill>
                  <a:srgbClr val="000000"/>
                </a:solidFill>
                <a:latin typeface="Poppins"/>
                <a:ea typeface="Poppins"/>
                <a:cs typeface="Poppins"/>
                <a:sym typeface="Poppins"/>
              </a:rPr>
              <a:t>i</a:t>
            </a:r>
            <a:r>
              <a:rPr lang="en-US" sz="2097">
                <a:solidFill>
                  <a:srgbClr val="000000"/>
                </a:solidFill>
                <a:latin typeface="Poppins"/>
                <a:ea typeface="Poppins"/>
                <a:cs typeface="Poppins"/>
                <a:sym typeface="Poppins"/>
              </a:rPr>
              <a:t>ng </a:t>
            </a:r>
            <a:r>
              <a:rPr lang="en-US" sz="2097">
                <a:solidFill>
                  <a:srgbClr val="000000"/>
                </a:solidFill>
                <a:latin typeface="Poppins"/>
                <a:ea typeface="Poppins"/>
                <a:cs typeface="Poppins"/>
                <a:sym typeface="Poppins"/>
              </a:rPr>
              <a:t>g</a:t>
            </a:r>
            <a:r>
              <a:rPr lang="en-US" sz="2097">
                <a:solidFill>
                  <a:srgbClr val="000000"/>
                </a:solidFill>
                <a:latin typeface="Poppins"/>
                <a:ea typeface="Poppins"/>
                <a:cs typeface="Poppins"/>
                <a:sym typeface="Poppins"/>
              </a:rPr>
              <a:t>r</a:t>
            </a:r>
            <a:r>
              <a:rPr lang="en-US" sz="2097">
                <a:solidFill>
                  <a:srgbClr val="000000"/>
                </a:solidFill>
                <a:latin typeface="Poppins"/>
                <a:ea typeface="Poppins"/>
                <a:cs typeface="Poppins"/>
                <a:sym typeface="Poppins"/>
              </a:rPr>
              <a:t>ad</a:t>
            </a:r>
            <a:r>
              <a:rPr lang="en-US" sz="2097">
                <a:solidFill>
                  <a:srgbClr val="000000"/>
                </a:solidFill>
                <a:latin typeface="Poppins"/>
                <a:ea typeface="Poppins"/>
                <a:cs typeface="Poppins"/>
                <a:sym typeface="Poppins"/>
              </a:rPr>
              <a:t>u</a:t>
            </a:r>
            <a:r>
              <a:rPr lang="en-US" sz="2097">
                <a:solidFill>
                  <a:srgbClr val="000000"/>
                </a:solidFill>
                <a:latin typeface="Poppins"/>
                <a:ea typeface="Poppins"/>
                <a:cs typeface="Poppins"/>
                <a:sym typeface="Poppins"/>
              </a:rPr>
              <a:t>al</a:t>
            </a:r>
            <a:r>
              <a:rPr lang="en-US" sz="2097">
                <a:solidFill>
                  <a:srgbClr val="000000"/>
                </a:solidFill>
                <a:latin typeface="Poppins"/>
                <a:ea typeface="Poppins"/>
                <a:cs typeface="Poppins"/>
                <a:sym typeface="Poppins"/>
              </a:rPr>
              <a:t> </a:t>
            </a:r>
            <a:r>
              <a:rPr lang="en-US" sz="2097">
                <a:solidFill>
                  <a:srgbClr val="000000"/>
                </a:solidFill>
                <a:latin typeface="Poppins"/>
                <a:ea typeface="Poppins"/>
                <a:cs typeface="Poppins"/>
                <a:sym typeface="Poppins"/>
              </a:rPr>
              <a:t>d</a:t>
            </a:r>
            <a:r>
              <a:rPr lang="en-US" sz="2097">
                <a:solidFill>
                  <a:srgbClr val="000000"/>
                </a:solidFill>
                <a:latin typeface="Poppins"/>
                <a:ea typeface="Poppins"/>
                <a:cs typeface="Poppins"/>
                <a:sym typeface="Poppins"/>
              </a:rPr>
              <a:t>e</a:t>
            </a:r>
            <a:r>
              <a:rPr lang="en-US" sz="2097">
                <a:solidFill>
                  <a:srgbClr val="000000"/>
                </a:solidFill>
                <a:latin typeface="Poppins"/>
                <a:ea typeface="Poppins"/>
                <a:cs typeface="Poppins"/>
                <a:sym typeface="Poppins"/>
              </a:rPr>
              <a:t>clin</a:t>
            </a:r>
            <a:r>
              <a:rPr lang="en-US" sz="2097">
                <a:solidFill>
                  <a:srgbClr val="000000"/>
                </a:solidFill>
                <a:latin typeface="Poppins"/>
                <a:ea typeface="Poppins"/>
                <a:cs typeface="Poppins"/>
                <a:sym typeface="Poppins"/>
              </a:rPr>
              <a:t>e</a:t>
            </a:r>
            <a:r>
              <a:rPr lang="en-US" sz="2097">
                <a:solidFill>
                  <a:srgbClr val="000000"/>
                </a:solidFill>
                <a:latin typeface="Poppins"/>
                <a:ea typeface="Poppins"/>
                <a:cs typeface="Poppins"/>
                <a:sym typeface="Poppins"/>
              </a:rPr>
              <a:t>.</a:t>
            </a:r>
          </a:p>
          <a:p>
            <a:pPr algn="l" marL="452822" indent="-226411" lvl="1">
              <a:lnSpc>
                <a:spcPts val="2936"/>
              </a:lnSpc>
              <a:buFont typeface="Arial"/>
              <a:buChar char="•"/>
            </a:pPr>
            <a:r>
              <a:rPr lang="en-US" sz="2097">
                <a:solidFill>
                  <a:srgbClr val="000000"/>
                </a:solidFill>
                <a:latin typeface="Poppins"/>
                <a:ea typeface="Poppins"/>
                <a:cs typeface="Poppins"/>
                <a:sym typeface="Poppins"/>
              </a:rPr>
              <a:t>Rang</a:t>
            </a:r>
            <a:r>
              <a:rPr lang="en-US" sz="2097">
                <a:solidFill>
                  <a:srgbClr val="000000"/>
                </a:solidFill>
                <a:latin typeface="Poppins"/>
                <a:ea typeface="Poppins"/>
                <a:cs typeface="Poppins"/>
                <a:sym typeface="Poppins"/>
              </a:rPr>
              <a:t>e a</a:t>
            </a:r>
            <a:r>
              <a:rPr lang="en-US" sz="2097">
                <a:solidFill>
                  <a:srgbClr val="000000"/>
                </a:solidFill>
                <a:latin typeface="Poppins"/>
                <a:ea typeface="Poppins"/>
                <a:cs typeface="Poppins"/>
                <a:sym typeface="Poppins"/>
              </a:rPr>
              <a:t>n</a:t>
            </a:r>
            <a:r>
              <a:rPr lang="en-US" sz="2097">
                <a:solidFill>
                  <a:srgbClr val="000000"/>
                </a:solidFill>
                <a:latin typeface="Poppins"/>
                <a:ea typeface="Poppins"/>
                <a:cs typeface="Poppins"/>
                <a:sym typeface="Poppins"/>
              </a:rPr>
              <a:t>d</a:t>
            </a:r>
            <a:r>
              <a:rPr lang="en-US" sz="2097">
                <a:solidFill>
                  <a:srgbClr val="000000"/>
                </a:solidFill>
                <a:latin typeface="Poppins"/>
                <a:ea typeface="Poppins"/>
                <a:cs typeface="Poppins"/>
                <a:sym typeface="Poppins"/>
              </a:rPr>
              <a:t> zer</a:t>
            </a:r>
            <a:r>
              <a:rPr lang="en-US" sz="2097">
                <a:solidFill>
                  <a:srgbClr val="000000"/>
                </a:solidFill>
                <a:latin typeface="Poppins"/>
                <a:ea typeface="Poppins"/>
                <a:cs typeface="Poppins"/>
                <a:sym typeface="Poppins"/>
              </a:rPr>
              <a:t>o</a:t>
            </a:r>
            <a:r>
              <a:rPr lang="en-US" sz="2097">
                <a:solidFill>
                  <a:srgbClr val="000000"/>
                </a:solidFill>
                <a:latin typeface="Poppins"/>
                <a:ea typeface="Poppins"/>
                <a:cs typeface="Poppins"/>
                <a:sym typeface="Poppins"/>
              </a:rPr>
              <a:t>-emiss</a:t>
            </a:r>
            <a:r>
              <a:rPr lang="en-US" sz="2097">
                <a:solidFill>
                  <a:srgbClr val="000000"/>
                </a:solidFill>
                <a:latin typeface="Poppins"/>
                <a:ea typeface="Poppins"/>
                <a:cs typeface="Poppins"/>
                <a:sym typeface="Poppins"/>
              </a:rPr>
              <a:t>ion </a:t>
            </a:r>
            <a:r>
              <a:rPr lang="en-US" sz="2097">
                <a:solidFill>
                  <a:srgbClr val="000000"/>
                </a:solidFill>
                <a:latin typeface="Poppins"/>
                <a:ea typeface="Poppins"/>
                <a:cs typeface="Poppins"/>
                <a:sym typeface="Poppins"/>
              </a:rPr>
              <a:t>capabil</a:t>
            </a:r>
            <a:r>
              <a:rPr lang="en-US" sz="2097">
                <a:solidFill>
                  <a:srgbClr val="000000"/>
                </a:solidFill>
                <a:latin typeface="Poppins"/>
                <a:ea typeface="Poppins"/>
                <a:cs typeface="Poppins"/>
                <a:sym typeface="Poppins"/>
              </a:rPr>
              <a:t>i</a:t>
            </a:r>
            <a:r>
              <a:rPr lang="en-US" sz="2097">
                <a:solidFill>
                  <a:srgbClr val="000000"/>
                </a:solidFill>
                <a:latin typeface="Poppins"/>
                <a:ea typeface="Poppins"/>
                <a:cs typeface="Poppins"/>
                <a:sym typeface="Poppins"/>
              </a:rPr>
              <a:t>ty</a:t>
            </a:r>
            <a:r>
              <a:rPr lang="en-US" sz="2097">
                <a:solidFill>
                  <a:srgbClr val="000000"/>
                </a:solidFill>
                <a:latin typeface="Poppins"/>
                <a:ea typeface="Poppins"/>
                <a:cs typeface="Poppins"/>
                <a:sym typeface="Poppins"/>
              </a:rPr>
              <a:t> a</a:t>
            </a:r>
            <a:r>
              <a:rPr lang="en-US" sz="2097">
                <a:solidFill>
                  <a:srgbClr val="000000"/>
                </a:solidFill>
                <a:latin typeface="Poppins"/>
                <a:ea typeface="Poppins"/>
                <a:cs typeface="Poppins"/>
                <a:sym typeface="Poppins"/>
              </a:rPr>
              <a:t>r</a:t>
            </a:r>
            <a:r>
              <a:rPr lang="en-US" sz="2097">
                <a:solidFill>
                  <a:srgbClr val="000000"/>
                </a:solidFill>
                <a:latin typeface="Poppins"/>
                <a:ea typeface="Poppins"/>
                <a:cs typeface="Poppins"/>
                <a:sym typeface="Poppins"/>
              </a:rPr>
              <a:t>e no</a:t>
            </a:r>
            <a:r>
              <a:rPr lang="en-US" sz="2097">
                <a:solidFill>
                  <a:srgbClr val="000000"/>
                </a:solidFill>
                <a:latin typeface="Poppins"/>
                <a:ea typeface="Poppins"/>
                <a:cs typeface="Poppins"/>
                <a:sym typeface="Poppins"/>
              </a:rPr>
              <a:t>w</a:t>
            </a:r>
            <a:r>
              <a:rPr lang="en-US" sz="2097">
                <a:solidFill>
                  <a:srgbClr val="000000"/>
                </a:solidFill>
                <a:latin typeface="Poppins"/>
                <a:ea typeface="Poppins"/>
                <a:cs typeface="Poppins"/>
                <a:sym typeface="Poppins"/>
              </a:rPr>
              <a:t> pri</a:t>
            </a:r>
            <a:r>
              <a:rPr lang="en-US" sz="2097">
                <a:solidFill>
                  <a:srgbClr val="000000"/>
                </a:solidFill>
                <a:latin typeface="Poppins"/>
                <a:ea typeface="Poppins"/>
                <a:cs typeface="Poppins"/>
                <a:sym typeface="Poppins"/>
              </a:rPr>
              <a:t>ma</a:t>
            </a:r>
            <a:r>
              <a:rPr lang="en-US" sz="2097">
                <a:solidFill>
                  <a:srgbClr val="000000"/>
                </a:solidFill>
                <a:latin typeface="Poppins"/>
                <a:ea typeface="Poppins"/>
                <a:cs typeface="Poppins"/>
                <a:sym typeface="Poppins"/>
              </a:rPr>
              <a:t>r</a:t>
            </a:r>
            <a:r>
              <a:rPr lang="en-US" sz="2097">
                <a:solidFill>
                  <a:srgbClr val="000000"/>
                </a:solidFill>
                <a:latin typeface="Poppins"/>
                <a:ea typeface="Poppins"/>
                <a:cs typeface="Poppins"/>
                <a:sym typeface="Poppins"/>
              </a:rPr>
              <a:t>y</a:t>
            </a:r>
            <a:r>
              <a:rPr lang="en-US" sz="2097">
                <a:solidFill>
                  <a:srgbClr val="000000"/>
                </a:solidFill>
                <a:latin typeface="Poppins"/>
                <a:ea typeface="Poppins"/>
                <a:cs typeface="Poppins"/>
                <a:sym typeface="Poppins"/>
              </a:rPr>
              <a:t> </a:t>
            </a:r>
            <a:r>
              <a:rPr lang="en-US" sz="2097">
                <a:solidFill>
                  <a:srgbClr val="000000"/>
                </a:solidFill>
                <a:latin typeface="Poppins"/>
                <a:ea typeface="Poppins"/>
                <a:cs typeface="Poppins"/>
                <a:sym typeface="Poppins"/>
              </a:rPr>
              <a:t>pu</a:t>
            </a:r>
            <a:r>
              <a:rPr lang="en-US" sz="2097">
                <a:solidFill>
                  <a:srgbClr val="000000"/>
                </a:solidFill>
                <a:latin typeface="Poppins"/>
                <a:ea typeface="Poppins"/>
                <a:cs typeface="Poppins"/>
                <a:sym typeface="Poppins"/>
              </a:rPr>
              <a:t>r</a:t>
            </a:r>
            <a:r>
              <a:rPr lang="en-US" sz="2097">
                <a:solidFill>
                  <a:srgbClr val="000000"/>
                </a:solidFill>
                <a:latin typeface="Poppins"/>
                <a:ea typeface="Poppins"/>
                <a:cs typeface="Poppins"/>
                <a:sym typeface="Poppins"/>
              </a:rPr>
              <a:t>ch</a:t>
            </a:r>
            <a:r>
              <a:rPr lang="en-US" sz="2097">
                <a:solidFill>
                  <a:srgbClr val="000000"/>
                </a:solidFill>
                <a:latin typeface="Poppins"/>
                <a:ea typeface="Poppins"/>
                <a:cs typeface="Poppins"/>
                <a:sym typeface="Poppins"/>
              </a:rPr>
              <a:t>ase </a:t>
            </a:r>
            <a:r>
              <a:rPr lang="en-US" sz="2097">
                <a:solidFill>
                  <a:srgbClr val="000000"/>
                </a:solidFill>
                <a:latin typeface="Poppins"/>
                <a:ea typeface="Poppins"/>
                <a:cs typeface="Poppins"/>
                <a:sym typeface="Poppins"/>
              </a:rPr>
              <a:t>dr</a:t>
            </a:r>
            <a:r>
              <a:rPr lang="en-US" sz="2097">
                <a:solidFill>
                  <a:srgbClr val="000000"/>
                </a:solidFill>
                <a:latin typeface="Poppins"/>
                <a:ea typeface="Poppins"/>
                <a:cs typeface="Poppins"/>
                <a:sym typeface="Poppins"/>
              </a:rPr>
              <a:t>i</a:t>
            </a:r>
            <a:r>
              <a:rPr lang="en-US" sz="2097">
                <a:solidFill>
                  <a:srgbClr val="000000"/>
                </a:solidFill>
                <a:latin typeface="Poppins"/>
                <a:ea typeface="Poppins"/>
                <a:cs typeface="Poppins"/>
                <a:sym typeface="Poppins"/>
              </a:rPr>
              <a:t>v</a:t>
            </a:r>
            <a:r>
              <a:rPr lang="en-US" sz="2097">
                <a:solidFill>
                  <a:srgbClr val="000000"/>
                </a:solidFill>
                <a:latin typeface="Poppins"/>
                <a:ea typeface="Poppins"/>
                <a:cs typeface="Poppins"/>
                <a:sym typeface="Poppins"/>
              </a:rPr>
              <a:t>ers</a:t>
            </a:r>
            <a:r>
              <a:rPr lang="en-US" sz="2097">
                <a:solidFill>
                  <a:srgbClr val="000000"/>
                </a:solidFill>
                <a:latin typeface="Poppins"/>
                <a:ea typeface="Poppins"/>
                <a:cs typeface="Poppins"/>
                <a:sym typeface="Poppins"/>
              </a:rPr>
              <a:t>.</a:t>
            </a:r>
          </a:p>
          <a:p>
            <a:pPr algn="l">
              <a:lnSpc>
                <a:spcPts val="2936"/>
              </a:lnSpc>
            </a:pPr>
            <a:r>
              <a:rPr lang="en-US" sz="2097" b="true">
                <a:solidFill>
                  <a:srgbClr val="000000"/>
                </a:solidFill>
                <a:latin typeface="Poppins Bold"/>
                <a:ea typeface="Poppins Bold"/>
                <a:cs typeface="Poppins Bold"/>
                <a:sym typeface="Poppins Bold"/>
              </a:rPr>
              <a:t>Emerging Competitors:</a:t>
            </a:r>
          </a:p>
          <a:p>
            <a:pPr algn="l" marL="452822" indent="-226411" lvl="1">
              <a:lnSpc>
                <a:spcPts val="2936"/>
              </a:lnSpc>
              <a:buFont typeface="Arial"/>
              <a:buChar char="•"/>
            </a:pPr>
            <a:r>
              <a:rPr lang="en-US" sz="2097">
                <a:solidFill>
                  <a:srgbClr val="000000"/>
                </a:solidFill>
                <a:latin typeface="Poppins"/>
                <a:ea typeface="Poppins"/>
                <a:cs typeface="Poppins"/>
                <a:sym typeface="Poppins"/>
              </a:rPr>
              <a:t>Chevy Bolt, Nissan Leaf, Ford Mach-E show rising adoption and growth potential.</a:t>
            </a:r>
          </a:p>
          <a:p>
            <a:pPr algn="l" marL="452822" indent="-226411" lvl="1">
              <a:lnSpc>
                <a:spcPts val="2936"/>
              </a:lnSpc>
              <a:buFont typeface="Arial"/>
              <a:buChar char="•"/>
            </a:pPr>
            <a:r>
              <a:rPr lang="en-US" sz="2097">
                <a:solidFill>
                  <a:srgbClr val="000000"/>
                </a:solidFill>
                <a:latin typeface="Poppins"/>
                <a:ea typeface="Poppins"/>
                <a:cs typeface="Poppins"/>
                <a:sym typeface="Poppins"/>
              </a:rPr>
              <a:t>Rivian gains traction in premium adventure EVs; Hyundai and Kia expand diversification.</a:t>
            </a:r>
          </a:p>
          <a:p>
            <a:pPr algn="l">
              <a:lnSpc>
                <a:spcPts val="2936"/>
              </a:lnSpc>
            </a:pPr>
            <a:r>
              <a:rPr lang="en-US" sz="2097" b="true">
                <a:solidFill>
                  <a:srgbClr val="000000"/>
                </a:solidFill>
                <a:latin typeface="Poppins Bold"/>
                <a:ea typeface="Poppins Bold"/>
                <a:cs typeface="Poppins Bold"/>
                <a:sym typeface="Poppins Bold"/>
              </a:rPr>
              <a:t>Str</a:t>
            </a:r>
            <a:r>
              <a:rPr lang="en-US" sz="2097" b="true">
                <a:solidFill>
                  <a:srgbClr val="000000"/>
                </a:solidFill>
                <a:latin typeface="Poppins Bold"/>
                <a:ea typeface="Poppins Bold"/>
                <a:cs typeface="Poppins Bold"/>
                <a:sym typeface="Poppins Bold"/>
              </a:rPr>
              <a:t>ategic Implications:</a:t>
            </a:r>
          </a:p>
          <a:p>
            <a:pPr algn="l" marL="452822" indent="-226411" lvl="1">
              <a:lnSpc>
                <a:spcPts val="2936"/>
              </a:lnSpc>
              <a:buFont typeface="Arial"/>
              <a:buChar char="•"/>
            </a:pPr>
            <a:r>
              <a:rPr lang="en-US" sz="2097">
                <a:solidFill>
                  <a:srgbClr val="000000"/>
                </a:solidFill>
                <a:latin typeface="Poppins"/>
                <a:ea typeface="Poppins"/>
                <a:cs typeface="Poppins"/>
                <a:sym typeface="Poppins"/>
              </a:rPr>
              <a:t>OE</a:t>
            </a:r>
            <a:r>
              <a:rPr lang="en-US" sz="2097">
                <a:solidFill>
                  <a:srgbClr val="000000"/>
                </a:solidFill>
                <a:latin typeface="Poppins"/>
                <a:ea typeface="Poppins"/>
                <a:cs typeface="Poppins"/>
                <a:sym typeface="Poppins"/>
              </a:rPr>
              <a:t>M</a:t>
            </a:r>
            <a:r>
              <a:rPr lang="en-US" sz="2097">
                <a:solidFill>
                  <a:srgbClr val="000000"/>
                </a:solidFill>
                <a:latin typeface="Poppins"/>
                <a:ea typeface="Poppins"/>
                <a:cs typeface="Poppins"/>
                <a:sym typeface="Poppins"/>
              </a:rPr>
              <a:t>s</a:t>
            </a:r>
            <a:r>
              <a:rPr lang="en-US" sz="2097">
                <a:solidFill>
                  <a:srgbClr val="000000"/>
                </a:solidFill>
                <a:latin typeface="Poppins"/>
                <a:ea typeface="Poppins"/>
                <a:cs typeface="Poppins"/>
                <a:sym typeface="Poppins"/>
              </a:rPr>
              <a:t> </a:t>
            </a:r>
            <a:r>
              <a:rPr lang="en-US" sz="2097">
                <a:solidFill>
                  <a:srgbClr val="000000"/>
                </a:solidFill>
                <a:latin typeface="Poppins"/>
                <a:ea typeface="Poppins"/>
                <a:cs typeface="Poppins"/>
                <a:sym typeface="Poppins"/>
              </a:rPr>
              <a:t>should</a:t>
            </a:r>
            <a:r>
              <a:rPr lang="en-US" sz="2097">
                <a:solidFill>
                  <a:srgbClr val="000000"/>
                </a:solidFill>
                <a:latin typeface="Poppins"/>
                <a:ea typeface="Poppins"/>
                <a:cs typeface="Poppins"/>
                <a:sym typeface="Poppins"/>
              </a:rPr>
              <a:t> </a:t>
            </a:r>
            <a:r>
              <a:rPr lang="en-US" sz="2097">
                <a:solidFill>
                  <a:srgbClr val="000000"/>
                </a:solidFill>
                <a:latin typeface="Poppins"/>
                <a:ea typeface="Poppins"/>
                <a:cs typeface="Poppins"/>
                <a:sym typeface="Poppins"/>
              </a:rPr>
              <a:t>focu</a:t>
            </a:r>
            <a:r>
              <a:rPr lang="en-US" sz="2097">
                <a:solidFill>
                  <a:srgbClr val="000000"/>
                </a:solidFill>
                <a:latin typeface="Poppins"/>
                <a:ea typeface="Poppins"/>
                <a:cs typeface="Poppins"/>
                <a:sym typeface="Poppins"/>
              </a:rPr>
              <a:t>s</a:t>
            </a:r>
            <a:r>
              <a:rPr lang="en-US" sz="2097">
                <a:solidFill>
                  <a:srgbClr val="000000"/>
                </a:solidFill>
                <a:latin typeface="Poppins"/>
                <a:ea typeface="Poppins"/>
                <a:cs typeface="Poppins"/>
                <a:sym typeface="Poppins"/>
              </a:rPr>
              <a:t> </a:t>
            </a:r>
            <a:r>
              <a:rPr lang="en-US" sz="2097">
                <a:solidFill>
                  <a:srgbClr val="000000"/>
                </a:solidFill>
                <a:latin typeface="Poppins"/>
                <a:ea typeface="Poppins"/>
                <a:cs typeface="Poppins"/>
                <a:sym typeface="Poppins"/>
              </a:rPr>
              <a:t>on </a:t>
            </a:r>
            <a:r>
              <a:rPr lang="en-US" sz="2097">
                <a:solidFill>
                  <a:srgbClr val="000000"/>
                </a:solidFill>
                <a:latin typeface="Poppins"/>
                <a:ea typeface="Poppins"/>
                <a:cs typeface="Poppins"/>
                <a:sym typeface="Poppins"/>
              </a:rPr>
              <a:t>B</a:t>
            </a:r>
            <a:r>
              <a:rPr lang="en-US" sz="2097">
                <a:solidFill>
                  <a:srgbClr val="000000"/>
                </a:solidFill>
                <a:latin typeface="Poppins"/>
                <a:ea typeface="Poppins"/>
                <a:cs typeface="Poppins"/>
                <a:sym typeface="Poppins"/>
              </a:rPr>
              <a:t>EV </a:t>
            </a:r>
            <a:r>
              <a:rPr lang="en-US" sz="2097">
                <a:solidFill>
                  <a:srgbClr val="000000"/>
                </a:solidFill>
                <a:latin typeface="Poppins"/>
                <a:ea typeface="Poppins"/>
                <a:cs typeface="Poppins"/>
                <a:sym typeface="Poppins"/>
              </a:rPr>
              <a:t>innovation an</a:t>
            </a:r>
            <a:r>
              <a:rPr lang="en-US" sz="2097">
                <a:solidFill>
                  <a:srgbClr val="000000"/>
                </a:solidFill>
                <a:latin typeface="Poppins"/>
                <a:ea typeface="Poppins"/>
                <a:cs typeface="Poppins"/>
                <a:sym typeface="Poppins"/>
              </a:rPr>
              <a:t>d</a:t>
            </a:r>
            <a:r>
              <a:rPr lang="en-US" sz="2097">
                <a:solidFill>
                  <a:srgbClr val="000000"/>
                </a:solidFill>
                <a:latin typeface="Poppins"/>
                <a:ea typeface="Poppins"/>
                <a:cs typeface="Poppins"/>
                <a:sym typeface="Poppins"/>
              </a:rPr>
              <a:t> r</a:t>
            </a:r>
            <a:r>
              <a:rPr lang="en-US" sz="2097">
                <a:solidFill>
                  <a:srgbClr val="000000"/>
                </a:solidFill>
                <a:latin typeface="Poppins"/>
                <a:ea typeface="Poppins"/>
                <a:cs typeface="Poppins"/>
                <a:sym typeface="Poppins"/>
              </a:rPr>
              <a:t>e</a:t>
            </a:r>
            <a:r>
              <a:rPr lang="en-US" sz="2097">
                <a:solidFill>
                  <a:srgbClr val="000000"/>
                </a:solidFill>
                <a:latin typeface="Poppins"/>
                <a:ea typeface="Poppins"/>
                <a:cs typeface="Poppins"/>
                <a:sym typeface="Poppins"/>
              </a:rPr>
              <a:t>fi</a:t>
            </a:r>
            <a:r>
              <a:rPr lang="en-US" sz="2097">
                <a:solidFill>
                  <a:srgbClr val="000000"/>
                </a:solidFill>
                <a:latin typeface="Poppins"/>
                <a:ea typeface="Poppins"/>
                <a:cs typeface="Poppins"/>
                <a:sym typeface="Poppins"/>
              </a:rPr>
              <a:t>n</a:t>
            </a:r>
            <a:r>
              <a:rPr lang="en-US" sz="2097">
                <a:solidFill>
                  <a:srgbClr val="000000"/>
                </a:solidFill>
                <a:latin typeface="Poppins"/>
                <a:ea typeface="Poppins"/>
                <a:cs typeface="Poppins"/>
                <a:sym typeface="Poppins"/>
              </a:rPr>
              <a:t>e pr</a:t>
            </a:r>
            <a:r>
              <a:rPr lang="en-US" sz="2097">
                <a:solidFill>
                  <a:srgbClr val="000000"/>
                </a:solidFill>
                <a:latin typeface="Poppins"/>
                <a:ea typeface="Poppins"/>
                <a:cs typeface="Poppins"/>
                <a:sym typeface="Poppins"/>
              </a:rPr>
              <a:t>i</a:t>
            </a:r>
            <a:r>
              <a:rPr lang="en-US" sz="2097">
                <a:solidFill>
                  <a:srgbClr val="000000"/>
                </a:solidFill>
                <a:latin typeface="Poppins"/>
                <a:ea typeface="Poppins"/>
                <a:cs typeface="Poppins"/>
                <a:sym typeface="Poppins"/>
              </a:rPr>
              <a:t>cing s</a:t>
            </a:r>
            <a:r>
              <a:rPr lang="en-US" sz="2097">
                <a:solidFill>
                  <a:srgbClr val="000000"/>
                </a:solidFill>
                <a:latin typeface="Poppins"/>
                <a:ea typeface="Poppins"/>
                <a:cs typeface="Poppins"/>
                <a:sym typeface="Poppins"/>
              </a:rPr>
              <a:t>t</a:t>
            </a:r>
            <a:r>
              <a:rPr lang="en-US" sz="2097">
                <a:solidFill>
                  <a:srgbClr val="000000"/>
                </a:solidFill>
                <a:latin typeface="Poppins"/>
                <a:ea typeface="Poppins"/>
                <a:cs typeface="Poppins"/>
                <a:sym typeface="Poppins"/>
              </a:rPr>
              <a:t>rateg</a:t>
            </a:r>
            <a:r>
              <a:rPr lang="en-US" sz="2097">
                <a:solidFill>
                  <a:srgbClr val="000000"/>
                </a:solidFill>
                <a:latin typeface="Poppins"/>
                <a:ea typeface="Poppins"/>
                <a:cs typeface="Poppins"/>
                <a:sym typeface="Poppins"/>
              </a:rPr>
              <a:t>y </a:t>
            </a:r>
            <a:r>
              <a:rPr lang="en-US" sz="2097">
                <a:solidFill>
                  <a:srgbClr val="000000"/>
                </a:solidFill>
                <a:latin typeface="Poppins"/>
                <a:ea typeface="Poppins"/>
                <a:cs typeface="Poppins"/>
                <a:sym typeface="Poppins"/>
              </a:rPr>
              <a:t>to</a:t>
            </a:r>
            <a:r>
              <a:rPr lang="en-US" sz="2097">
                <a:solidFill>
                  <a:srgbClr val="000000"/>
                </a:solidFill>
                <a:latin typeface="Poppins"/>
                <a:ea typeface="Poppins"/>
                <a:cs typeface="Poppins"/>
                <a:sym typeface="Poppins"/>
              </a:rPr>
              <a:t> </a:t>
            </a:r>
            <a:r>
              <a:rPr lang="en-US" sz="2097">
                <a:solidFill>
                  <a:srgbClr val="000000"/>
                </a:solidFill>
                <a:latin typeface="Poppins"/>
                <a:ea typeface="Poppins"/>
                <a:cs typeface="Poppins"/>
                <a:sym typeface="Poppins"/>
              </a:rPr>
              <a:t>s</a:t>
            </a:r>
            <a:r>
              <a:rPr lang="en-US" sz="2097">
                <a:solidFill>
                  <a:srgbClr val="000000"/>
                </a:solidFill>
                <a:latin typeface="Poppins"/>
                <a:ea typeface="Poppins"/>
                <a:cs typeface="Poppins"/>
                <a:sym typeface="Poppins"/>
              </a:rPr>
              <a:t>ta</a:t>
            </a:r>
            <a:r>
              <a:rPr lang="en-US" sz="2097">
                <a:solidFill>
                  <a:srgbClr val="000000"/>
                </a:solidFill>
                <a:latin typeface="Poppins"/>
                <a:ea typeface="Poppins"/>
                <a:cs typeface="Poppins"/>
                <a:sym typeface="Poppins"/>
              </a:rPr>
              <a:t>y</a:t>
            </a:r>
            <a:r>
              <a:rPr lang="en-US" sz="2097">
                <a:solidFill>
                  <a:srgbClr val="000000"/>
                </a:solidFill>
                <a:latin typeface="Poppins"/>
                <a:ea typeface="Poppins"/>
                <a:cs typeface="Poppins"/>
                <a:sym typeface="Poppins"/>
              </a:rPr>
              <a:t> c</a:t>
            </a:r>
            <a:r>
              <a:rPr lang="en-US" sz="2097">
                <a:solidFill>
                  <a:srgbClr val="000000"/>
                </a:solidFill>
                <a:latin typeface="Poppins"/>
                <a:ea typeface="Poppins"/>
                <a:cs typeface="Poppins"/>
                <a:sym typeface="Poppins"/>
              </a:rPr>
              <a:t>ompe</a:t>
            </a:r>
            <a:r>
              <a:rPr lang="en-US" sz="2097">
                <a:solidFill>
                  <a:srgbClr val="000000"/>
                </a:solidFill>
                <a:latin typeface="Poppins"/>
                <a:ea typeface="Poppins"/>
                <a:cs typeface="Poppins"/>
                <a:sym typeface="Poppins"/>
              </a:rPr>
              <a:t>t</a:t>
            </a:r>
            <a:r>
              <a:rPr lang="en-US" sz="2097">
                <a:solidFill>
                  <a:srgbClr val="000000"/>
                </a:solidFill>
                <a:latin typeface="Poppins"/>
                <a:ea typeface="Poppins"/>
                <a:cs typeface="Poppins"/>
                <a:sym typeface="Poppins"/>
              </a:rPr>
              <a:t>i</a:t>
            </a:r>
            <a:r>
              <a:rPr lang="en-US" sz="2097">
                <a:solidFill>
                  <a:srgbClr val="000000"/>
                </a:solidFill>
                <a:latin typeface="Poppins"/>
                <a:ea typeface="Poppins"/>
                <a:cs typeface="Poppins"/>
                <a:sym typeface="Poppins"/>
              </a:rPr>
              <a:t>t</a:t>
            </a:r>
            <a:r>
              <a:rPr lang="en-US" sz="2097">
                <a:solidFill>
                  <a:srgbClr val="000000"/>
                </a:solidFill>
                <a:latin typeface="Poppins"/>
                <a:ea typeface="Poppins"/>
                <a:cs typeface="Poppins"/>
                <a:sym typeface="Poppins"/>
              </a:rPr>
              <a:t>iv</a:t>
            </a:r>
            <a:r>
              <a:rPr lang="en-US" sz="2097">
                <a:solidFill>
                  <a:srgbClr val="000000"/>
                </a:solidFill>
                <a:latin typeface="Poppins"/>
                <a:ea typeface="Poppins"/>
                <a:cs typeface="Poppins"/>
                <a:sym typeface="Poppins"/>
              </a:rPr>
              <a:t>e</a:t>
            </a:r>
            <a:r>
              <a:rPr lang="en-US" sz="2097">
                <a:solidFill>
                  <a:srgbClr val="000000"/>
                </a:solidFill>
                <a:latin typeface="Poppins"/>
                <a:ea typeface="Poppins"/>
                <a:cs typeface="Poppins"/>
                <a:sym typeface="Poppins"/>
              </a:rPr>
              <a:t>.</a:t>
            </a:r>
          </a:p>
          <a:p>
            <a:pPr algn="l" marL="452822" indent="-226411" lvl="1">
              <a:lnSpc>
                <a:spcPts val="2936"/>
              </a:lnSpc>
              <a:buFont typeface="Arial"/>
              <a:buChar char="•"/>
            </a:pPr>
            <a:r>
              <a:rPr lang="en-US" sz="2097">
                <a:solidFill>
                  <a:srgbClr val="000000"/>
                </a:solidFill>
                <a:latin typeface="Poppins"/>
                <a:ea typeface="Poppins"/>
                <a:cs typeface="Poppins"/>
                <a:sym typeface="Poppins"/>
              </a:rPr>
              <a:t>In</a:t>
            </a:r>
            <a:r>
              <a:rPr lang="en-US" sz="2097">
                <a:solidFill>
                  <a:srgbClr val="000000"/>
                </a:solidFill>
                <a:latin typeface="Poppins"/>
                <a:ea typeface="Poppins"/>
                <a:cs typeface="Poppins"/>
                <a:sym typeface="Poppins"/>
              </a:rPr>
              <a:t>ve</a:t>
            </a:r>
            <a:r>
              <a:rPr lang="en-US" sz="2097">
                <a:solidFill>
                  <a:srgbClr val="000000"/>
                </a:solidFill>
                <a:latin typeface="Poppins"/>
                <a:ea typeface="Poppins"/>
                <a:cs typeface="Poppins"/>
                <a:sym typeface="Poppins"/>
              </a:rPr>
              <a:t>st</a:t>
            </a:r>
            <a:r>
              <a:rPr lang="en-US" sz="2097">
                <a:solidFill>
                  <a:srgbClr val="000000"/>
                </a:solidFill>
                <a:latin typeface="Poppins"/>
                <a:ea typeface="Poppins"/>
                <a:cs typeface="Poppins"/>
                <a:sym typeface="Poppins"/>
              </a:rPr>
              <a:t> </a:t>
            </a:r>
            <a:r>
              <a:rPr lang="en-US" sz="2097">
                <a:solidFill>
                  <a:srgbClr val="000000"/>
                </a:solidFill>
                <a:latin typeface="Poppins"/>
                <a:ea typeface="Poppins"/>
                <a:cs typeface="Poppins"/>
                <a:sym typeface="Poppins"/>
              </a:rPr>
              <a:t>in</a:t>
            </a:r>
            <a:r>
              <a:rPr lang="en-US" sz="2097">
                <a:solidFill>
                  <a:srgbClr val="000000"/>
                </a:solidFill>
                <a:latin typeface="Poppins"/>
                <a:ea typeface="Poppins"/>
                <a:cs typeface="Poppins"/>
                <a:sym typeface="Poppins"/>
              </a:rPr>
              <a:t> </a:t>
            </a:r>
            <a:r>
              <a:rPr lang="en-US" sz="2097">
                <a:solidFill>
                  <a:srgbClr val="000000"/>
                </a:solidFill>
                <a:latin typeface="Poppins"/>
                <a:ea typeface="Poppins"/>
                <a:cs typeface="Poppins"/>
                <a:sym typeface="Poppins"/>
              </a:rPr>
              <a:t>infrastru</a:t>
            </a:r>
            <a:r>
              <a:rPr lang="en-US" sz="2097">
                <a:solidFill>
                  <a:srgbClr val="000000"/>
                </a:solidFill>
                <a:latin typeface="Poppins"/>
                <a:ea typeface="Poppins"/>
                <a:cs typeface="Poppins"/>
                <a:sym typeface="Poppins"/>
              </a:rPr>
              <a:t>c</a:t>
            </a:r>
            <a:r>
              <a:rPr lang="en-US" sz="2097">
                <a:solidFill>
                  <a:srgbClr val="000000"/>
                </a:solidFill>
                <a:latin typeface="Poppins"/>
                <a:ea typeface="Poppins"/>
                <a:cs typeface="Poppins"/>
                <a:sym typeface="Poppins"/>
              </a:rPr>
              <a:t>t</a:t>
            </a:r>
            <a:r>
              <a:rPr lang="en-US" sz="2097">
                <a:solidFill>
                  <a:srgbClr val="000000"/>
                </a:solidFill>
                <a:latin typeface="Poppins"/>
                <a:ea typeface="Poppins"/>
                <a:cs typeface="Poppins"/>
                <a:sym typeface="Poppins"/>
              </a:rPr>
              <a:t>u</a:t>
            </a:r>
            <a:r>
              <a:rPr lang="en-US" sz="2097">
                <a:solidFill>
                  <a:srgbClr val="000000"/>
                </a:solidFill>
                <a:latin typeface="Poppins"/>
                <a:ea typeface="Poppins"/>
                <a:cs typeface="Poppins"/>
                <a:sym typeface="Poppins"/>
              </a:rPr>
              <a:t>re par</a:t>
            </a:r>
            <a:r>
              <a:rPr lang="en-US" sz="2097">
                <a:solidFill>
                  <a:srgbClr val="000000"/>
                </a:solidFill>
                <a:latin typeface="Poppins"/>
                <a:ea typeface="Poppins"/>
                <a:cs typeface="Poppins"/>
                <a:sym typeface="Poppins"/>
              </a:rPr>
              <a:t>tne</a:t>
            </a:r>
            <a:r>
              <a:rPr lang="en-US" sz="2097">
                <a:solidFill>
                  <a:srgbClr val="000000"/>
                </a:solidFill>
                <a:latin typeface="Poppins"/>
                <a:ea typeface="Poppins"/>
                <a:cs typeface="Poppins"/>
                <a:sym typeface="Poppins"/>
              </a:rPr>
              <a:t>rs</a:t>
            </a:r>
            <a:r>
              <a:rPr lang="en-US" sz="2097">
                <a:solidFill>
                  <a:srgbClr val="000000"/>
                </a:solidFill>
                <a:latin typeface="Poppins"/>
                <a:ea typeface="Poppins"/>
                <a:cs typeface="Poppins"/>
                <a:sym typeface="Poppins"/>
              </a:rPr>
              <a:t>h</a:t>
            </a:r>
            <a:r>
              <a:rPr lang="en-US" sz="2097">
                <a:solidFill>
                  <a:srgbClr val="000000"/>
                </a:solidFill>
                <a:latin typeface="Poppins"/>
                <a:ea typeface="Poppins"/>
                <a:cs typeface="Poppins"/>
                <a:sym typeface="Poppins"/>
              </a:rPr>
              <a:t>ips to </a:t>
            </a:r>
            <a:r>
              <a:rPr lang="en-US" sz="2097">
                <a:solidFill>
                  <a:srgbClr val="000000"/>
                </a:solidFill>
                <a:latin typeface="Poppins"/>
                <a:ea typeface="Poppins"/>
                <a:cs typeface="Poppins"/>
                <a:sym typeface="Poppins"/>
              </a:rPr>
              <a:t>a</a:t>
            </a:r>
            <a:r>
              <a:rPr lang="en-US" sz="2097">
                <a:solidFill>
                  <a:srgbClr val="000000"/>
                </a:solidFill>
                <a:latin typeface="Poppins"/>
                <a:ea typeface="Poppins"/>
                <a:cs typeface="Poppins"/>
                <a:sym typeface="Poppins"/>
              </a:rPr>
              <a:t>ccele</a:t>
            </a:r>
            <a:r>
              <a:rPr lang="en-US" sz="2097">
                <a:solidFill>
                  <a:srgbClr val="000000"/>
                </a:solidFill>
                <a:latin typeface="Poppins"/>
                <a:ea typeface="Poppins"/>
                <a:cs typeface="Poppins"/>
                <a:sym typeface="Poppins"/>
              </a:rPr>
              <a:t>r</a:t>
            </a:r>
            <a:r>
              <a:rPr lang="en-US" sz="2097">
                <a:solidFill>
                  <a:srgbClr val="000000"/>
                </a:solidFill>
                <a:latin typeface="Poppins"/>
                <a:ea typeface="Poppins"/>
                <a:cs typeface="Poppins"/>
                <a:sym typeface="Poppins"/>
              </a:rPr>
              <a:t>a</a:t>
            </a:r>
            <a:r>
              <a:rPr lang="en-US" sz="2097">
                <a:solidFill>
                  <a:srgbClr val="000000"/>
                </a:solidFill>
                <a:latin typeface="Poppins"/>
                <a:ea typeface="Poppins"/>
                <a:cs typeface="Poppins"/>
                <a:sym typeface="Poppins"/>
              </a:rPr>
              <a:t>t</a:t>
            </a:r>
            <a:r>
              <a:rPr lang="en-US" sz="2097">
                <a:solidFill>
                  <a:srgbClr val="000000"/>
                </a:solidFill>
                <a:latin typeface="Poppins"/>
                <a:ea typeface="Poppins"/>
                <a:cs typeface="Poppins"/>
                <a:sym typeface="Poppins"/>
              </a:rPr>
              <a:t>e</a:t>
            </a:r>
            <a:r>
              <a:rPr lang="en-US" sz="2097">
                <a:solidFill>
                  <a:srgbClr val="000000"/>
                </a:solidFill>
                <a:latin typeface="Poppins"/>
                <a:ea typeface="Poppins"/>
                <a:cs typeface="Poppins"/>
                <a:sym typeface="Poppins"/>
              </a:rPr>
              <a:t> adoption</a:t>
            </a:r>
            <a:r>
              <a:rPr lang="en-US" sz="2097">
                <a:solidFill>
                  <a:srgbClr val="000000"/>
                </a:solidFill>
                <a:latin typeface="Poppins"/>
                <a:ea typeface="Poppins"/>
                <a:cs typeface="Poppins"/>
                <a:sym typeface="Poppins"/>
              </a:rPr>
              <a:t>.</a:t>
            </a:r>
          </a:p>
          <a:p>
            <a:pPr algn="l" marL="452822" indent="-226411" lvl="1">
              <a:lnSpc>
                <a:spcPts val="2936"/>
              </a:lnSpc>
              <a:buFont typeface="Arial"/>
              <a:buChar char="•"/>
            </a:pPr>
            <a:r>
              <a:rPr lang="en-US" sz="2097">
                <a:solidFill>
                  <a:srgbClr val="000000"/>
                </a:solidFill>
                <a:latin typeface="Poppins"/>
                <a:ea typeface="Poppins"/>
                <a:cs typeface="Poppins"/>
                <a:sym typeface="Poppins"/>
              </a:rPr>
              <a:t>Align</a:t>
            </a:r>
            <a:r>
              <a:rPr lang="en-US" sz="2097">
                <a:solidFill>
                  <a:srgbClr val="000000"/>
                </a:solidFill>
                <a:latin typeface="Poppins"/>
                <a:ea typeface="Poppins"/>
                <a:cs typeface="Poppins"/>
                <a:sym typeface="Poppins"/>
              </a:rPr>
              <a:t> </a:t>
            </a:r>
            <a:r>
              <a:rPr lang="en-US" sz="2097">
                <a:solidFill>
                  <a:srgbClr val="000000"/>
                </a:solidFill>
                <a:latin typeface="Poppins"/>
                <a:ea typeface="Poppins"/>
                <a:cs typeface="Poppins"/>
                <a:sym typeface="Poppins"/>
              </a:rPr>
              <a:t>p</a:t>
            </a:r>
            <a:r>
              <a:rPr lang="en-US" sz="2097">
                <a:solidFill>
                  <a:srgbClr val="000000"/>
                </a:solidFill>
                <a:latin typeface="Poppins"/>
                <a:ea typeface="Poppins"/>
                <a:cs typeface="Poppins"/>
                <a:sym typeface="Poppins"/>
              </a:rPr>
              <a:t>r</a:t>
            </a:r>
            <a:r>
              <a:rPr lang="en-US" sz="2097">
                <a:solidFill>
                  <a:srgbClr val="000000"/>
                </a:solidFill>
                <a:latin typeface="Poppins"/>
                <a:ea typeface="Poppins"/>
                <a:cs typeface="Poppins"/>
                <a:sym typeface="Poppins"/>
              </a:rPr>
              <a:t>o</a:t>
            </a:r>
            <a:r>
              <a:rPr lang="en-US" sz="2097">
                <a:solidFill>
                  <a:srgbClr val="000000"/>
                </a:solidFill>
                <a:latin typeface="Poppins"/>
                <a:ea typeface="Poppins"/>
                <a:cs typeface="Poppins"/>
                <a:sym typeface="Poppins"/>
              </a:rPr>
              <a:t>d</a:t>
            </a:r>
            <a:r>
              <a:rPr lang="en-US" sz="2097">
                <a:solidFill>
                  <a:srgbClr val="000000"/>
                </a:solidFill>
                <a:latin typeface="Poppins"/>
                <a:ea typeface="Poppins"/>
                <a:cs typeface="Poppins"/>
                <a:sym typeface="Poppins"/>
              </a:rPr>
              <a:t>uct</a:t>
            </a:r>
            <a:r>
              <a:rPr lang="en-US" sz="2097">
                <a:solidFill>
                  <a:srgbClr val="000000"/>
                </a:solidFill>
                <a:latin typeface="Poppins"/>
                <a:ea typeface="Poppins"/>
                <a:cs typeface="Poppins"/>
                <a:sym typeface="Poppins"/>
              </a:rPr>
              <a:t> </a:t>
            </a:r>
            <a:r>
              <a:rPr lang="en-US" sz="2097">
                <a:solidFill>
                  <a:srgbClr val="000000"/>
                </a:solidFill>
                <a:latin typeface="Poppins"/>
                <a:ea typeface="Poppins"/>
                <a:cs typeface="Poppins"/>
                <a:sym typeface="Poppins"/>
              </a:rPr>
              <a:t>p</a:t>
            </a:r>
            <a:r>
              <a:rPr lang="en-US" sz="2097">
                <a:solidFill>
                  <a:srgbClr val="000000"/>
                </a:solidFill>
                <a:latin typeface="Poppins"/>
                <a:ea typeface="Poppins"/>
                <a:cs typeface="Poppins"/>
                <a:sym typeface="Poppins"/>
              </a:rPr>
              <a:t>or</a:t>
            </a:r>
            <a:r>
              <a:rPr lang="en-US" sz="2097">
                <a:solidFill>
                  <a:srgbClr val="000000"/>
                </a:solidFill>
                <a:latin typeface="Poppins"/>
                <a:ea typeface="Poppins"/>
                <a:cs typeface="Poppins"/>
                <a:sym typeface="Poppins"/>
              </a:rPr>
              <a:t>tfolios</a:t>
            </a:r>
            <a:r>
              <a:rPr lang="en-US" sz="2097">
                <a:solidFill>
                  <a:srgbClr val="000000"/>
                </a:solidFill>
                <a:latin typeface="Poppins"/>
                <a:ea typeface="Poppins"/>
                <a:cs typeface="Poppins"/>
                <a:sym typeface="Poppins"/>
              </a:rPr>
              <a:t> </a:t>
            </a:r>
            <a:r>
              <a:rPr lang="en-US" sz="2097">
                <a:solidFill>
                  <a:srgbClr val="000000"/>
                </a:solidFill>
                <a:latin typeface="Poppins"/>
                <a:ea typeface="Poppins"/>
                <a:cs typeface="Poppins"/>
                <a:sym typeface="Poppins"/>
              </a:rPr>
              <a:t>with Washington’s </a:t>
            </a:r>
            <a:r>
              <a:rPr lang="en-US" sz="2097">
                <a:solidFill>
                  <a:srgbClr val="000000"/>
                </a:solidFill>
                <a:latin typeface="Poppins"/>
                <a:ea typeface="Poppins"/>
                <a:cs typeface="Poppins"/>
                <a:sym typeface="Poppins"/>
              </a:rPr>
              <a:t>con</a:t>
            </a:r>
            <a:r>
              <a:rPr lang="en-US" sz="2097">
                <a:solidFill>
                  <a:srgbClr val="000000"/>
                </a:solidFill>
                <a:latin typeface="Poppins"/>
                <a:ea typeface="Poppins"/>
                <a:cs typeface="Poppins"/>
                <a:sym typeface="Poppins"/>
              </a:rPr>
              <a:t>su</a:t>
            </a:r>
            <a:r>
              <a:rPr lang="en-US" sz="2097">
                <a:solidFill>
                  <a:srgbClr val="000000"/>
                </a:solidFill>
                <a:latin typeface="Poppins"/>
                <a:ea typeface="Poppins"/>
                <a:cs typeface="Poppins"/>
                <a:sym typeface="Poppins"/>
              </a:rPr>
              <a:t>m</a:t>
            </a:r>
            <a:r>
              <a:rPr lang="en-US" sz="2097">
                <a:solidFill>
                  <a:srgbClr val="000000"/>
                </a:solidFill>
                <a:latin typeface="Poppins"/>
                <a:ea typeface="Poppins"/>
                <a:cs typeface="Poppins"/>
                <a:sym typeface="Poppins"/>
              </a:rPr>
              <a:t>er t</a:t>
            </a:r>
            <a:r>
              <a:rPr lang="en-US" sz="2097">
                <a:solidFill>
                  <a:srgbClr val="000000"/>
                </a:solidFill>
                <a:latin typeface="Poppins"/>
                <a:ea typeface="Poppins"/>
                <a:cs typeface="Poppins"/>
                <a:sym typeface="Poppins"/>
              </a:rPr>
              <a:t>re</a:t>
            </a:r>
            <a:r>
              <a:rPr lang="en-US" sz="2097">
                <a:solidFill>
                  <a:srgbClr val="000000"/>
                </a:solidFill>
                <a:latin typeface="Poppins"/>
                <a:ea typeface="Poppins"/>
                <a:cs typeface="Poppins"/>
                <a:sym typeface="Poppins"/>
              </a:rPr>
              <a:t>nds towa</a:t>
            </a:r>
            <a:r>
              <a:rPr lang="en-US" sz="2097">
                <a:solidFill>
                  <a:srgbClr val="000000"/>
                </a:solidFill>
                <a:latin typeface="Poppins"/>
                <a:ea typeface="Poppins"/>
                <a:cs typeface="Poppins"/>
                <a:sym typeface="Poppins"/>
              </a:rPr>
              <a:t>r</a:t>
            </a:r>
            <a:r>
              <a:rPr lang="en-US" sz="2097">
                <a:solidFill>
                  <a:srgbClr val="000000"/>
                </a:solidFill>
                <a:latin typeface="Poppins"/>
                <a:ea typeface="Poppins"/>
                <a:cs typeface="Poppins"/>
                <a:sym typeface="Poppins"/>
              </a:rPr>
              <a:t>d</a:t>
            </a:r>
            <a:r>
              <a:rPr lang="en-US" sz="2097">
                <a:solidFill>
                  <a:srgbClr val="000000"/>
                </a:solidFill>
                <a:latin typeface="Poppins"/>
                <a:ea typeface="Poppins"/>
                <a:cs typeface="Poppins"/>
                <a:sym typeface="Poppins"/>
              </a:rPr>
              <a:t> </a:t>
            </a:r>
            <a:r>
              <a:rPr lang="en-US" sz="2097">
                <a:solidFill>
                  <a:srgbClr val="000000"/>
                </a:solidFill>
                <a:latin typeface="Poppins"/>
                <a:ea typeface="Poppins"/>
                <a:cs typeface="Poppins"/>
                <a:sym typeface="Poppins"/>
              </a:rPr>
              <a:t>sus</a:t>
            </a:r>
            <a:r>
              <a:rPr lang="en-US" sz="2097">
                <a:solidFill>
                  <a:srgbClr val="000000"/>
                </a:solidFill>
                <a:latin typeface="Poppins"/>
                <a:ea typeface="Poppins"/>
                <a:cs typeface="Poppins"/>
                <a:sym typeface="Poppins"/>
              </a:rPr>
              <a:t>t</a:t>
            </a:r>
            <a:r>
              <a:rPr lang="en-US" sz="2097">
                <a:solidFill>
                  <a:srgbClr val="000000"/>
                </a:solidFill>
                <a:latin typeface="Poppins"/>
                <a:ea typeface="Poppins"/>
                <a:cs typeface="Poppins"/>
                <a:sym typeface="Poppins"/>
              </a:rPr>
              <a:t>a</a:t>
            </a:r>
            <a:r>
              <a:rPr lang="en-US" sz="2097">
                <a:solidFill>
                  <a:srgbClr val="000000"/>
                </a:solidFill>
                <a:latin typeface="Poppins"/>
                <a:ea typeface="Poppins"/>
                <a:cs typeface="Poppins"/>
                <a:sym typeface="Poppins"/>
              </a:rPr>
              <a:t>i</a:t>
            </a:r>
            <a:r>
              <a:rPr lang="en-US" sz="2097">
                <a:solidFill>
                  <a:srgbClr val="000000"/>
                </a:solidFill>
                <a:latin typeface="Poppins"/>
                <a:ea typeface="Poppins"/>
                <a:cs typeface="Poppins"/>
                <a:sym typeface="Poppins"/>
              </a:rPr>
              <a:t>na</a:t>
            </a:r>
            <a:r>
              <a:rPr lang="en-US" sz="2097">
                <a:solidFill>
                  <a:srgbClr val="000000"/>
                </a:solidFill>
                <a:latin typeface="Poppins"/>
                <a:ea typeface="Poppins"/>
                <a:cs typeface="Poppins"/>
                <a:sym typeface="Poppins"/>
              </a:rPr>
              <a:t>ble </a:t>
            </a:r>
            <a:r>
              <a:rPr lang="en-US" sz="2097">
                <a:solidFill>
                  <a:srgbClr val="000000"/>
                </a:solidFill>
                <a:latin typeface="Poppins"/>
                <a:ea typeface="Poppins"/>
                <a:cs typeface="Poppins"/>
                <a:sym typeface="Poppins"/>
              </a:rPr>
              <a:t>mob</a:t>
            </a:r>
            <a:r>
              <a:rPr lang="en-US" sz="2097">
                <a:solidFill>
                  <a:srgbClr val="000000"/>
                </a:solidFill>
                <a:latin typeface="Poppins"/>
                <a:ea typeface="Poppins"/>
                <a:cs typeface="Poppins"/>
                <a:sym typeface="Poppins"/>
              </a:rPr>
              <a:t>il</a:t>
            </a:r>
            <a:r>
              <a:rPr lang="en-US" sz="2097">
                <a:solidFill>
                  <a:srgbClr val="000000"/>
                </a:solidFill>
                <a:latin typeface="Poppins"/>
                <a:ea typeface="Poppins"/>
                <a:cs typeface="Poppins"/>
                <a:sym typeface="Poppins"/>
              </a:rPr>
              <a:t>ity.</a:t>
            </a:r>
          </a:p>
        </p:txBody>
      </p:sp>
      <p:sp>
        <p:nvSpPr>
          <p:cNvPr name="TextBox 6" id="6"/>
          <p:cNvSpPr txBox="true"/>
          <p:nvPr/>
        </p:nvSpPr>
        <p:spPr>
          <a:xfrm rot="0">
            <a:off x="4473164" y="455803"/>
            <a:ext cx="9341671" cy="2467610"/>
          </a:xfrm>
          <a:prstGeom prst="rect">
            <a:avLst/>
          </a:prstGeom>
        </p:spPr>
        <p:txBody>
          <a:bodyPr anchor="t" rtlCol="false" tIns="0" lIns="0" bIns="0" rIns="0">
            <a:spAutoFit/>
          </a:bodyPr>
          <a:lstStyle/>
          <a:p>
            <a:pPr algn="ctr">
              <a:lnSpc>
                <a:spcPts val="6399"/>
              </a:lnSpc>
            </a:pPr>
            <a:r>
              <a:rPr lang="en-US" sz="6399">
                <a:solidFill>
                  <a:srgbClr val="0B132B"/>
                </a:solidFill>
                <a:latin typeface="Rubik One"/>
                <a:ea typeface="Rubik One"/>
                <a:cs typeface="Rubik One"/>
                <a:sym typeface="Rubik One"/>
              </a:rPr>
              <a:t>DASHBOARD 3</a:t>
            </a:r>
          </a:p>
          <a:p>
            <a:pPr algn="ctr">
              <a:lnSpc>
                <a:spcPts val="6399"/>
              </a:lnSpc>
            </a:pPr>
            <a:r>
              <a:rPr lang="en-US" sz="6399">
                <a:solidFill>
                  <a:srgbClr val="0B132B"/>
                </a:solidFill>
                <a:latin typeface="Rubik One"/>
                <a:ea typeface="Rubik One"/>
                <a:cs typeface="Rubik One"/>
                <a:sym typeface="Rubik One"/>
              </a:rPr>
              <a:t>INSIGHT/ANALYSIS</a:t>
            </a:r>
          </a:p>
          <a:p>
            <a:pPr algn="ctr">
              <a:lnSpc>
                <a:spcPts val="6399"/>
              </a:lnSpc>
            </a:pPr>
          </a:p>
        </p:txBody>
      </p:sp>
      <p:grpSp>
        <p:nvGrpSpPr>
          <p:cNvPr name="Group 7" id="7"/>
          <p:cNvGrpSpPr/>
          <p:nvPr/>
        </p:nvGrpSpPr>
        <p:grpSpPr>
          <a:xfrm rot="0">
            <a:off x="1370987" y="1132356"/>
            <a:ext cx="3102177" cy="1791057"/>
            <a:chOff x="0" y="0"/>
            <a:chExt cx="4136237" cy="2388077"/>
          </a:xfrm>
        </p:grpSpPr>
        <p:grpSp>
          <p:nvGrpSpPr>
            <p:cNvPr name="Group 8" id="8"/>
            <p:cNvGrpSpPr/>
            <p:nvPr/>
          </p:nvGrpSpPr>
          <p:grpSpPr>
            <a:xfrm rot="0">
              <a:off x="389843" y="0"/>
              <a:ext cx="1791665" cy="2084847"/>
              <a:chOff x="0" y="0"/>
              <a:chExt cx="698500" cy="812800"/>
            </a:xfrm>
          </p:grpSpPr>
          <p:sp>
            <p:nvSpPr>
              <p:cNvPr name="Freeform 9" id="9"/>
              <p:cNvSpPr/>
              <p:nvPr/>
            </p:nvSpPr>
            <p:spPr>
              <a:xfrm flipH="false" flipV="false" rot="0">
                <a:off x="0" y="9887"/>
                <a:ext cx="698500" cy="793025"/>
              </a:xfrm>
              <a:custGeom>
                <a:avLst/>
                <a:gdLst/>
                <a:ahLst/>
                <a:cxnLst/>
                <a:rect r="r" b="b" t="t" l="l"/>
                <a:pathLst>
                  <a:path h="793025" w="698500">
                    <a:moveTo>
                      <a:pt x="393755" y="16007"/>
                    </a:moveTo>
                    <a:lnTo>
                      <a:pt x="653995" y="167419"/>
                    </a:lnTo>
                    <a:cubicBezTo>
                      <a:pt x="681549" y="183451"/>
                      <a:pt x="698500" y="212924"/>
                      <a:pt x="698500" y="244803"/>
                    </a:cubicBezTo>
                    <a:lnTo>
                      <a:pt x="698500" y="548223"/>
                    </a:lnTo>
                    <a:cubicBezTo>
                      <a:pt x="698500" y="580102"/>
                      <a:pt x="681549" y="609575"/>
                      <a:pt x="653995" y="625607"/>
                    </a:cubicBezTo>
                    <a:lnTo>
                      <a:pt x="393755" y="777019"/>
                    </a:lnTo>
                    <a:cubicBezTo>
                      <a:pt x="366244" y="793026"/>
                      <a:pt x="332256" y="793026"/>
                      <a:pt x="304745" y="777019"/>
                    </a:cubicBezTo>
                    <a:lnTo>
                      <a:pt x="44505" y="625607"/>
                    </a:lnTo>
                    <a:cubicBezTo>
                      <a:pt x="16951" y="609575"/>
                      <a:pt x="0" y="580102"/>
                      <a:pt x="0" y="548223"/>
                    </a:cubicBezTo>
                    <a:lnTo>
                      <a:pt x="0" y="244803"/>
                    </a:lnTo>
                    <a:cubicBezTo>
                      <a:pt x="0" y="212924"/>
                      <a:pt x="16951" y="183451"/>
                      <a:pt x="44505" y="167419"/>
                    </a:cubicBezTo>
                    <a:lnTo>
                      <a:pt x="304745" y="16007"/>
                    </a:lnTo>
                    <a:cubicBezTo>
                      <a:pt x="332256" y="0"/>
                      <a:pt x="366244" y="0"/>
                      <a:pt x="393755" y="16007"/>
                    </a:cubicBezTo>
                    <a:close/>
                  </a:path>
                </a:pathLst>
              </a:custGeom>
              <a:solidFill>
                <a:srgbClr val="000000">
                  <a:alpha val="0"/>
                </a:srgbClr>
              </a:solidFill>
              <a:ln w="19050" cap="sq">
                <a:solidFill>
                  <a:srgbClr val="8CB195"/>
                </a:solidFill>
                <a:prstDash val="solid"/>
                <a:miter/>
              </a:ln>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60"/>
                  </a:lnSpc>
                </a:pPr>
              </a:p>
            </p:txBody>
          </p:sp>
        </p:grpSp>
        <p:grpSp>
          <p:nvGrpSpPr>
            <p:cNvPr name="Group 11" id="11"/>
            <p:cNvGrpSpPr/>
            <p:nvPr/>
          </p:nvGrpSpPr>
          <p:grpSpPr>
            <a:xfrm rot="0">
              <a:off x="0" y="13207"/>
              <a:ext cx="2040903" cy="2374869"/>
              <a:chOff x="0" y="0"/>
              <a:chExt cx="698500" cy="812800"/>
            </a:xfrm>
          </p:grpSpPr>
          <p:sp>
            <p:nvSpPr>
              <p:cNvPr name="Freeform 12" id="12"/>
              <p:cNvSpPr/>
              <p:nvPr/>
            </p:nvSpPr>
            <p:spPr>
              <a:xfrm flipH="false" flipV="false" rot="0">
                <a:off x="0" y="8680"/>
                <a:ext cx="698500" cy="795440"/>
              </a:xfrm>
              <a:custGeom>
                <a:avLst/>
                <a:gdLst/>
                <a:ahLst/>
                <a:cxnLst/>
                <a:rect r="r" b="b" t="t" l="l"/>
                <a:pathLst>
                  <a:path h="795440" w="698500">
                    <a:moveTo>
                      <a:pt x="388320" y="14052"/>
                    </a:moveTo>
                    <a:lnTo>
                      <a:pt x="659430" y="171788"/>
                    </a:lnTo>
                    <a:cubicBezTo>
                      <a:pt x="683619" y="185862"/>
                      <a:pt x="698500" y="211736"/>
                      <a:pt x="698500" y="239722"/>
                    </a:cubicBezTo>
                    <a:lnTo>
                      <a:pt x="698500" y="555718"/>
                    </a:lnTo>
                    <a:cubicBezTo>
                      <a:pt x="698500" y="583704"/>
                      <a:pt x="683619" y="609578"/>
                      <a:pt x="659430" y="623652"/>
                    </a:cubicBezTo>
                    <a:lnTo>
                      <a:pt x="388320" y="781388"/>
                    </a:lnTo>
                    <a:cubicBezTo>
                      <a:pt x="364169" y="795440"/>
                      <a:pt x="334331" y="795440"/>
                      <a:pt x="310180" y="781388"/>
                    </a:cubicBezTo>
                    <a:lnTo>
                      <a:pt x="39070" y="623652"/>
                    </a:lnTo>
                    <a:cubicBezTo>
                      <a:pt x="14881" y="609578"/>
                      <a:pt x="0" y="583704"/>
                      <a:pt x="0" y="555718"/>
                    </a:cubicBezTo>
                    <a:lnTo>
                      <a:pt x="0" y="239722"/>
                    </a:lnTo>
                    <a:cubicBezTo>
                      <a:pt x="0" y="211736"/>
                      <a:pt x="14881" y="185862"/>
                      <a:pt x="39070" y="171788"/>
                    </a:cubicBezTo>
                    <a:lnTo>
                      <a:pt x="310180" y="14052"/>
                    </a:lnTo>
                    <a:cubicBezTo>
                      <a:pt x="334331" y="0"/>
                      <a:pt x="364169" y="0"/>
                      <a:pt x="388320" y="14052"/>
                    </a:cubicBezTo>
                    <a:close/>
                  </a:path>
                </a:pathLst>
              </a:custGeom>
              <a:solidFill>
                <a:srgbClr val="00B58F"/>
              </a:solidFill>
            </p:spPr>
          </p:sp>
          <p:sp>
            <p:nvSpPr>
              <p:cNvPr name="TextBox 13" id="13"/>
              <p:cNvSpPr txBox="true"/>
              <p:nvPr/>
            </p:nvSpPr>
            <p:spPr>
              <a:xfrm>
                <a:off x="0" y="101600"/>
                <a:ext cx="698500" cy="571500"/>
              </a:xfrm>
              <a:prstGeom prst="rect">
                <a:avLst/>
              </a:prstGeom>
            </p:spPr>
            <p:txBody>
              <a:bodyPr anchor="ctr" rtlCol="false" tIns="50800" lIns="50800" bIns="50800" rIns="50800"/>
              <a:lstStyle/>
              <a:p>
                <a:pPr algn="ctr">
                  <a:lnSpc>
                    <a:spcPts val="2660"/>
                  </a:lnSpc>
                </a:pPr>
              </a:p>
            </p:txBody>
          </p:sp>
        </p:grpSp>
        <p:sp>
          <p:nvSpPr>
            <p:cNvPr name="Freeform 14" id="14"/>
            <p:cNvSpPr/>
            <p:nvPr/>
          </p:nvSpPr>
          <p:spPr>
            <a:xfrm flipH="false" flipV="false" rot="0">
              <a:off x="475781" y="777420"/>
              <a:ext cx="1238872" cy="824413"/>
            </a:xfrm>
            <a:custGeom>
              <a:avLst/>
              <a:gdLst/>
              <a:ahLst/>
              <a:cxnLst/>
              <a:rect r="r" b="b" t="t" l="l"/>
              <a:pathLst>
                <a:path h="824413" w="1238872">
                  <a:moveTo>
                    <a:pt x="0" y="0"/>
                  </a:moveTo>
                  <a:lnTo>
                    <a:pt x="1238872" y="0"/>
                  </a:lnTo>
                  <a:lnTo>
                    <a:pt x="1238872" y="824413"/>
                  </a:lnTo>
                  <a:lnTo>
                    <a:pt x="0" y="8244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2302689" y="796470"/>
              <a:ext cx="1833547" cy="635152"/>
            </a:xfrm>
            <a:prstGeom prst="rect">
              <a:avLst/>
            </a:prstGeom>
          </p:spPr>
          <p:txBody>
            <a:bodyPr anchor="t" rtlCol="false" tIns="0" lIns="0" bIns="0" rIns="0">
              <a:spAutoFit/>
            </a:bodyPr>
            <a:lstStyle/>
            <a:p>
              <a:pPr algn="l">
                <a:lnSpc>
                  <a:spcPts val="1767"/>
                </a:lnSpc>
              </a:pPr>
              <a:r>
                <a:rPr lang="en-US" sz="1767" b="true">
                  <a:solidFill>
                    <a:srgbClr val="00B58F"/>
                  </a:solidFill>
                  <a:latin typeface="Poppins Bold"/>
                  <a:ea typeface="Poppins Bold"/>
                  <a:cs typeface="Poppins Bold"/>
                  <a:sym typeface="Poppins Bold"/>
                </a:rPr>
                <a:t>OEMs &amp;</a:t>
              </a:r>
            </a:p>
            <a:p>
              <a:pPr algn="l">
                <a:lnSpc>
                  <a:spcPts val="1767"/>
                </a:lnSpc>
              </a:pPr>
              <a:r>
                <a:rPr lang="en-US" sz="1767" b="true">
                  <a:solidFill>
                    <a:srgbClr val="00B58F"/>
                  </a:solidFill>
                  <a:latin typeface="Poppins Bold"/>
                  <a:ea typeface="Poppins Bold"/>
                  <a:cs typeface="Poppins Bold"/>
                  <a:sym typeface="Poppins Bold"/>
                </a:rPr>
                <a:t>Dealerships</a:t>
              </a:r>
            </a:p>
          </p:txBody>
        </p:sp>
      </p:grpSp>
      <p:sp>
        <p:nvSpPr>
          <p:cNvPr name="TextBox 16" id="16"/>
          <p:cNvSpPr txBox="true"/>
          <p:nvPr/>
        </p:nvSpPr>
        <p:spPr>
          <a:xfrm rot="0">
            <a:off x="17629822" y="9641554"/>
            <a:ext cx="263643" cy="318807"/>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27</a:t>
            </a:r>
          </a:p>
        </p:txBody>
      </p:sp>
      <p:grpSp>
        <p:nvGrpSpPr>
          <p:cNvPr name="Group 17" id="17"/>
          <p:cNvGrpSpPr/>
          <p:nvPr/>
        </p:nvGrpSpPr>
        <p:grpSpPr>
          <a:xfrm rot="0">
            <a:off x="-3150242" y="-784283"/>
            <a:ext cx="29946427" cy="11886680"/>
            <a:chOff x="0" y="0"/>
            <a:chExt cx="39928569" cy="15848907"/>
          </a:xfrm>
        </p:grpSpPr>
        <p:grpSp>
          <p:nvGrpSpPr>
            <p:cNvPr name="Group 18" id="18"/>
            <p:cNvGrpSpPr/>
            <p:nvPr/>
          </p:nvGrpSpPr>
          <p:grpSpPr>
            <a:xfrm rot="0">
              <a:off x="0" y="14326142"/>
              <a:ext cx="13280782" cy="1522765"/>
              <a:chOff x="0" y="0"/>
              <a:chExt cx="2572779" cy="294993"/>
            </a:xfrm>
          </p:grpSpPr>
          <p:sp>
            <p:nvSpPr>
              <p:cNvPr name="Freeform 19" id="19"/>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20" id="20"/>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Freeform 21" id="21"/>
            <p:cNvSpPr/>
            <p:nvPr/>
          </p:nvSpPr>
          <p:spPr>
            <a:xfrm flipH="false" flipV="false" rot="0">
              <a:off x="24146794" y="1325190"/>
              <a:ext cx="358004" cy="285101"/>
            </a:xfrm>
            <a:custGeom>
              <a:avLst/>
              <a:gdLst/>
              <a:ahLst/>
              <a:cxnLst/>
              <a:rect r="r" b="b" t="t" l="l"/>
              <a:pathLst>
                <a:path h="285101" w="358004">
                  <a:moveTo>
                    <a:pt x="0" y="0"/>
                  </a:moveTo>
                  <a:lnTo>
                    <a:pt x="358004" y="0"/>
                  </a:lnTo>
                  <a:lnTo>
                    <a:pt x="358004" y="285101"/>
                  </a:lnTo>
                  <a:lnTo>
                    <a:pt x="0" y="2851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24640184" y="1287090"/>
              <a:ext cx="3175500" cy="352213"/>
            </a:xfrm>
            <a:prstGeom prst="rect">
              <a:avLst/>
            </a:prstGeom>
          </p:spPr>
          <p:txBody>
            <a:bodyPr anchor="t" rtlCol="false" tIns="0" lIns="0" bIns="0" rIns="0">
              <a:spAutoFit/>
            </a:bodyPr>
            <a:lstStyle/>
            <a:p>
              <a:pPr algn="l">
                <a:lnSpc>
                  <a:spcPts val="2239"/>
                </a:lnSpc>
              </a:pPr>
              <a:r>
                <a:rPr lang="en-US" sz="1599" spc="39" b="true">
                  <a:solidFill>
                    <a:srgbClr val="0B132B"/>
                  </a:solidFill>
                  <a:latin typeface="Bricolage Grotesque Bold"/>
                  <a:ea typeface="Bricolage Grotesque Bold"/>
                  <a:cs typeface="Bricolage Grotesque Bold"/>
                  <a:sym typeface="Bricolage Grotesque Bold"/>
                </a:rPr>
                <a:t>B.E.A.N.N.S GROUP</a:t>
              </a:r>
            </a:p>
          </p:txBody>
        </p:sp>
        <p:grpSp>
          <p:nvGrpSpPr>
            <p:cNvPr name="Group 23" id="23"/>
            <p:cNvGrpSpPr/>
            <p:nvPr/>
          </p:nvGrpSpPr>
          <p:grpSpPr>
            <a:xfrm rot="0">
              <a:off x="22198486" y="0"/>
              <a:ext cx="17730082" cy="1890161"/>
              <a:chOff x="0" y="0"/>
              <a:chExt cx="3434706" cy="366166"/>
            </a:xfrm>
          </p:grpSpPr>
          <p:sp>
            <p:nvSpPr>
              <p:cNvPr name="Freeform 24" id="24"/>
              <p:cNvSpPr/>
              <p:nvPr/>
            </p:nvSpPr>
            <p:spPr>
              <a:xfrm flipH="false" flipV="false" rot="0">
                <a:off x="0" y="0"/>
                <a:ext cx="3434706" cy="366166"/>
              </a:xfrm>
              <a:custGeom>
                <a:avLst/>
                <a:gdLst/>
                <a:ahLst/>
                <a:cxnLst/>
                <a:rect r="r" b="b" t="t" l="l"/>
                <a:pathLst>
                  <a:path h="366166" w="3434706">
                    <a:moveTo>
                      <a:pt x="34932" y="0"/>
                    </a:moveTo>
                    <a:lnTo>
                      <a:pt x="3399773" y="0"/>
                    </a:lnTo>
                    <a:cubicBezTo>
                      <a:pt x="3409038" y="0"/>
                      <a:pt x="3417923" y="3680"/>
                      <a:pt x="3424474" y="10231"/>
                    </a:cubicBezTo>
                    <a:cubicBezTo>
                      <a:pt x="3431025" y="16783"/>
                      <a:pt x="3434706" y="25668"/>
                      <a:pt x="3434706" y="34932"/>
                    </a:cubicBezTo>
                    <a:lnTo>
                      <a:pt x="3434706" y="331233"/>
                    </a:lnTo>
                    <a:cubicBezTo>
                      <a:pt x="3434706" y="350526"/>
                      <a:pt x="3419066" y="366166"/>
                      <a:pt x="3399773" y="366166"/>
                    </a:cubicBezTo>
                    <a:lnTo>
                      <a:pt x="34932" y="366166"/>
                    </a:lnTo>
                    <a:cubicBezTo>
                      <a:pt x="15640" y="366166"/>
                      <a:pt x="0" y="350526"/>
                      <a:pt x="0" y="331233"/>
                    </a:cubicBezTo>
                    <a:lnTo>
                      <a:pt x="0" y="34932"/>
                    </a:lnTo>
                    <a:cubicBezTo>
                      <a:pt x="0" y="15640"/>
                      <a:pt x="15640" y="0"/>
                      <a:pt x="34932" y="0"/>
                    </a:cubicBezTo>
                    <a:close/>
                  </a:path>
                </a:pathLst>
              </a:custGeom>
              <a:solidFill>
                <a:srgbClr val="000000">
                  <a:alpha val="0"/>
                </a:srgbClr>
              </a:solidFill>
              <a:ln w="19050" cap="rnd">
                <a:solidFill>
                  <a:srgbClr val="00B58F"/>
                </a:solidFill>
                <a:prstDash val="solid"/>
                <a:round/>
              </a:ln>
            </p:spPr>
          </p:sp>
          <p:sp>
            <p:nvSpPr>
              <p:cNvPr name="TextBox 25" id="25"/>
              <p:cNvSpPr txBox="true"/>
              <p:nvPr/>
            </p:nvSpPr>
            <p:spPr>
              <a:xfrm>
                <a:off x="0" y="-38100"/>
                <a:ext cx="3434706" cy="404266"/>
              </a:xfrm>
              <a:prstGeom prst="rect">
                <a:avLst/>
              </a:prstGeom>
            </p:spPr>
            <p:txBody>
              <a:bodyPr anchor="ctr" rtlCol="false" tIns="50800" lIns="50800" bIns="50800" rIns="50800"/>
              <a:lstStyle/>
              <a:p>
                <a:pPr algn="ctr">
                  <a:lnSpc>
                    <a:spcPts val="2659"/>
                  </a:lnSpc>
                  <a:spcBef>
                    <a:spcPct val="0"/>
                  </a:spcBef>
                </a:pPr>
              </a:p>
            </p:txBody>
          </p:sp>
        </p:gr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0304" y="2562131"/>
            <a:ext cx="84268" cy="84268"/>
            <a:chOff x="0" y="0"/>
            <a:chExt cx="67656" cy="67656"/>
          </a:xfrm>
        </p:grpSpPr>
        <p:sp>
          <p:nvSpPr>
            <p:cNvPr name="Freeform 3" id="3"/>
            <p:cNvSpPr/>
            <p:nvPr/>
          </p:nvSpPr>
          <p:spPr>
            <a:xfrm flipH="false" flipV="false" rot="0">
              <a:off x="0" y="0"/>
              <a:ext cx="67656" cy="67656"/>
            </a:xfrm>
            <a:custGeom>
              <a:avLst/>
              <a:gdLst/>
              <a:ahLst/>
              <a:cxnLst/>
              <a:rect r="r" b="b" t="t" l="l"/>
              <a:pathLst>
                <a:path h="67656" w="67656">
                  <a:moveTo>
                    <a:pt x="33828" y="0"/>
                  </a:moveTo>
                  <a:lnTo>
                    <a:pt x="33828" y="0"/>
                  </a:lnTo>
                  <a:cubicBezTo>
                    <a:pt x="42800" y="0"/>
                    <a:pt x="51404" y="3564"/>
                    <a:pt x="57748" y="9908"/>
                  </a:cubicBezTo>
                  <a:cubicBezTo>
                    <a:pt x="64092" y="16252"/>
                    <a:pt x="67656" y="24856"/>
                    <a:pt x="67656" y="33828"/>
                  </a:cubicBezTo>
                  <a:lnTo>
                    <a:pt x="67656" y="33828"/>
                  </a:lnTo>
                  <a:cubicBezTo>
                    <a:pt x="67656" y="42800"/>
                    <a:pt x="64092" y="51404"/>
                    <a:pt x="57748" y="57748"/>
                  </a:cubicBezTo>
                  <a:cubicBezTo>
                    <a:pt x="51404" y="64092"/>
                    <a:pt x="42800" y="67656"/>
                    <a:pt x="33828" y="67656"/>
                  </a:cubicBezTo>
                  <a:lnTo>
                    <a:pt x="33828" y="67656"/>
                  </a:lnTo>
                  <a:cubicBezTo>
                    <a:pt x="24856" y="67656"/>
                    <a:pt x="16252" y="64092"/>
                    <a:pt x="9908" y="57748"/>
                  </a:cubicBezTo>
                  <a:cubicBezTo>
                    <a:pt x="3564" y="51404"/>
                    <a:pt x="0" y="42800"/>
                    <a:pt x="0" y="33828"/>
                  </a:cubicBezTo>
                  <a:lnTo>
                    <a:pt x="0" y="33828"/>
                  </a:lnTo>
                  <a:cubicBezTo>
                    <a:pt x="0" y="24856"/>
                    <a:pt x="3564" y="16252"/>
                    <a:pt x="9908" y="9908"/>
                  </a:cubicBezTo>
                  <a:cubicBezTo>
                    <a:pt x="16252" y="3564"/>
                    <a:pt x="24856" y="0"/>
                    <a:pt x="33828" y="0"/>
                  </a:cubicBezTo>
                  <a:close/>
                </a:path>
              </a:pathLst>
            </a:custGeom>
            <a:solidFill>
              <a:srgbClr val="071C2B"/>
            </a:solidFill>
          </p:spPr>
        </p:sp>
        <p:sp>
          <p:nvSpPr>
            <p:cNvPr name="TextBox 4" id="4"/>
            <p:cNvSpPr txBox="true"/>
            <p:nvPr/>
          </p:nvSpPr>
          <p:spPr>
            <a:xfrm>
              <a:off x="0" y="-104775"/>
              <a:ext cx="67656" cy="172431"/>
            </a:xfrm>
            <a:prstGeom prst="rect">
              <a:avLst/>
            </a:prstGeom>
          </p:spPr>
          <p:txBody>
            <a:bodyPr anchor="ctr" rtlCol="false" tIns="29283" lIns="29283" bIns="29283" rIns="29283"/>
            <a:lstStyle/>
            <a:p>
              <a:pPr algn="ctr">
                <a:lnSpc>
                  <a:spcPts val="3401"/>
                </a:lnSpc>
              </a:pPr>
            </a:p>
          </p:txBody>
        </p:sp>
      </p:grpSp>
      <p:grpSp>
        <p:nvGrpSpPr>
          <p:cNvPr name="Group 5" id="5"/>
          <p:cNvGrpSpPr/>
          <p:nvPr/>
        </p:nvGrpSpPr>
        <p:grpSpPr>
          <a:xfrm rot="0">
            <a:off x="1610304" y="2694348"/>
            <a:ext cx="84268" cy="84268"/>
            <a:chOff x="0" y="0"/>
            <a:chExt cx="67656" cy="67656"/>
          </a:xfrm>
        </p:grpSpPr>
        <p:sp>
          <p:nvSpPr>
            <p:cNvPr name="Freeform 6" id="6"/>
            <p:cNvSpPr/>
            <p:nvPr/>
          </p:nvSpPr>
          <p:spPr>
            <a:xfrm flipH="false" flipV="false" rot="0">
              <a:off x="0" y="0"/>
              <a:ext cx="67656" cy="67656"/>
            </a:xfrm>
            <a:custGeom>
              <a:avLst/>
              <a:gdLst/>
              <a:ahLst/>
              <a:cxnLst/>
              <a:rect r="r" b="b" t="t" l="l"/>
              <a:pathLst>
                <a:path h="67656" w="67656">
                  <a:moveTo>
                    <a:pt x="33828" y="0"/>
                  </a:moveTo>
                  <a:lnTo>
                    <a:pt x="33828" y="0"/>
                  </a:lnTo>
                  <a:cubicBezTo>
                    <a:pt x="42800" y="0"/>
                    <a:pt x="51404" y="3564"/>
                    <a:pt x="57748" y="9908"/>
                  </a:cubicBezTo>
                  <a:cubicBezTo>
                    <a:pt x="64092" y="16252"/>
                    <a:pt x="67656" y="24856"/>
                    <a:pt x="67656" y="33828"/>
                  </a:cubicBezTo>
                  <a:lnTo>
                    <a:pt x="67656" y="33828"/>
                  </a:lnTo>
                  <a:cubicBezTo>
                    <a:pt x="67656" y="42800"/>
                    <a:pt x="64092" y="51404"/>
                    <a:pt x="57748" y="57748"/>
                  </a:cubicBezTo>
                  <a:cubicBezTo>
                    <a:pt x="51404" y="64092"/>
                    <a:pt x="42800" y="67656"/>
                    <a:pt x="33828" y="67656"/>
                  </a:cubicBezTo>
                  <a:lnTo>
                    <a:pt x="33828" y="67656"/>
                  </a:lnTo>
                  <a:cubicBezTo>
                    <a:pt x="24856" y="67656"/>
                    <a:pt x="16252" y="64092"/>
                    <a:pt x="9908" y="57748"/>
                  </a:cubicBezTo>
                  <a:cubicBezTo>
                    <a:pt x="3564" y="51404"/>
                    <a:pt x="0" y="42800"/>
                    <a:pt x="0" y="33828"/>
                  </a:cubicBezTo>
                  <a:lnTo>
                    <a:pt x="0" y="33828"/>
                  </a:lnTo>
                  <a:cubicBezTo>
                    <a:pt x="0" y="24856"/>
                    <a:pt x="3564" y="16252"/>
                    <a:pt x="9908" y="9908"/>
                  </a:cubicBezTo>
                  <a:cubicBezTo>
                    <a:pt x="16252" y="3564"/>
                    <a:pt x="24856" y="0"/>
                    <a:pt x="33828" y="0"/>
                  </a:cubicBezTo>
                  <a:close/>
                </a:path>
              </a:pathLst>
            </a:custGeom>
            <a:solidFill>
              <a:srgbClr val="071C2B"/>
            </a:solidFill>
          </p:spPr>
        </p:sp>
        <p:sp>
          <p:nvSpPr>
            <p:cNvPr name="TextBox 7" id="7"/>
            <p:cNvSpPr txBox="true"/>
            <p:nvPr/>
          </p:nvSpPr>
          <p:spPr>
            <a:xfrm>
              <a:off x="0" y="-104775"/>
              <a:ext cx="67656" cy="172431"/>
            </a:xfrm>
            <a:prstGeom prst="rect">
              <a:avLst/>
            </a:prstGeom>
          </p:spPr>
          <p:txBody>
            <a:bodyPr anchor="ctr" rtlCol="false" tIns="29283" lIns="29283" bIns="29283" rIns="29283"/>
            <a:lstStyle/>
            <a:p>
              <a:pPr algn="ctr">
                <a:lnSpc>
                  <a:spcPts val="3401"/>
                </a:lnSpc>
              </a:pPr>
            </a:p>
          </p:txBody>
        </p:sp>
      </p:grpSp>
      <p:grpSp>
        <p:nvGrpSpPr>
          <p:cNvPr name="Group 8" id="8"/>
          <p:cNvGrpSpPr/>
          <p:nvPr/>
        </p:nvGrpSpPr>
        <p:grpSpPr>
          <a:xfrm rot="0">
            <a:off x="1740965" y="2562131"/>
            <a:ext cx="84268" cy="84268"/>
            <a:chOff x="0" y="0"/>
            <a:chExt cx="67656" cy="67656"/>
          </a:xfrm>
        </p:grpSpPr>
        <p:sp>
          <p:nvSpPr>
            <p:cNvPr name="Freeform 9" id="9"/>
            <p:cNvSpPr/>
            <p:nvPr/>
          </p:nvSpPr>
          <p:spPr>
            <a:xfrm flipH="false" flipV="false" rot="0">
              <a:off x="0" y="0"/>
              <a:ext cx="67656" cy="67656"/>
            </a:xfrm>
            <a:custGeom>
              <a:avLst/>
              <a:gdLst/>
              <a:ahLst/>
              <a:cxnLst/>
              <a:rect r="r" b="b" t="t" l="l"/>
              <a:pathLst>
                <a:path h="67656" w="67656">
                  <a:moveTo>
                    <a:pt x="33828" y="0"/>
                  </a:moveTo>
                  <a:lnTo>
                    <a:pt x="33828" y="0"/>
                  </a:lnTo>
                  <a:cubicBezTo>
                    <a:pt x="42800" y="0"/>
                    <a:pt x="51404" y="3564"/>
                    <a:pt x="57748" y="9908"/>
                  </a:cubicBezTo>
                  <a:cubicBezTo>
                    <a:pt x="64092" y="16252"/>
                    <a:pt x="67656" y="24856"/>
                    <a:pt x="67656" y="33828"/>
                  </a:cubicBezTo>
                  <a:lnTo>
                    <a:pt x="67656" y="33828"/>
                  </a:lnTo>
                  <a:cubicBezTo>
                    <a:pt x="67656" y="42800"/>
                    <a:pt x="64092" y="51404"/>
                    <a:pt x="57748" y="57748"/>
                  </a:cubicBezTo>
                  <a:cubicBezTo>
                    <a:pt x="51404" y="64092"/>
                    <a:pt x="42800" y="67656"/>
                    <a:pt x="33828" y="67656"/>
                  </a:cubicBezTo>
                  <a:lnTo>
                    <a:pt x="33828" y="67656"/>
                  </a:lnTo>
                  <a:cubicBezTo>
                    <a:pt x="24856" y="67656"/>
                    <a:pt x="16252" y="64092"/>
                    <a:pt x="9908" y="57748"/>
                  </a:cubicBezTo>
                  <a:cubicBezTo>
                    <a:pt x="3564" y="51404"/>
                    <a:pt x="0" y="42800"/>
                    <a:pt x="0" y="33828"/>
                  </a:cubicBezTo>
                  <a:lnTo>
                    <a:pt x="0" y="33828"/>
                  </a:lnTo>
                  <a:cubicBezTo>
                    <a:pt x="0" y="24856"/>
                    <a:pt x="3564" y="16252"/>
                    <a:pt x="9908" y="9908"/>
                  </a:cubicBezTo>
                  <a:cubicBezTo>
                    <a:pt x="16252" y="3564"/>
                    <a:pt x="24856" y="0"/>
                    <a:pt x="33828" y="0"/>
                  </a:cubicBezTo>
                  <a:close/>
                </a:path>
              </a:pathLst>
            </a:custGeom>
            <a:solidFill>
              <a:srgbClr val="071C2B"/>
            </a:solidFill>
          </p:spPr>
        </p:sp>
        <p:sp>
          <p:nvSpPr>
            <p:cNvPr name="TextBox 10" id="10"/>
            <p:cNvSpPr txBox="true"/>
            <p:nvPr/>
          </p:nvSpPr>
          <p:spPr>
            <a:xfrm>
              <a:off x="0" y="-104775"/>
              <a:ext cx="67656" cy="172431"/>
            </a:xfrm>
            <a:prstGeom prst="rect">
              <a:avLst/>
            </a:prstGeom>
          </p:spPr>
          <p:txBody>
            <a:bodyPr anchor="ctr" rtlCol="false" tIns="29283" lIns="29283" bIns="29283" rIns="29283"/>
            <a:lstStyle/>
            <a:p>
              <a:pPr algn="ctr">
                <a:lnSpc>
                  <a:spcPts val="3401"/>
                </a:lnSpc>
              </a:pPr>
            </a:p>
          </p:txBody>
        </p:sp>
      </p:grpSp>
      <p:grpSp>
        <p:nvGrpSpPr>
          <p:cNvPr name="Group 11" id="11"/>
          <p:cNvGrpSpPr/>
          <p:nvPr/>
        </p:nvGrpSpPr>
        <p:grpSpPr>
          <a:xfrm rot="0">
            <a:off x="1740965" y="2694348"/>
            <a:ext cx="84268" cy="84268"/>
            <a:chOff x="0" y="0"/>
            <a:chExt cx="67656" cy="67656"/>
          </a:xfrm>
        </p:grpSpPr>
        <p:sp>
          <p:nvSpPr>
            <p:cNvPr name="Freeform 12" id="12"/>
            <p:cNvSpPr/>
            <p:nvPr/>
          </p:nvSpPr>
          <p:spPr>
            <a:xfrm flipH="false" flipV="false" rot="0">
              <a:off x="0" y="0"/>
              <a:ext cx="67656" cy="67656"/>
            </a:xfrm>
            <a:custGeom>
              <a:avLst/>
              <a:gdLst/>
              <a:ahLst/>
              <a:cxnLst/>
              <a:rect r="r" b="b" t="t" l="l"/>
              <a:pathLst>
                <a:path h="67656" w="67656">
                  <a:moveTo>
                    <a:pt x="33828" y="0"/>
                  </a:moveTo>
                  <a:lnTo>
                    <a:pt x="33828" y="0"/>
                  </a:lnTo>
                  <a:cubicBezTo>
                    <a:pt x="42800" y="0"/>
                    <a:pt x="51404" y="3564"/>
                    <a:pt x="57748" y="9908"/>
                  </a:cubicBezTo>
                  <a:cubicBezTo>
                    <a:pt x="64092" y="16252"/>
                    <a:pt x="67656" y="24856"/>
                    <a:pt x="67656" y="33828"/>
                  </a:cubicBezTo>
                  <a:lnTo>
                    <a:pt x="67656" y="33828"/>
                  </a:lnTo>
                  <a:cubicBezTo>
                    <a:pt x="67656" y="42800"/>
                    <a:pt x="64092" y="51404"/>
                    <a:pt x="57748" y="57748"/>
                  </a:cubicBezTo>
                  <a:cubicBezTo>
                    <a:pt x="51404" y="64092"/>
                    <a:pt x="42800" y="67656"/>
                    <a:pt x="33828" y="67656"/>
                  </a:cubicBezTo>
                  <a:lnTo>
                    <a:pt x="33828" y="67656"/>
                  </a:lnTo>
                  <a:cubicBezTo>
                    <a:pt x="24856" y="67656"/>
                    <a:pt x="16252" y="64092"/>
                    <a:pt x="9908" y="57748"/>
                  </a:cubicBezTo>
                  <a:cubicBezTo>
                    <a:pt x="3564" y="51404"/>
                    <a:pt x="0" y="42800"/>
                    <a:pt x="0" y="33828"/>
                  </a:cubicBezTo>
                  <a:lnTo>
                    <a:pt x="0" y="33828"/>
                  </a:lnTo>
                  <a:cubicBezTo>
                    <a:pt x="0" y="24856"/>
                    <a:pt x="3564" y="16252"/>
                    <a:pt x="9908" y="9908"/>
                  </a:cubicBezTo>
                  <a:cubicBezTo>
                    <a:pt x="16252" y="3564"/>
                    <a:pt x="24856" y="0"/>
                    <a:pt x="33828" y="0"/>
                  </a:cubicBezTo>
                  <a:close/>
                </a:path>
              </a:pathLst>
            </a:custGeom>
            <a:solidFill>
              <a:srgbClr val="071C2B"/>
            </a:solidFill>
          </p:spPr>
        </p:sp>
        <p:sp>
          <p:nvSpPr>
            <p:cNvPr name="TextBox 13" id="13"/>
            <p:cNvSpPr txBox="true"/>
            <p:nvPr/>
          </p:nvSpPr>
          <p:spPr>
            <a:xfrm>
              <a:off x="0" y="-104775"/>
              <a:ext cx="67656" cy="172431"/>
            </a:xfrm>
            <a:prstGeom prst="rect">
              <a:avLst/>
            </a:prstGeom>
          </p:spPr>
          <p:txBody>
            <a:bodyPr anchor="ctr" rtlCol="false" tIns="29283" lIns="29283" bIns="29283" rIns="29283"/>
            <a:lstStyle/>
            <a:p>
              <a:pPr algn="ctr">
                <a:lnSpc>
                  <a:spcPts val="3401"/>
                </a:lnSpc>
              </a:pPr>
            </a:p>
          </p:txBody>
        </p:sp>
      </p:grpSp>
      <p:sp>
        <p:nvSpPr>
          <p:cNvPr name="TextBox 14" id="14"/>
          <p:cNvSpPr txBox="true"/>
          <p:nvPr/>
        </p:nvSpPr>
        <p:spPr>
          <a:xfrm rot="0">
            <a:off x="1952737" y="2454156"/>
            <a:ext cx="4914007" cy="375285"/>
          </a:xfrm>
          <a:prstGeom prst="rect">
            <a:avLst/>
          </a:prstGeom>
        </p:spPr>
        <p:txBody>
          <a:bodyPr anchor="t" rtlCol="false" tIns="0" lIns="0" bIns="0" rIns="0">
            <a:spAutoFit/>
          </a:bodyPr>
          <a:lstStyle/>
          <a:p>
            <a:pPr algn="l">
              <a:lnSpc>
                <a:spcPts val="2940"/>
              </a:lnSpc>
            </a:pPr>
            <a:r>
              <a:rPr lang="en-US" sz="2100" spc="447">
                <a:solidFill>
                  <a:srgbClr val="071C2B"/>
                </a:solidFill>
                <a:latin typeface="Poppins"/>
                <a:ea typeface="Poppins"/>
                <a:cs typeface="Poppins"/>
                <a:sym typeface="Poppins"/>
              </a:rPr>
              <a:t>GROUP 1 (B.E.A.N.N.S TEAM)</a:t>
            </a:r>
          </a:p>
        </p:txBody>
      </p:sp>
      <p:sp>
        <p:nvSpPr>
          <p:cNvPr name="TextBox 15" id="15"/>
          <p:cNvSpPr txBox="true"/>
          <p:nvPr/>
        </p:nvSpPr>
        <p:spPr>
          <a:xfrm rot="0">
            <a:off x="1610304" y="3162447"/>
            <a:ext cx="7391109" cy="5820723"/>
          </a:xfrm>
          <a:prstGeom prst="rect">
            <a:avLst/>
          </a:prstGeom>
        </p:spPr>
        <p:txBody>
          <a:bodyPr anchor="t" rtlCol="false" tIns="0" lIns="0" bIns="0" rIns="0">
            <a:spAutoFit/>
          </a:bodyPr>
          <a:lstStyle/>
          <a:p>
            <a:pPr algn="l">
              <a:lnSpc>
                <a:spcPts val="11271"/>
              </a:lnSpc>
            </a:pPr>
            <a:r>
              <a:rPr lang="en-US" sz="10437" b="true">
                <a:solidFill>
                  <a:srgbClr val="071C2B"/>
                </a:solidFill>
                <a:latin typeface="Poppins Semi-Bold"/>
                <a:ea typeface="Poppins Semi-Bold"/>
                <a:cs typeface="Poppins Semi-Bold"/>
                <a:sym typeface="Poppins Semi-Bold"/>
              </a:rPr>
              <a:t>THANK YOU FOR YOUR ATTENTION</a:t>
            </a:r>
          </a:p>
        </p:txBody>
      </p:sp>
      <p:sp>
        <p:nvSpPr>
          <p:cNvPr name="Freeform 16" id="16"/>
          <p:cNvSpPr/>
          <p:nvPr/>
        </p:nvSpPr>
        <p:spPr>
          <a:xfrm flipH="false" flipV="false" rot="0">
            <a:off x="126843" y="292016"/>
            <a:ext cx="1803715" cy="1057428"/>
          </a:xfrm>
          <a:custGeom>
            <a:avLst/>
            <a:gdLst/>
            <a:ahLst/>
            <a:cxnLst/>
            <a:rect r="r" b="b" t="t" l="l"/>
            <a:pathLst>
              <a:path h="1057428" w="1803715">
                <a:moveTo>
                  <a:pt x="0" y="0"/>
                </a:moveTo>
                <a:lnTo>
                  <a:pt x="1803714" y="0"/>
                </a:lnTo>
                <a:lnTo>
                  <a:pt x="1803714" y="1057428"/>
                </a:lnTo>
                <a:lnTo>
                  <a:pt x="0" y="1057428"/>
                </a:lnTo>
                <a:lnTo>
                  <a:pt x="0" y="0"/>
                </a:lnTo>
                <a:close/>
              </a:path>
            </a:pathLst>
          </a:custGeom>
          <a:blipFill>
            <a:blip r:embed="rId2"/>
            <a:stretch>
              <a:fillRect l="0" t="0" r="0" b="0"/>
            </a:stretch>
          </a:blipFill>
        </p:spPr>
      </p:sp>
      <p:grpSp>
        <p:nvGrpSpPr>
          <p:cNvPr name="Group 17" id="17"/>
          <p:cNvGrpSpPr/>
          <p:nvPr/>
        </p:nvGrpSpPr>
        <p:grpSpPr>
          <a:xfrm rot="0">
            <a:off x="429947" y="8590687"/>
            <a:ext cx="136837" cy="13683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19" id="19"/>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20" id="20"/>
          <p:cNvGrpSpPr/>
          <p:nvPr/>
        </p:nvGrpSpPr>
        <p:grpSpPr>
          <a:xfrm rot="0">
            <a:off x="429947" y="8294105"/>
            <a:ext cx="136837" cy="13683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22" id="22"/>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23" id="23"/>
          <p:cNvGrpSpPr/>
          <p:nvPr/>
        </p:nvGrpSpPr>
        <p:grpSpPr>
          <a:xfrm rot="0">
            <a:off x="429947" y="7997522"/>
            <a:ext cx="136837" cy="13683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25" id="25"/>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sp>
        <p:nvSpPr>
          <p:cNvPr name="TextBox 26" id="26"/>
          <p:cNvSpPr txBox="true"/>
          <p:nvPr/>
        </p:nvSpPr>
        <p:spPr>
          <a:xfrm rot="-5400000">
            <a:off x="-164332" y="7053219"/>
            <a:ext cx="1277768" cy="259715"/>
          </a:xfrm>
          <a:prstGeom prst="rect">
            <a:avLst/>
          </a:prstGeom>
        </p:spPr>
        <p:txBody>
          <a:bodyPr anchor="t" rtlCol="false" tIns="0" lIns="0" bIns="0" rIns="0">
            <a:spAutoFit/>
          </a:bodyPr>
          <a:lstStyle/>
          <a:p>
            <a:pPr algn="l">
              <a:lnSpc>
                <a:spcPts val="1960"/>
              </a:lnSpc>
            </a:pPr>
            <a:r>
              <a:rPr lang="en-US" sz="1400">
                <a:solidFill>
                  <a:srgbClr val="071C2B"/>
                </a:solidFill>
                <a:latin typeface="Poppins"/>
                <a:ea typeface="Poppins"/>
                <a:cs typeface="Poppins"/>
                <a:sym typeface="Poppins"/>
              </a:rPr>
              <a:t>GROUP 1</a:t>
            </a:r>
          </a:p>
        </p:txBody>
      </p:sp>
      <p:sp>
        <p:nvSpPr>
          <p:cNvPr name="TextBox 27" id="27"/>
          <p:cNvSpPr txBox="true"/>
          <p:nvPr/>
        </p:nvSpPr>
        <p:spPr>
          <a:xfrm rot="-5400000">
            <a:off x="-834666" y="2880434"/>
            <a:ext cx="2618438" cy="259715"/>
          </a:xfrm>
          <a:prstGeom prst="rect">
            <a:avLst/>
          </a:prstGeom>
        </p:spPr>
        <p:txBody>
          <a:bodyPr anchor="t" rtlCol="false" tIns="0" lIns="0" bIns="0" rIns="0">
            <a:spAutoFit/>
          </a:bodyPr>
          <a:lstStyle/>
          <a:p>
            <a:pPr algn="l">
              <a:lnSpc>
                <a:spcPts val="1960"/>
              </a:lnSpc>
            </a:pPr>
            <a:r>
              <a:rPr lang="en-US" sz="1400">
                <a:solidFill>
                  <a:srgbClr val="071C2B"/>
                </a:solidFill>
                <a:latin typeface="Poppins"/>
                <a:ea typeface="Poppins"/>
                <a:cs typeface="Poppins"/>
                <a:sym typeface="Poppins"/>
              </a:rPr>
              <a:t>ELECTRIC AND HYBRID VEHICLE</a:t>
            </a:r>
          </a:p>
        </p:txBody>
      </p:sp>
      <p:grpSp>
        <p:nvGrpSpPr>
          <p:cNvPr name="Group 28" id="28"/>
          <p:cNvGrpSpPr/>
          <p:nvPr/>
        </p:nvGrpSpPr>
        <p:grpSpPr>
          <a:xfrm rot="0">
            <a:off x="7566993" y="-6008866"/>
            <a:ext cx="12017732" cy="12017732"/>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8FCFF">
                    <a:alpha val="100000"/>
                  </a:srgbClr>
                </a:gs>
                <a:gs pos="100000">
                  <a:srgbClr val="00B58F">
                    <a:alpha val="100000"/>
                  </a:srgbClr>
                </a:gs>
              </a:gsLst>
              <a:path path="circle">
                <a:fillToRect l="0" r="100000" t="0" b="100000"/>
              </a:path>
              <a:tileRect r="0" l="-100000" b="0" t="-100000"/>
            </a:gradFill>
            <a:ln w="12700">
              <a:solidFill>
                <a:srgbClr val="000000"/>
              </a:solidFill>
            </a:ln>
          </p:spPr>
        </p:sp>
      </p:grpSp>
      <p:sp>
        <p:nvSpPr>
          <p:cNvPr name="TextBox 30" id="30"/>
          <p:cNvSpPr txBox="true"/>
          <p:nvPr/>
        </p:nvSpPr>
        <p:spPr>
          <a:xfrm rot="0">
            <a:off x="17629822" y="9641554"/>
            <a:ext cx="263643" cy="318807"/>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28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grpSp>
        <p:nvGrpSpPr>
          <p:cNvPr name="Group 2" id="2"/>
          <p:cNvGrpSpPr/>
          <p:nvPr/>
        </p:nvGrpSpPr>
        <p:grpSpPr>
          <a:xfrm rot="0">
            <a:off x="11502671" y="9960324"/>
            <a:ext cx="9960587" cy="1142074"/>
            <a:chOff x="0" y="0"/>
            <a:chExt cx="2572779" cy="294993"/>
          </a:xfrm>
        </p:grpSpPr>
        <p:sp>
          <p:nvSpPr>
            <p:cNvPr name="Freeform 3" id="3"/>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4" id="4"/>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544635" y="160601"/>
            <a:ext cx="1429331" cy="837945"/>
          </a:xfrm>
          <a:custGeom>
            <a:avLst/>
            <a:gdLst/>
            <a:ahLst/>
            <a:cxnLst/>
            <a:rect r="r" b="b" t="t" l="l"/>
            <a:pathLst>
              <a:path h="837945" w="1429331">
                <a:moveTo>
                  <a:pt x="0" y="0"/>
                </a:moveTo>
                <a:lnTo>
                  <a:pt x="1429330" y="0"/>
                </a:lnTo>
                <a:lnTo>
                  <a:pt x="1429330" y="837945"/>
                </a:lnTo>
                <a:lnTo>
                  <a:pt x="0" y="837945"/>
                </a:lnTo>
                <a:lnTo>
                  <a:pt x="0" y="0"/>
                </a:lnTo>
                <a:close/>
              </a:path>
            </a:pathLst>
          </a:custGeom>
          <a:blipFill>
            <a:blip r:embed="rId2"/>
            <a:stretch>
              <a:fillRect l="0" t="0" r="0" b="0"/>
            </a:stretch>
          </a:blipFill>
        </p:spPr>
      </p:sp>
      <p:grpSp>
        <p:nvGrpSpPr>
          <p:cNvPr name="Group 6" id="6"/>
          <p:cNvGrpSpPr/>
          <p:nvPr/>
        </p:nvGrpSpPr>
        <p:grpSpPr>
          <a:xfrm rot="0">
            <a:off x="11502671" y="9960324"/>
            <a:ext cx="9960587" cy="1142074"/>
            <a:chOff x="0" y="0"/>
            <a:chExt cx="2572779" cy="294993"/>
          </a:xfrm>
        </p:grpSpPr>
        <p:sp>
          <p:nvSpPr>
            <p:cNvPr name="Freeform 7" id="7"/>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8" id="8"/>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5867214" y="-113374"/>
            <a:ext cx="9960587" cy="1142074"/>
            <a:chOff x="0" y="0"/>
            <a:chExt cx="2572779" cy="294993"/>
          </a:xfrm>
        </p:grpSpPr>
        <p:sp>
          <p:nvSpPr>
            <p:cNvPr name="Freeform 10" id="10"/>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11" id="11"/>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42041" y="472661"/>
            <a:ext cx="268503" cy="213826"/>
          </a:xfrm>
          <a:custGeom>
            <a:avLst/>
            <a:gdLst/>
            <a:ahLst/>
            <a:cxnLst/>
            <a:rect r="r" b="b" t="t" l="l"/>
            <a:pathLst>
              <a:path h="213826" w="268503">
                <a:moveTo>
                  <a:pt x="0" y="0"/>
                </a:moveTo>
                <a:lnTo>
                  <a:pt x="268503" y="0"/>
                </a:lnTo>
                <a:lnTo>
                  <a:pt x="268503" y="213826"/>
                </a:lnTo>
                <a:lnTo>
                  <a:pt x="0" y="2138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8071791" y="2947251"/>
            <a:ext cx="2584266" cy="3007146"/>
            <a:chOff x="0" y="0"/>
            <a:chExt cx="698500" cy="812800"/>
          </a:xfrm>
        </p:grpSpPr>
        <p:sp>
          <p:nvSpPr>
            <p:cNvPr name="Freeform 14" id="14"/>
            <p:cNvSpPr/>
            <p:nvPr/>
          </p:nvSpPr>
          <p:spPr>
            <a:xfrm flipH="false" flipV="false" rot="0">
              <a:off x="0" y="9887"/>
              <a:ext cx="698500" cy="793025"/>
            </a:xfrm>
            <a:custGeom>
              <a:avLst/>
              <a:gdLst/>
              <a:ahLst/>
              <a:cxnLst/>
              <a:rect r="r" b="b" t="t" l="l"/>
              <a:pathLst>
                <a:path h="793025" w="698500">
                  <a:moveTo>
                    <a:pt x="393755" y="16007"/>
                  </a:moveTo>
                  <a:lnTo>
                    <a:pt x="653995" y="167419"/>
                  </a:lnTo>
                  <a:cubicBezTo>
                    <a:pt x="681549" y="183451"/>
                    <a:pt x="698500" y="212924"/>
                    <a:pt x="698500" y="244803"/>
                  </a:cubicBezTo>
                  <a:lnTo>
                    <a:pt x="698500" y="548223"/>
                  </a:lnTo>
                  <a:cubicBezTo>
                    <a:pt x="698500" y="580102"/>
                    <a:pt x="681549" y="609575"/>
                    <a:pt x="653995" y="625607"/>
                  </a:cubicBezTo>
                  <a:lnTo>
                    <a:pt x="393755" y="777019"/>
                  </a:lnTo>
                  <a:cubicBezTo>
                    <a:pt x="366244" y="793026"/>
                    <a:pt x="332256" y="793026"/>
                    <a:pt x="304745" y="777019"/>
                  </a:cubicBezTo>
                  <a:lnTo>
                    <a:pt x="44505" y="625607"/>
                  </a:lnTo>
                  <a:cubicBezTo>
                    <a:pt x="16951" y="609575"/>
                    <a:pt x="0" y="580102"/>
                    <a:pt x="0" y="548223"/>
                  </a:cubicBezTo>
                  <a:lnTo>
                    <a:pt x="0" y="244803"/>
                  </a:lnTo>
                  <a:cubicBezTo>
                    <a:pt x="0" y="212924"/>
                    <a:pt x="16951" y="183451"/>
                    <a:pt x="44505" y="167419"/>
                  </a:cubicBezTo>
                  <a:lnTo>
                    <a:pt x="304745" y="16007"/>
                  </a:lnTo>
                  <a:cubicBezTo>
                    <a:pt x="332256" y="0"/>
                    <a:pt x="366244" y="0"/>
                    <a:pt x="393755" y="16007"/>
                  </a:cubicBezTo>
                  <a:close/>
                </a:path>
              </a:pathLst>
            </a:custGeom>
            <a:solidFill>
              <a:srgbClr val="000000">
                <a:alpha val="0"/>
              </a:srgbClr>
            </a:solidFill>
            <a:ln w="19050" cap="sq">
              <a:solidFill>
                <a:srgbClr val="8BCB8F"/>
              </a:solidFill>
              <a:prstDash val="solid"/>
              <a:miter/>
            </a:ln>
          </p:spPr>
        </p:sp>
        <p:sp>
          <p:nvSpPr>
            <p:cNvPr name="TextBox 15" id="15"/>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451380" y="5717632"/>
            <a:ext cx="2584266" cy="3007146"/>
            <a:chOff x="0" y="0"/>
            <a:chExt cx="698500" cy="812800"/>
          </a:xfrm>
        </p:grpSpPr>
        <p:sp>
          <p:nvSpPr>
            <p:cNvPr name="Freeform 17" id="17"/>
            <p:cNvSpPr/>
            <p:nvPr/>
          </p:nvSpPr>
          <p:spPr>
            <a:xfrm flipH="false" flipV="false" rot="0">
              <a:off x="0" y="9887"/>
              <a:ext cx="698500" cy="793025"/>
            </a:xfrm>
            <a:custGeom>
              <a:avLst/>
              <a:gdLst/>
              <a:ahLst/>
              <a:cxnLst/>
              <a:rect r="r" b="b" t="t" l="l"/>
              <a:pathLst>
                <a:path h="793025" w="698500">
                  <a:moveTo>
                    <a:pt x="393755" y="16007"/>
                  </a:moveTo>
                  <a:lnTo>
                    <a:pt x="653995" y="167419"/>
                  </a:lnTo>
                  <a:cubicBezTo>
                    <a:pt x="681549" y="183451"/>
                    <a:pt x="698500" y="212924"/>
                    <a:pt x="698500" y="244803"/>
                  </a:cubicBezTo>
                  <a:lnTo>
                    <a:pt x="698500" y="548223"/>
                  </a:lnTo>
                  <a:cubicBezTo>
                    <a:pt x="698500" y="580102"/>
                    <a:pt x="681549" y="609575"/>
                    <a:pt x="653995" y="625607"/>
                  </a:cubicBezTo>
                  <a:lnTo>
                    <a:pt x="393755" y="777019"/>
                  </a:lnTo>
                  <a:cubicBezTo>
                    <a:pt x="366244" y="793026"/>
                    <a:pt x="332256" y="793026"/>
                    <a:pt x="304745" y="777019"/>
                  </a:cubicBezTo>
                  <a:lnTo>
                    <a:pt x="44505" y="625607"/>
                  </a:lnTo>
                  <a:cubicBezTo>
                    <a:pt x="16951" y="609575"/>
                    <a:pt x="0" y="580102"/>
                    <a:pt x="0" y="548223"/>
                  </a:cubicBezTo>
                  <a:lnTo>
                    <a:pt x="0" y="244803"/>
                  </a:lnTo>
                  <a:cubicBezTo>
                    <a:pt x="0" y="212924"/>
                    <a:pt x="16951" y="183451"/>
                    <a:pt x="44505" y="167419"/>
                  </a:cubicBezTo>
                  <a:lnTo>
                    <a:pt x="304745" y="16007"/>
                  </a:lnTo>
                  <a:cubicBezTo>
                    <a:pt x="332256" y="0"/>
                    <a:pt x="366244" y="0"/>
                    <a:pt x="393755" y="16007"/>
                  </a:cubicBezTo>
                  <a:close/>
                </a:path>
              </a:pathLst>
            </a:custGeom>
            <a:solidFill>
              <a:srgbClr val="000000">
                <a:alpha val="0"/>
              </a:srgbClr>
            </a:solidFill>
            <a:ln w="19050" cap="sq">
              <a:solidFill>
                <a:srgbClr val="8CB195"/>
              </a:solidFill>
              <a:prstDash val="solid"/>
              <a:miter/>
            </a:ln>
          </p:spPr>
        </p:sp>
        <p:sp>
          <p:nvSpPr>
            <p:cNvPr name="TextBox 18" id="18"/>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6476272" y="6155005"/>
            <a:ext cx="2584266" cy="3007146"/>
            <a:chOff x="0" y="0"/>
            <a:chExt cx="698500" cy="812800"/>
          </a:xfrm>
        </p:grpSpPr>
        <p:sp>
          <p:nvSpPr>
            <p:cNvPr name="Freeform 20" id="20"/>
            <p:cNvSpPr/>
            <p:nvPr/>
          </p:nvSpPr>
          <p:spPr>
            <a:xfrm flipH="false" flipV="false" rot="0">
              <a:off x="0" y="9887"/>
              <a:ext cx="698500" cy="793025"/>
            </a:xfrm>
            <a:custGeom>
              <a:avLst/>
              <a:gdLst/>
              <a:ahLst/>
              <a:cxnLst/>
              <a:rect r="r" b="b" t="t" l="l"/>
              <a:pathLst>
                <a:path h="793025" w="698500">
                  <a:moveTo>
                    <a:pt x="393755" y="16007"/>
                  </a:moveTo>
                  <a:lnTo>
                    <a:pt x="653995" y="167419"/>
                  </a:lnTo>
                  <a:cubicBezTo>
                    <a:pt x="681549" y="183451"/>
                    <a:pt x="698500" y="212924"/>
                    <a:pt x="698500" y="244803"/>
                  </a:cubicBezTo>
                  <a:lnTo>
                    <a:pt x="698500" y="548223"/>
                  </a:lnTo>
                  <a:cubicBezTo>
                    <a:pt x="698500" y="580102"/>
                    <a:pt x="681549" y="609575"/>
                    <a:pt x="653995" y="625607"/>
                  </a:cubicBezTo>
                  <a:lnTo>
                    <a:pt x="393755" y="777019"/>
                  </a:lnTo>
                  <a:cubicBezTo>
                    <a:pt x="366244" y="793026"/>
                    <a:pt x="332256" y="793026"/>
                    <a:pt x="304745" y="777019"/>
                  </a:cubicBezTo>
                  <a:lnTo>
                    <a:pt x="44505" y="625607"/>
                  </a:lnTo>
                  <a:cubicBezTo>
                    <a:pt x="16951" y="609575"/>
                    <a:pt x="0" y="580102"/>
                    <a:pt x="0" y="548223"/>
                  </a:cubicBezTo>
                  <a:lnTo>
                    <a:pt x="0" y="244803"/>
                  </a:lnTo>
                  <a:cubicBezTo>
                    <a:pt x="0" y="212924"/>
                    <a:pt x="16951" y="183451"/>
                    <a:pt x="44505" y="167419"/>
                  </a:cubicBezTo>
                  <a:lnTo>
                    <a:pt x="304745" y="16007"/>
                  </a:lnTo>
                  <a:cubicBezTo>
                    <a:pt x="332256" y="0"/>
                    <a:pt x="366244" y="0"/>
                    <a:pt x="393755" y="16007"/>
                  </a:cubicBezTo>
                  <a:close/>
                </a:path>
              </a:pathLst>
            </a:custGeom>
            <a:solidFill>
              <a:srgbClr val="000000">
                <a:alpha val="0"/>
              </a:srgbClr>
            </a:solidFill>
            <a:ln w="19050" cap="sq">
              <a:solidFill>
                <a:srgbClr val="8CB195"/>
              </a:solidFill>
              <a:prstDash val="solid"/>
              <a:miter/>
            </a:ln>
          </p:spPr>
        </p:sp>
        <p:sp>
          <p:nvSpPr>
            <p:cNvPr name="TextBox 21" id="21"/>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8292135" y="2966301"/>
            <a:ext cx="2943763" cy="3425469"/>
            <a:chOff x="0" y="0"/>
            <a:chExt cx="698500" cy="812800"/>
          </a:xfrm>
        </p:grpSpPr>
        <p:sp>
          <p:nvSpPr>
            <p:cNvPr name="Freeform 23" id="23"/>
            <p:cNvSpPr/>
            <p:nvPr/>
          </p:nvSpPr>
          <p:spPr>
            <a:xfrm flipH="false" flipV="false" rot="0">
              <a:off x="0" y="8680"/>
              <a:ext cx="698500" cy="795440"/>
            </a:xfrm>
            <a:custGeom>
              <a:avLst/>
              <a:gdLst/>
              <a:ahLst/>
              <a:cxnLst/>
              <a:rect r="r" b="b" t="t" l="l"/>
              <a:pathLst>
                <a:path h="795440" w="698500">
                  <a:moveTo>
                    <a:pt x="388320" y="14052"/>
                  </a:moveTo>
                  <a:lnTo>
                    <a:pt x="659430" y="171788"/>
                  </a:lnTo>
                  <a:cubicBezTo>
                    <a:pt x="683619" y="185862"/>
                    <a:pt x="698500" y="211736"/>
                    <a:pt x="698500" y="239722"/>
                  </a:cubicBezTo>
                  <a:lnTo>
                    <a:pt x="698500" y="555718"/>
                  </a:lnTo>
                  <a:cubicBezTo>
                    <a:pt x="698500" y="583704"/>
                    <a:pt x="683619" y="609578"/>
                    <a:pt x="659430" y="623652"/>
                  </a:cubicBezTo>
                  <a:lnTo>
                    <a:pt x="388320" y="781388"/>
                  </a:lnTo>
                  <a:cubicBezTo>
                    <a:pt x="364169" y="795440"/>
                    <a:pt x="334331" y="795440"/>
                    <a:pt x="310180" y="781388"/>
                  </a:cubicBezTo>
                  <a:lnTo>
                    <a:pt x="39070" y="623652"/>
                  </a:lnTo>
                  <a:cubicBezTo>
                    <a:pt x="14881" y="609578"/>
                    <a:pt x="0" y="583704"/>
                    <a:pt x="0" y="555718"/>
                  </a:cubicBezTo>
                  <a:lnTo>
                    <a:pt x="0" y="239722"/>
                  </a:lnTo>
                  <a:cubicBezTo>
                    <a:pt x="0" y="211736"/>
                    <a:pt x="14881" y="185862"/>
                    <a:pt x="39070" y="171788"/>
                  </a:cubicBezTo>
                  <a:lnTo>
                    <a:pt x="310180" y="14052"/>
                  </a:lnTo>
                  <a:cubicBezTo>
                    <a:pt x="334331" y="0"/>
                    <a:pt x="364169" y="0"/>
                    <a:pt x="388320" y="14052"/>
                  </a:cubicBezTo>
                  <a:close/>
                </a:path>
              </a:pathLst>
            </a:custGeom>
            <a:solidFill>
              <a:srgbClr val="8BCB8F"/>
            </a:solidFill>
          </p:spPr>
        </p:sp>
        <p:sp>
          <p:nvSpPr>
            <p:cNvPr name="TextBox 24" id="2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9889077" y="5736682"/>
            <a:ext cx="2943763" cy="3425469"/>
            <a:chOff x="0" y="0"/>
            <a:chExt cx="698500" cy="812800"/>
          </a:xfrm>
        </p:grpSpPr>
        <p:sp>
          <p:nvSpPr>
            <p:cNvPr name="Freeform 26" id="26"/>
            <p:cNvSpPr/>
            <p:nvPr/>
          </p:nvSpPr>
          <p:spPr>
            <a:xfrm flipH="false" flipV="false" rot="0">
              <a:off x="0" y="8680"/>
              <a:ext cx="698500" cy="795440"/>
            </a:xfrm>
            <a:custGeom>
              <a:avLst/>
              <a:gdLst/>
              <a:ahLst/>
              <a:cxnLst/>
              <a:rect r="r" b="b" t="t" l="l"/>
              <a:pathLst>
                <a:path h="795440" w="698500">
                  <a:moveTo>
                    <a:pt x="388320" y="14052"/>
                  </a:moveTo>
                  <a:lnTo>
                    <a:pt x="659430" y="171788"/>
                  </a:lnTo>
                  <a:cubicBezTo>
                    <a:pt x="683619" y="185862"/>
                    <a:pt x="698500" y="211736"/>
                    <a:pt x="698500" y="239722"/>
                  </a:cubicBezTo>
                  <a:lnTo>
                    <a:pt x="698500" y="555718"/>
                  </a:lnTo>
                  <a:cubicBezTo>
                    <a:pt x="698500" y="583704"/>
                    <a:pt x="683619" y="609578"/>
                    <a:pt x="659430" y="623652"/>
                  </a:cubicBezTo>
                  <a:lnTo>
                    <a:pt x="388320" y="781388"/>
                  </a:lnTo>
                  <a:cubicBezTo>
                    <a:pt x="364169" y="795440"/>
                    <a:pt x="334331" y="795440"/>
                    <a:pt x="310180" y="781388"/>
                  </a:cubicBezTo>
                  <a:lnTo>
                    <a:pt x="39070" y="623652"/>
                  </a:lnTo>
                  <a:cubicBezTo>
                    <a:pt x="14881" y="609578"/>
                    <a:pt x="0" y="583704"/>
                    <a:pt x="0" y="555718"/>
                  </a:cubicBezTo>
                  <a:lnTo>
                    <a:pt x="0" y="239722"/>
                  </a:lnTo>
                  <a:cubicBezTo>
                    <a:pt x="0" y="211736"/>
                    <a:pt x="14881" y="185862"/>
                    <a:pt x="39070" y="171788"/>
                  </a:cubicBezTo>
                  <a:lnTo>
                    <a:pt x="310180" y="14052"/>
                  </a:lnTo>
                  <a:cubicBezTo>
                    <a:pt x="334331" y="0"/>
                    <a:pt x="364169" y="0"/>
                    <a:pt x="388320" y="14052"/>
                  </a:cubicBezTo>
                  <a:close/>
                </a:path>
              </a:pathLst>
            </a:custGeom>
            <a:solidFill>
              <a:srgbClr val="00B58F"/>
            </a:solidFill>
          </p:spPr>
        </p:sp>
        <p:sp>
          <p:nvSpPr>
            <p:cNvPr name="TextBox 27" id="2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6695193" y="5717632"/>
            <a:ext cx="2943763" cy="3425469"/>
            <a:chOff x="0" y="0"/>
            <a:chExt cx="698500" cy="812800"/>
          </a:xfrm>
        </p:grpSpPr>
        <p:sp>
          <p:nvSpPr>
            <p:cNvPr name="Freeform 29" id="29"/>
            <p:cNvSpPr/>
            <p:nvPr/>
          </p:nvSpPr>
          <p:spPr>
            <a:xfrm flipH="false" flipV="false" rot="0">
              <a:off x="0" y="8680"/>
              <a:ext cx="698500" cy="795440"/>
            </a:xfrm>
            <a:custGeom>
              <a:avLst/>
              <a:gdLst/>
              <a:ahLst/>
              <a:cxnLst/>
              <a:rect r="r" b="b" t="t" l="l"/>
              <a:pathLst>
                <a:path h="795440" w="698500">
                  <a:moveTo>
                    <a:pt x="388320" y="14052"/>
                  </a:moveTo>
                  <a:lnTo>
                    <a:pt x="659430" y="171788"/>
                  </a:lnTo>
                  <a:cubicBezTo>
                    <a:pt x="683619" y="185862"/>
                    <a:pt x="698500" y="211736"/>
                    <a:pt x="698500" y="239722"/>
                  </a:cubicBezTo>
                  <a:lnTo>
                    <a:pt x="698500" y="555718"/>
                  </a:lnTo>
                  <a:cubicBezTo>
                    <a:pt x="698500" y="583704"/>
                    <a:pt x="683619" y="609578"/>
                    <a:pt x="659430" y="623652"/>
                  </a:cubicBezTo>
                  <a:lnTo>
                    <a:pt x="388320" y="781388"/>
                  </a:lnTo>
                  <a:cubicBezTo>
                    <a:pt x="364169" y="795440"/>
                    <a:pt x="334331" y="795440"/>
                    <a:pt x="310180" y="781388"/>
                  </a:cubicBezTo>
                  <a:lnTo>
                    <a:pt x="39070" y="623652"/>
                  </a:lnTo>
                  <a:cubicBezTo>
                    <a:pt x="14881" y="609578"/>
                    <a:pt x="0" y="583704"/>
                    <a:pt x="0" y="555718"/>
                  </a:cubicBezTo>
                  <a:lnTo>
                    <a:pt x="0" y="239722"/>
                  </a:lnTo>
                  <a:cubicBezTo>
                    <a:pt x="0" y="211736"/>
                    <a:pt x="14881" y="185862"/>
                    <a:pt x="39070" y="171788"/>
                  </a:cubicBezTo>
                  <a:lnTo>
                    <a:pt x="310180" y="14052"/>
                  </a:lnTo>
                  <a:cubicBezTo>
                    <a:pt x="334331" y="0"/>
                    <a:pt x="364169" y="0"/>
                    <a:pt x="388320" y="14052"/>
                  </a:cubicBezTo>
                  <a:close/>
                </a:path>
              </a:pathLst>
            </a:custGeom>
            <a:solidFill>
              <a:srgbClr val="8CB195"/>
            </a:solidFill>
          </p:spPr>
        </p:sp>
        <p:sp>
          <p:nvSpPr>
            <p:cNvPr name="TextBox 30" id="3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0">
            <a:off x="10575335" y="6838968"/>
            <a:ext cx="1786927" cy="1189119"/>
          </a:xfrm>
          <a:custGeom>
            <a:avLst/>
            <a:gdLst/>
            <a:ahLst/>
            <a:cxnLst/>
            <a:rect r="r" b="b" t="t" l="l"/>
            <a:pathLst>
              <a:path h="1189119" w="1786927">
                <a:moveTo>
                  <a:pt x="0" y="0"/>
                </a:moveTo>
                <a:lnTo>
                  <a:pt x="1786928" y="0"/>
                </a:lnTo>
                <a:lnTo>
                  <a:pt x="1786928" y="1189119"/>
                </a:lnTo>
                <a:lnTo>
                  <a:pt x="0" y="11891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2" id="32"/>
          <p:cNvSpPr/>
          <p:nvPr/>
        </p:nvSpPr>
        <p:spPr>
          <a:xfrm flipH="false" flipV="false" rot="0">
            <a:off x="8963267" y="3854788"/>
            <a:ext cx="1851621" cy="1716957"/>
          </a:xfrm>
          <a:custGeom>
            <a:avLst/>
            <a:gdLst/>
            <a:ahLst/>
            <a:cxnLst/>
            <a:rect r="r" b="b" t="t" l="l"/>
            <a:pathLst>
              <a:path h="1716957" w="1851621">
                <a:moveTo>
                  <a:pt x="0" y="0"/>
                </a:moveTo>
                <a:lnTo>
                  <a:pt x="1851621" y="0"/>
                </a:lnTo>
                <a:lnTo>
                  <a:pt x="1851621" y="1716958"/>
                </a:lnTo>
                <a:lnTo>
                  <a:pt x="0" y="17169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3" id="33"/>
          <p:cNvSpPr/>
          <p:nvPr/>
        </p:nvSpPr>
        <p:spPr>
          <a:xfrm flipH="false" flipV="false" rot="0">
            <a:off x="7624873" y="6459894"/>
            <a:ext cx="1084402" cy="1940945"/>
          </a:xfrm>
          <a:custGeom>
            <a:avLst/>
            <a:gdLst/>
            <a:ahLst/>
            <a:cxnLst/>
            <a:rect r="r" b="b" t="t" l="l"/>
            <a:pathLst>
              <a:path h="1940945" w="1084402">
                <a:moveTo>
                  <a:pt x="0" y="0"/>
                </a:moveTo>
                <a:lnTo>
                  <a:pt x="1084402" y="0"/>
                </a:lnTo>
                <a:lnTo>
                  <a:pt x="1084402" y="1940945"/>
                </a:lnTo>
                <a:lnTo>
                  <a:pt x="0" y="1940945"/>
                </a:lnTo>
                <a:lnTo>
                  <a:pt x="0" y="0"/>
                </a:lnTo>
                <a:close/>
              </a:path>
            </a:pathLst>
          </a:custGeom>
          <a:blipFill>
            <a:blip r:embed="rId9">
              <a:extLst>
                <a:ext uri="{96DAC541-7B7A-43D3-8B79-37D633B846F1}">
                  <asvg:svgBlip xmlns:asvg="http://schemas.microsoft.com/office/drawing/2016/SVG/main" r:embed="rId10"/>
                </a:ext>
              </a:extLst>
            </a:blip>
            <a:stretch>
              <a:fillRect l="-2601" t="-10236" r="0" b="0"/>
            </a:stretch>
          </a:blipFill>
        </p:spPr>
      </p:sp>
      <p:sp>
        <p:nvSpPr>
          <p:cNvPr name="TextBox 34" id="34"/>
          <p:cNvSpPr txBox="true"/>
          <p:nvPr/>
        </p:nvSpPr>
        <p:spPr>
          <a:xfrm rot="0">
            <a:off x="4139577" y="1832236"/>
            <a:ext cx="10049917" cy="848360"/>
          </a:xfrm>
          <a:prstGeom prst="rect">
            <a:avLst/>
          </a:prstGeom>
        </p:spPr>
        <p:txBody>
          <a:bodyPr anchor="t" rtlCol="false" tIns="0" lIns="0" bIns="0" rIns="0">
            <a:spAutoFit/>
          </a:bodyPr>
          <a:lstStyle/>
          <a:p>
            <a:pPr algn="ctr">
              <a:lnSpc>
                <a:spcPts val="6399"/>
              </a:lnSpc>
            </a:pPr>
            <a:r>
              <a:rPr lang="en-US" sz="6399">
                <a:solidFill>
                  <a:srgbClr val="025442"/>
                </a:solidFill>
                <a:latin typeface="Rubik One"/>
                <a:ea typeface="Rubik One"/>
                <a:cs typeface="Rubik One"/>
                <a:sym typeface="Rubik One"/>
              </a:rPr>
              <a:t>TARGET USER GROUPS</a:t>
            </a:r>
          </a:p>
        </p:txBody>
      </p:sp>
      <p:sp>
        <p:nvSpPr>
          <p:cNvPr name="TextBox 35" id="35"/>
          <p:cNvSpPr txBox="true"/>
          <p:nvPr/>
        </p:nvSpPr>
        <p:spPr>
          <a:xfrm rot="0">
            <a:off x="13433226" y="6655222"/>
            <a:ext cx="2644676" cy="915035"/>
          </a:xfrm>
          <a:prstGeom prst="rect">
            <a:avLst/>
          </a:prstGeom>
        </p:spPr>
        <p:txBody>
          <a:bodyPr anchor="t" rtlCol="false" tIns="0" lIns="0" bIns="0" rIns="0">
            <a:spAutoFit/>
          </a:bodyPr>
          <a:lstStyle/>
          <a:p>
            <a:pPr algn="l">
              <a:lnSpc>
                <a:spcPts val="3399"/>
              </a:lnSpc>
            </a:pPr>
            <a:r>
              <a:rPr lang="en-US" sz="3399" b="true">
                <a:solidFill>
                  <a:srgbClr val="00B58F"/>
                </a:solidFill>
                <a:latin typeface="Poppins Bold"/>
                <a:ea typeface="Poppins Bold"/>
                <a:cs typeface="Poppins Bold"/>
                <a:sym typeface="Poppins Bold"/>
              </a:rPr>
              <a:t>OEMs &amp;</a:t>
            </a:r>
          </a:p>
          <a:p>
            <a:pPr algn="l">
              <a:lnSpc>
                <a:spcPts val="3399"/>
              </a:lnSpc>
            </a:pPr>
            <a:r>
              <a:rPr lang="en-US" sz="3399" b="true">
                <a:solidFill>
                  <a:srgbClr val="00B58F"/>
                </a:solidFill>
                <a:latin typeface="Poppins Bold"/>
                <a:ea typeface="Poppins Bold"/>
                <a:cs typeface="Poppins Bold"/>
                <a:sym typeface="Poppins Bold"/>
              </a:rPr>
              <a:t>Dealerships</a:t>
            </a:r>
          </a:p>
        </p:txBody>
      </p:sp>
      <p:sp>
        <p:nvSpPr>
          <p:cNvPr name="TextBox 36" id="36"/>
          <p:cNvSpPr txBox="true"/>
          <p:nvPr/>
        </p:nvSpPr>
        <p:spPr>
          <a:xfrm rot="0">
            <a:off x="4439409" y="4023181"/>
            <a:ext cx="3195997" cy="915035"/>
          </a:xfrm>
          <a:prstGeom prst="rect">
            <a:avLst/>
          </a:prstGeom>
        </p:spPr>
        <p:txBody>
          <a:bodyPr anchor="t" rtlCol="false" tIns="0" lIns="0" bIns="0" rIns="0">
            <a:spAutoFit/>
          </a:bodyPr>
          <a:lstStyle/>
          <a:p>
            <a:pPr algn="r">
              <a:lnSpc>
                <a:spcPts val="3399"/>
              </a:lnSpc>
            </a:pPr>
            <a:r>
              <a:rPr lang="en-US" b="true" sz="3399">
                <a:solidFill>
                  <a:srgbClr val="8BCB8F"/>
                </a:solidFill>
                <a:latin typeface="Poppins Bold"/>
                <a:ea typeface="Poppins Bold"/>
                <a:cs typeface="Poppins Bold"/>
                <a:sym typeface="Poppins Bold"/>
              </a:rPr>
              <a:t>Policy Makers </a:t>
            </a:r>
          </a:p>
          <a:p>
            <a:pPr algn="r">
              <a:lnSpc>
                <a:spcPts val="3399"/>
              </a:lnSpc>
            </a:pPr>
            <a:r>
              <a:rPr lang="en-US" b="true" sz="3399">
                <a:solidFill>
                  <a:srgbClr val="8BCB8F"/>
                </a:solidFill>
                <a:latin typeface="Poppins Bold"/>
                <a:ea typeface="Poppins Bold"/>
                <a:cs typeface="Poppins Bold"/>
                <a:sym typeface="Poppins Bold"/>
              </a:rPr>
              <a:t>&amp; Regulators</a:t>
            </a:r>
          </a:p>
        </p:txBody>
      </p:sp>
      <p:sp>
        <p:nvSpPr>
          <p:cNvPr name="TextBox 37" id="37"/>
          <p:cNvSpPr txBox="true"/>
          <p:nvPr/>
        </p:nvSpPr>
        <p:spPr>
          <a:xfrm rot="0">
            <a:off x="2210098" y="6636172"/>
            <a:ext cx="3870347" cy="1343660"/>
          </a:xfrm>
          <a:prstGeom prst="rect">
            <a:avLst/>
          </a:prstGeom>
        </p:spPr>
        <p:txBody>
          <a:bodyPr anchor="t" rtlCol="false" tIns="0" lIns="0" bIns="0" rIns="0">
            <a:spAutoFit/>
          </a:bodyPr>
          <a:lstStyle/>
          <a:p>
            <a:pPr algn="r">
              <a:lnSpc>
                <a:spcPts val="3399"/>
              </a:lnSpc>
            </a:pPr>
            <a:r>
              <a:rPr lang="en-US" b="true" sz="3399">
                <a:solidFill>
                  <a:srgbClr val="8CB195"/>
                </a:solidFill>
                <a:latin typeface="Poppins Bold"/>
                <a:ea typeface="Poppins Bold"/>
                <a:cs typeface="Poppins Bold"/>
                <a:sym typeface="Poppins Bold"/>
              </a:rPr>
              <a:t>Electric Utilities &amp; Charging Operators</a:t>
            </a:r>
          </a:p>
        </p:txBody>
      </p:sp>
      <p:sp>
        <p:nvSpPr>
          <p:cNvPr name="TextBox 38" id="38"/>
          <p:cNvSpPr txBox="true"/>
          <p:nvPr/>
        </p:nvSpPr>
        <p:spPr>
          <a:xfrm rot="0">
            <a:off x="912084" y="434561"/>
            <a:ext cx="2767459" cy="273685"/>
          </a:xfrm>
          <a:prstGeom prst="rect">
            <a:avLst/>
          </a:prstGeom>
        </p:spPr>
        <p:txBody>
          <a:bodyPr anchor="t" rtlCol="false" tIns="0" lIns="0" bIns="0" rIns="0">
            <a:spAutoFit/>
          </a:bodyPr>
          <a:lstStyle/>
          <a:p>
            <a:pPr algn="l">
              <a:lnSpc>
                <a:spcPts val="2239"/>
              </a:lnSpc>
            </a:pPr>
            <a:r>
              <a:rPr lang="en-US" b="true" sz="1599" spc="39">
                <a:solidFill>
                  <a:srgbClr val="00372B"/>
                </a:solidFill>
                <a:latin typeface="Bricolage Grotesque Bold"/>
                <a:ea typeface="Bricolage Grotesque Bold"/>
                <a:cs typeface="Bricolage Grotesque Bold"/>
                <a:sym typeface="Bricolage Grotesque Bold"/>
              </a:rPr>
              <a:t>GROUP 1 (B.E.A.N.N.S team)</a:t>
            </a:r>
          </a:p>
        </p:txBody>
      </p:sp>
      <p:grpSp>
        <p:nvGrpSpPr>
          <p:cNvPr name="Group 39" id="39"/>
          <p:cNvGrpSpPr/>
          <p:nvPr/>
        </p:nvGrpSpPr>
        <p:grpSpPr>
          <a:xfrm rot="0">
            <a:off x="3720043" y="1124849"/>
            <a:ext cx="813749" cy="580230"/>
            <a:chOff x="0" y="0"/>
            <a:chExt cx="407622" cy="290648"/>
          </a:xfrm>
        </p:grpSpPr>
        <p:sp>
          <p:nvSpPr>
            <p:cNvPr name="Freeform 40" id="40"/>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00B58F"/>
            </a:solidFill>
          </p:spPr>
        </p:sp>
        <p:sp>
          <p:nvSpPr>
            <p:cNvPr name="TextBox 41" id="41"/>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42" id="42"/>
          <p:cNvGrpSpPr/>
          <p:nvPr/>
        </p:nvGrpSpPr>
        <p:grpSpPr>
          <a:xfrm rot="0">
            <a:off x="4279304" y="1128181"/>
            <a:ext cx="813749" cy="580230"/>
            <a:chOff x="0" y="0"/>
            <a:chExt cx="407622" cy="290648"/>
          </a:xfrm>
        </p:grpSpPr>
        <p:sp>
          <p:nvSpPr>
            <p:cNvPr name="Freeform 43" id="43"/>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44" id="44"/>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45" id="45"/>
          <p:cNvGrpSpPr/>
          <p:nvPr/>
        </p:nvGrpSpPr>
        <p:grpSpPr>
          <a:xfrm rot="0">
            <a:off x="4827991" y="1128181"/>
            <a:ext cx="813749" cy="580230"/>
            <a:chOff x="0" y="0"/>
            <a:chExt cx="407622" cy="290648"/>
          </a:xfrm>
        </p:grpSpPr>
        <p:sp>
          <p:nvSpPr>
            <p:cNvPr name="Freeform 46" id="46"/>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47" id="47"/>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sp>
        <p:nvSpPr>
          <p:cNvPr name="Freeform 48" id="48"/>
          <p:cNvSpPr/>
          <p:nvPr/>
        </p:nvSpPr>
        <p:spPr>
          <a:xfrm flipH="false" flipV="false" rot="0">
            <a:off x="12393099" y="2561106"/>
            <a:ext cx="1738039" cy="238980"/>
          </a:xfrm>
          <a:custGeom>
            <a:avLst/>
            <a:gdLst/>
            <a:ahLst/>
            <a:cxnLst/>
            <a:rect r="r" b="b" t="t" l="l"/>
            <a:pathLst>
              <a:path h="238980" w="1738039">
                <a:moveTo>
                  <a:pt x="0" y="0"/>
                </a:moveTo>
                <a:lnTo>
                  <a:pt x="1738039" y="0"/>
                </a:lnTo>
                <a:lnTo>
                  <a:pt x="1738039" y="238980"/>
                </a:lnTo>
                <a:lnTo>
                  <a:pt x="0" y="23898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49" id="49"/>
          <p:cNvSpPr txBox="true"/>
          <p:nvPr/>
        </p:nvSpPr>
        <p:spPr>
          <a:xfrm rot="0">
            <a:off x="412650" y="9718651"/>
            <a:ext cx="263643" cy="318770"/>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2</a:t>
            </a:r>
          </a:p>
        </p:txBody>
      </p:sp>
    </p:spTree>
  </p:cSld>
  <p:clrMapOvr>
    <a:masterClrMapping/>
  </p:clrMapOvr>
  <p:transition spd="slow">
    <p:cover dir="ld"/>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grpSp>
        <p:nvGrpSpPr>
          <p:cNvPr name="Group 2" id="2"/>
          <p:cNvGrpSpPr/>
          <p:nvPr/>
        </p:nvGrpSpPr>
        <p:grpSpPr>
          <a:xfrm rot="0">
            <a:off x="12967200" y="772949"/>
            <a:ext cx="3897356" cy="4535105"/>
            <a:chOff x="0" y="0"/>
            <a:chExt cx="698500" cy="812800"/>
          </a:xfrm>
        </p:grpSpPr>
        <p:sp>
          <p:nvSpPr>
            <p:cNvPr name="Freeform 3" id="3"/>
            <p:cNvSpPr/>
            <p:nvPr/>
          </p:nvSpPr>
          <p:spPr>
            <a:xfrm flipH="false" flipV="false" rot="0">
              <a:off x="0" y="6556"/>
              <a:ext cx="698500" cy="799688"/>
            </a:xfrm>
            <a:custGeom>
              <a:avLst/>
              <a:gdLst/>
              <a:ahLst/>
              <a:cxnLst/>
              <a:rect r="r" b="b" t="t" l="l"/>
              <a:pathLst>
                <a:path h="799688" w="698500">
                  <a:moveTo>
                    <a:pt x="378761" y="10614"/>
                  </a:moveTo>
                  <a:lnTo>
                    <a:pt x="668989" y="179474"/>
                  </a:lnTo>
                  <a:cubicBezTo>
                    <a:pt x="687260" y="190104"/>
                    <a:pt x="698500" y="209648"/>
                    <a:pt x="698500" y="230786"/>
                  </a:cubicBezTo>
                  <a:lnTo>
                    <a:pt x="698500" y="568902"/>
                  </a:lnTo>
                  <a:cubicBezTo>
                    <a:pt x="698500" y="590040"/>
                    <a:pt x="687260" y="609584"/>
                    <a:pt x="668989" y="620214"/>
                  </a:cubicBezTo>
                  <a:lnTo>
                    <a:pt x="378761" y="789074"/>
                  </a:lnTo>
                  <a:cubicBezTo>
                    <a:pt x="360518" y="799688"/>
                    <a:pt x="337982" y="799688"/>
                    <a:pt x="319739" y="789074"/>
                  </a:cubicBezTo>
                  <a:lnTo>
                    <a:pt x="29511" y="620214"/>
                  </a:lnTo>
                  <a:cubicBezTo>
                    <a:pt x="11240" y="609584"/>
                    <a:pt x="0" y="590040"/>
                    <a:pt x="0" y="568902"/>
                  </a:cubicBezTo>
                  <a:lnTo>
                    <a:pt x="0" y="230786"/>
                  </a:lnTo>
                  <a:cubicBezTo>
                    <a:pt x="0" y="209648"/>
                    <a:pt x="11240" y="190104"/>
                    <a:pt x="29511" y="179474"/>
                  </a:cubicBezTo>
                  <a:lnTo>
                    <a:pt x="319739" y="10614"/>
                  </a:lnTo>
                  <a:cubicBezTo>
                    <a:pt x="337982" y="0"/>
                    <a:pt x="360518" y="0"/>
                    <a:pt x="378761" y="10614"/>
                  </a:cubicBezTo>
                  <a:close/>
                </a:path>
              </a:pathLst>
            </a:custGeom>
            <a:solidFill>
              <a:srgbClr val="000000">
                <a:alpha val="0"/>
              </a:srgbClr>
            </a:solidFill>
            <a:ln w="19050" cap="sq">
              <a:solidFill>
                <a:srgbClr val="8BCB8F"/>
              </a:solidFill>
              <a:prstDash val="solid"/>
              <a:miter/>
            </a:ln>
          </p:spPr>
        </p:sp>
        <p:sp>
          <p:nvSpPr>
            <p:cNvPr name="TextBox 4" id="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299503" y="801678"/>
            <a:ext cx="4439516" cy="5165983"/>
            <a:chOff x="0" y="0"/>
            <a:chExt cx="698500" cy="812800"/>
          </a:xfrm>
        </p:grpSpPr>
        <p:sp>
          <p:nvSpPr>
            <p:cNvPr name="Freeform 6" id="6"/>
            <p:cNvSpPr/>
            <p:nvPr/>
          </p:nvSpPr>
          <p:spPr>
            <a:xfrm flipH="false" flipV="false" rot="0">
              <a:off x="0" y="5756"/>
              <a:ext cx="698500" cy="801289"/>
            </a:xfrm>
            <a:custGeom>
              <a:avLst/>
              <a:gdLst/>
              <a:ahLst/>
              <a:cxnLst/>
              <a:rect r="r" b="b" t="t" l="l"/>
              <a:pathLst>
                <a:path h="801289" w="698500">
                  <a:moveTo>
                    <a:pt x="375157" y="9317"/>
                  </a:moveTo>
                  <a:lnTo>
                    <a:pt x="672593" y="182371"/>
                  </a:lnTo>
                  <a:cubicBezTo>
                    <a:pt x="688633" y="191703"/>
                    <a:pt x="698500" y="208860"/>
                    <a:pt x="698500" y="227417"/>
                  </a:cubicBezTo>
                  <a:lnTo>
                    <a:pt x="698500" y="573871"/>
                  </a:lnTo>
                  <a:cubicBezTo>
                    <a:pt x="698500" y="592428"/>
                    <a:pt x="688633" y="609585"/>
                    <a:pt x="672593" y="618917"/>
                  </a:cubicBezTo>
                  <a:lnTo>
                    <a:pt x="375157" y="791971"/>
                  </a:lnTo>
                  <a:cubicBezTo>
                    <a:pt x="359142" y="801288"/>
                    <a:pt x="339358" y="801288"/>
                    <a:pt x="323343" y="791971"/>
                  </a:cubicBezTo>
                  <a:lnTo>
                    <a:pt x="25907" y="618917"/>
                  </a:lnTo>
                  <a:cubicBezTo>
                    <a:pt x="9867" y="609585"/>
                    <a:pt x="0" y="592428"/>
                    <a:pt x="0" y="573871"/>
                  </a:cubicBezTo>
                  <a:lnTo>
                    <a:pt x="0" y="227417"/>
                  </a:lnTo>
                  <a:cubicBezTo>
                    <a:pt x="0" y="208860"/>
                    <a:pt x="9867" y="191703"/>
                    <a:pt x="25907" y="182371"/>
                  </a:cubicBezTo>
                  <a:lnTo>
                    <a:pt x="323343" y="9317"/>
                  </a:lnTo>
                  <a:cubicBezTo>
                    <a:pt x="339358" y="0"/>
                    <a:pt x="359142" y="0"/>
                    <a:pt x="375157" y="9317"/>
                  </a:cubicBezTo>
                  <a:close/>
                </a:path>
              </a:pathLst>
            </a:custGeom>
            <a:solidFill>
              <a:srgbClr val="8BCB8F"/>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311644" y="2141615"/>
            <a:ext cx="2792447" cy="2589360"/>
          </a:xfrm>
          <a:custGeom>
            <a:avLst/>
            <a:gdLst/>
            <a:ahLst/>
            <a:cxnLst/>
            <a:rect r="r" b="b" t="t" l="l"/>
            <a:pathLst>
              <a:path h="2589360" w="2792447">
                <a:moveTo>
                  <a:pt x="0" y="0"/>
                </a:moveTo>
                <a:lnTo>
                  <a:pt x="2792447" y="0"/>
                </a:lnTo>
                <a:lnTo>
                  <a:pt x="2792447" y="2589359"/>
                </a:lnTo>
                <a:lnTo>
                  <a:pt x="0" y="25893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675685" y="2946831"/>
            <a:ext cx="6413946" cy="2599606"/>
            <a:chOff x="0" y="0"/>
            <a:chExt cx="1154549" cy="467945"/>
          </a:xfrm>
        </p:grpSpPr>
        <p:sp>
          <p:nvSpPr>
            <p:cNvPr name="Freeform 10" id="10"/>
            <p:cNvSpPr/>
            <p:nvPr/>
          </p:nvSpPr>
          <p:spPr>
            <a:xfrm flipH="false" flipV="false" rot="0">
              <a:off x="5617" y="0"/>
              <a:ext cx="1143314" cy="467945"/>
            </a:xfrm>
            <a:custGeom>
              <a:avLst/>
              <a:gdLst/>
              <a:ahLst/>
              <a:cxnLst/>
              <a:rect r="r" b="b" t="t" l="l"/>
              <a:pathLst>
                <a:path h="467945" w="1143314">
                  <a:moveTo>
                    <a:pt x="215689" y="0"/>
                  </a:moveTo>
                  <a:lnTo>
                    <a:pt x="1130826" y="0"/>
                  </a:lnTo>
                  <a:cubicBezTo>
                    <a:pt x="1134828" y="0"/>
                    <a:pt x="1138562" y="2016"/>
                    <a:pt x="1140757" y="5362"/>
                  </a:cubicBezTo>
                  <a:cubicBezTo>
                    <a:pt x="1142952" y="8709"/>
                    <a:pt x="1143314" y="12936"/>
                    <a:pt x="1141720" y="16607"/>
                  </a:cubicBezTo>
                  <a:lnTo>
                    <a:pt x="952943" y="451337"/>
                  </a:lnTo>
                  <a:cubicBezTo>
                    <a:pt x="948565" y="461421"/>
                    <a:pt x="938619" y="467945"/>
                    <a:pt x="927626" y="467945"/>
                  </a:cubicBezTo>
                  <a:lnTo>
                    <a:pt x="12489" y="467945"/>
                  </a:lnTo>
                  <a:cubicBezTo>
                    <a:pt x="8486" y="467945"/>
                    <a:pt x="4753" y="465929"/>
                    <a:pt x="2558" y="462582"/>
                  </a:cubicBezTo>
                  <a:cubicBezTo>
                    <a:pt x="363" y="459236"/>
                    <a:pt x="0" y="455008"/>
                    <a:pt x="1595" y="451337"/>
                  </a:cubicBezTo>
                  <a:lnTo>
                    <a:pt x="190371" y="16607"/>
                  </a:lnTo>
                  <a:cubicBezTo>
                    <a:pt x="194750" y="6524"/>
                    <a:pt x="204695" y="0"/>
                    <a:pt x="215689" y="0"/>
                  </a:cubicBezTo>
                  <a:close/>
                </a:path>
              </a:pathLst>
            </a:custGeom>
            <a:solidFill>
              <a:srgbClr val="FEFEFE"/>
            </a:solidFill>
            <a:ln cap="sq">
              <a:noFill/>
              <a:prstDash val="lgDash"/>
              <a:miter/>
            </a:ln>
          </p:spPr>
        </p:sp>
        <p:sp>
          <p:nvSpPr>
            <p:cNvPr name="TextBox 11" id="11"/>
            <p:cNvSpPr txBox="true"/>
            <p:nvPr/>
          </p:nvSpPr>
          <p:spPr>
            <a:xfrm>
              <a:off x="101600" y="-38100"/>
              <a:ext cx="951349" cy="50604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529272" y="2821847"/>
            <a:ext cx="4700540" cy="779676"/>
            <a:chOff x="0" y="0"/>
            <a:chExt cx="2402074" cy="398431"/>
          </a:xfrm>
        </p:grpSpPr>
        <p:sp>
          <p:nvSpPr>
            <p:cNvPr name="Freeform 13" id="13"/>
            <p:cNvSpPr/>
            <p:nvPr/>
          </p:nvSpPr>
          <p:spPr>
            <a:xfrm flipH="false" flipV="false" rot="0">
              <a:off x="8832" y="0"/>
              <a:ext cx="2384411" cy="398431"/>
            </a:xfrm>
            <a:custGeom>
              <a:avLst/>
              <a:gdLst/>
              <a:ahLst/>
              <a:cxnLst/>
              <a:rect r="r" b="b" t="t" l="l"/>
              <a:pathLst>
                <a:path h="398431" w="2384411">
                  <a:moveTo>
                    <a:pt x="219073" y="0"/>
                  </a:moveTo>
                  <a:lnTo>
                    <a:pt x="2368537" y="0"/>
                  </a:lnTo>
                  <a:cubicBezTo>
                    <a:pt x="2373803" y="0"/>
                    <a:pt x="2378691" y="2738"/>
                    <a:pt x="2381442" y="7229"/>
                  </a:cubicBezTo>
                  <a:cubicBezTo>
                    <a:pt x="2384192" y="11719"/>
                    <a:pt x="2384411" y="17317"/>
                    <a:pt x="2382018" y="22008"/>
                  </a:cubicBezTo>
                  <a:lnTo>
                    <a:pt x="2201267" y="376422"/>
                  </a:lnTo>
                  <a:cubicBezTo>
                    <a:pt x="2194379" y="389928"/>
                    <a:pt x="2180498" y="398431"/>
                    <a:pt x="2165337" y="398431"/>
                  </a:cubicBezTo>
                  <a:lnTo>
                    <a:pt x="15873" y="398431"/>
                  </a:lnTo>
                  <a:cubicBezTo>
                    <a:pt x="10607" y="398431"/>
                    <a:pt x="5720" y="395693"/>
                    <a:pt x="2969" y="391202"/>
                  </a:cubicBezTo>
                  <a:cubicBezTo>
                    <a:pt x="218" y="386712"/>
                    <a:pt x="0" y="381114"/>
                    <a:pt x="2392" y="376422"/>
                  </a:cubicBezTo>
                  <a:lnTo>
                    <a:pt x="183144" y="22008"/>
                  </a:lnTo>
                  <a:cubicBezTo>
                    <a:pt x="190032" y="8502"/>
                    <a:pt x="203912" y="0"/>
                    <a:pt x="219073" y="0"/>
                  </a:cubicBezTo>
                  <a:close/>
                </a:path>
              </a:pathLst>
            </a:custGeom>
            <a:solidFill>
              <a:srgbClr val="8BCB8F"/>
            </a:solidFill>
          </p:spPr>
        </p:sp>
        <p:sp>
          <p:nvSpPr>
            <p:cNvPr name="TextBox 14" id="14"/>
            <p:cNvSpPr txBox="true"/>
            <p:nvPr/>
          </p:nvSpPr>
          <p:spPr>
            <a:xfrm>
              <a:off x="101600" y="-38100"/>
              <a:ext cx="2198874" cy="436531"/>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437217" y="172460"/>
            <a:ext cx="813749" cy="580230"/>
            <a:chOff x="0" y="0"/>
            <a:chExt cx="407622" cy="290648"/>
          </a:xfrm>
        </p:grpSpPr>
        <p:sp>
          <p:nvSpPr>
            <p:cNvPr name="Freeform 16" id="16"/>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00B58F"/>
            </a:solidFill>
          </p:spPr>
        </p:sp>
        <p:sp>
          <p:nvSpPr>
            <p:cNvPr name="TextBox 17" id="17"/>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996478" y="175792"/>
            <a:ext cx="813749" cy="580230"/>
            <a:chOff x="0" y="0"/>
            <a:chExt cx="407622" cy="290648"/>
          </a:xfrm>
        </p:grpSpPr>
        <p:sp>
          <p:nvSpPr>
            <p:cNvPr name="Freeform 19" id="19"/>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20" id="20"/>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545166" y="175792"/>
            <a:ext cx="813749" cy="580230"/>
            <a:chOff x="0" y="0"/>
            <a:chExt cx="407622" cy="290648"/>
          </a:xfrm>
        </p:grpSpPr>
        <p:sp>
          <p:nvSpPr>
            <p:cNvPr name="Freeform 22" id="22"/>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23" id="23"/>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437217" y="6658694"/>
            <a:ext cx="7669216" cy="2599606"/>
            <a:chOff x="0" y="0"/>
            <a:chExt cx="1380505" cy="467945"/>
          </a:xfrm>
        </p:grpSpPr>
        <p:sp>
          <p:nvSpPr>
            <p:cNvPr name="Freeform 25" id="25"/>
            <p:cNvSpPr/>
            <p:nvPr/>
          </p:nvSpPr>
          <p:spPr>
            <a:xfrm flipH="false" flipV="false" rot="0">
              <a:off x="4698" y="0"/>
              <a:ext cx="1371109" cy="467945"/>
            </a:xfrm>
            <a:custGeom>
              <a:avLst/>
              <a:gdLst/>
              <a:ahLst/>
              <a:cxnLst/>
              <a:rect r="r" b="b" t="t" l="l"/>
              <a:pathLst>
                <a:path h="467945" w="1371109">
                  <a:moveTo>
                    <a:pt x="213644" y="0"/>
                  </a:moveTo>
                  <a:lnTo>
                    <a:pt x="1360665" y="0"/>
                  </a:lnTo>
                  <a:cubicBezTo>
                    <a:pt x="1364012" y="0"/>
                    <a:pt x="1367134" y="1686"/>
                    <a:pt x="1368970" y="4485"/>
                  </a:cubicBezTo>
                  <a:cubicBezTo>
                    <a:pt x="1370806" y="7284"/>
                    <a:pt x="1371109" y="10819"/>
                    <a:pt x="1369776" y="13889"/>
                  </a:cubicBezTo>
                  <a:lnTo>
                    <a:pt x="1178638" y="454055"/>
                  </a:lnTo>
                  <a:cubicBezTo>
                    <a:pt x="1174976" y="462489"/>
                    <a:pt x="1166659" y="467945"/>
                    <a:pt x="1157465" y="467945"/>
                  </a:cubicBezTo>
                  <a:lnTo>
                    <a:pt x="10444" y="467945"/>
                  </a:lnTo>
                  <a:cubicBezTo>
                    <a:pt x="7097" y="467945"/>
                    <a:pt x="3975" y="466259"/>
                    <a:pt x="2139" y="463460"/>
                  </a:cubicBezTo>
                  <a:cubicBezTo>
                    <a:pt x="303" y="460661"/>
                    <a:pt x="0" y="457126"/>
                    <a:pt x="1333" y="454055"/>
                  </a:cubicBezTo>
                  <a:lnTo>
                    <a:pt x="192471" y="13889"/>
                  </a:lnTo>
                  <a:cubicBezTo>
                    <a:pt x="196133" y="5456"/>
                    <a:pt x="204450" y="0"/>
                    <a:pt x="213644" y="0"/>
                  </a:cubicBezTo>
                  <a:close/>
                </a:path>
              </a:pathLst>
            </a:custGeom>
            <a:solidFill>
              <a:srgbClr val="FEFEFE"/>
            </a:solidFill>
            <a:ln cap="sq">
              <a:noFill/>
              <a:prstDash val="lgDash"/>
              <a:miter/>
            </a:ln>
          </p:spPr>
        </p:sp>
        <p:sp>
          <p:nvSpPr>
            <p:cNvPr name="TextBox 26" id="26"/>
            <p:cNvSpPr txBox="true"/>
            <p:nvPr/>
          </p:nvSpPr>
          <p:spPr>
            <a:xfrm>
              <a:off x="101600" y="-38100"/>
              <a:ext cx="1177305" cy="506045"/>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2290805" y="6533710"/>
            <a:ext cx="5940501" cy="779676"/>
            <a:chOff x="0" y="0"/>
            <a:chExt cx="3035721" cy="398431"/>
          </a:xfrm>
        </p:grpSpPr>
        <p:sp>
          <p:nvSpPr>
            <p:cNvPr name="Freeform 28" id="28"/>
            <p:cNvSpPr/>
            <p:nvPr/>
          </p:nvSpPr>
          <p:spPr>
            <a:xfrm flipH="false" flipV="false" rot="0">
              <a:off x="6988" y="0"/>
              <a:ext cx="3021744" cy="398431"/>
            </a:xfrm>
            <a:custGeom>
              <a:avLst/>
              <a:gdLst/>
              <a:ahLst/>
              <a:cxnLst/>
              <a:rect r="r" b="b" t="t" l="l"/>
              <a:pathLst>
                <a:path h="398431" w="3021744">
                  <a:moveTo>
                    <a:pt x="215761" y="0"/>
                  </a:moveTo>
                  <a:lnTo>
                    <a:pt x="3009184" y="0"/>
                  </a:lnTo>
                  <a:cubicBezTo>
                    <a:pt x="3013351" y="0"/>
                    <a:pt x="3017219" y="2166"/>
                    <a:pt x="3019395" y="5720"/>
                  </a:cubicBezTo>
                  <a:cubicBezTo>
                    <a:pt x="3021572" y="9273"/>
                    <a:pt x="3021745" y="13702"/>
                    <a:pt x="3019851" y="17415"/>
                  </a:cubicBezTo>
                  <a:lnTo>
                    <a:pt x="2834414" y="381016"/>
                  </a:lnTo>
                  <a:cubicBezTo>
                    <a:pt x="2828964" y="391703"/>
                    <a:pt x="2817981" y="398431"/>
                    <a:pt x="2805984" y="398431"/>
                  </a:cubicBezTo>
                  <a:lnTo>
                    <a:pt x="12561" y="398431"/>
                  </a:lnTo>
                  <a:cubicBezTo>
                    <a:pt x="8394" y="398431"/>
                    <a:pt x="4526" y="396264"/>
                    <a:pt x="2350" y="392711"/>
                  </a:cubicBezTo>
                  <a:cubicBezTo>
                    <a:pt x="173" y="389158"/>
                    <a:pt x="0" y="384728"/>
                    <a:pt x="1893" y="381016"/>
                  </a:cubicBezTo>
                  <a:lnTo>
                    <a:pt x="187331" y="17415"/>
                  </a:lnTo>
                  <a:cubicBezTo>
                    <a:pt x="192781" y="6728"/>
                    <a:pt x="203764" y="0"/>
                    <a:pt x="215761" y="0"/>
                  </a:cubicBezTo>
                  <a:close/>
                </a:path>
              </a:pathLst>
            </a:custGeom>
            <a:solidFill>
              <a:srgbClr val="8BCB8F"/>
            </a:solidFill>
          </p:spPr>
        </p:sp>
        <p:sp>
          <p:nvSpPr>
            <p:cNvPr name="TextBox 29" id="29"/>
            <p:cNvSpPr txBox="true"/>
            <p:nvPr/>
          </p:nvSpPr>
          <p:spPr>
            <a:xfrm>
              <a:off x="101600" y="-38100"/>
              <a:ext cx="2832521" cy="436531"/>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8854810" y="6658694"/>
            <a:ext cx="7669216" cy="2599606"/>
            <a:chOff x="0" y="0"/>
            <a:chExt cx="1380505" cy="467945"/>
          </a:xfrm>
        </p:grpSpPr>
        <p:sp>
          <p:nvSpPr>
            <p:cNvPr name="Freeform 31" id="31"/>
            <p:cNvSpPr/>
            <p:nvPr/>
          </p:nvSpPr>
          <p:spPr>
            <a:xfrm flipH="false" flipV="false" rot="0">
              <a:off x="4698" y="0"/>
              <a:ext cx="1371109" cy="467945"/>
            </a:xfrm>
            <a:custGeom>
              <a:avLst/>
              <a:gdLst/>
              <a:ahLst/>
              <a:cxnLst/>
              <a:rect r="r" b="b" t="t" l="l"/>
              <a:pathLst>
                <a:path h="467945" w="1371109">
                  <a:moveTo>
                    <a:pt x="213644" y="0"/>
                  </a:moveTo>
                  <a:lnTo>
                    <a:pt x="1360665" y="0"/>
                  </a:lnTo>
                  <a:cubicBezTo>
                    <a:pt x="1364012" y="0"/>
                    <a:pt x="1367134" y="1686"/>
                    <a:pt x="1368970" y="4485"/>
                  </a:cubicBezTo>
                  <a:cubicBezTo>
                    <a:pt x="1370806" y="7284"/>
                    <a:pt x="1371109" y="10819"/>
                    <a:pt x="1369776" y="13889"/>
                  </a:cubicBezTo>
                  <a:lnTo>
                    <a:pt x="1178638" y="454055"/>
                  </a:lnTo>
                  <a:cubicBezTo>
                    <a:pt x="1174976" y="462489"/>
                    <a:pt x="1166659" y="467945"/>
                    <a:pt x="1157465" y="467945"/>
                  </a:cubicBezTo>
                  <a:lnTo>
                    <a:pt x="10444" y="467945"/>
                  </a:lnTo>
                  <a:cubicBezTo>
                    <a:pt x="7097" y="467945"/>
                    <a:pt x="3975" y="466259"/>
                    <a:pt x="2139" y="463460"/>
                  </a:cubicBezTo>
                  <a:cubicBezTo>
                    <a:pt x="303" y="460661"/>
                    <a:pt x="0" y="457126"/>
                    <a:pt x="1333" y="454055"/>
                  </a:cubicBezTo>
                  <a:lnTo>
                    <a:pt x="192471" y="13889"/>
                  </a:lnTo>
                  <a:cubicBezTo>
                    <a:pt x="196133" y="5456"/>
                    <a:pt x="204450" y="0"/>
                    <a:pt x="213644" y="0"/>
                  </a:cubicBezTo>
                  <a:close/>
                </a:path>
              </a:pathLst>
            </a:custGeom>
            <a:solidFill>
              <a:srgbClr val="FEFEFE"/>
            </a:solidFill>
            <a:ln cap="sq">
              <a:noFill/>
              <a:prstDash val="lgDash"/>
              <a:miter/>
            </a:ln>
          </p:spPr>
        </p:sp>
        <p:sp>
          <p:nvSpPr>
            <p:cNvPr name="TextBox 32" id="32"/>
            <p:cNvSpPr txBox="true"/>
            <p:nvPr/>
          </p:nvSpPr>
          <p:spPr>
            <a:xfrm>
              <a:off x="101600" y="-38100"/>
              <a:ext cx="1177305" cy="506045"/>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10708397" y="6533710"/>
            <a:ext cx="5940501" cy="779676"/>
            <a:chOff x="0" y="0"/>
            <a:chExt cx="3035721" cy="398431"/>
          </a:xfrm>
        </p:grpSpPr>
        <p:sp>
          <p:nvSpPr>
            <p:cNvPr name="Freeform 34" id="34"/>
            <p:cNvSpPr/>
            <p:nvPr/>
          </p:nvSpPr>
          <p:spPr>
            <a:xfrm flipH="false" flipV="false" rot="0">
              <a:off x="6988" y="0"/>
              <a:ext cx="3021744" cy="398431"/>
            </a:xfrm>
            <a:custGeom>
              <a:avLst/>
              <a:gdLst/>
              <a:ahLst/>
              <a:cxnLst/>
              <a:rect r="r" b="b" t="t" l="l"/>
              <a:pathLst>
                <a:path h="398431" w="3021744">
                  <a:moveTo>
                    <a:pt x="215761" y="0"/>
                  </a:moveTo>
                  <a:lnTo>
                    <a:pt x="3009184" y="0"/>
                  </a:lnTo>
                  <a:cubicBezTo>
                    <a:pt x="3013351" y="0"/>
                    <a:pt x="3017219" y="2166"/>
                    <a:pt x="3019395" y="5720"/>
                  </a:cubicBezTo>
                  <a:cubicBezTo>
                    <a:pt x="3021572" y="9273"/>
                    <a:pt x="3021745" y="13702"/>
                    <a:pt x="3019851" y="17415"/>
                  </a:cubicBezTo>
                  <a:lnTo>
                    <a:pt x="2834414" y="381016"/>
                  </a:lnTo>
                  <a:cubicBezTo>
                    <a:pt x="2828964" y="391703"/>
                    <a:pt x="2817981" y="398431"/>
                    <a:pt x="2805984" y="398431"/>
                  </a:cubicBezTo>
                  <a:lnTo>
                    <a:pt x="12561" y="398431"/>
                  </a:lnTo>
                  <a:cubicBezTo>
                    <a:pt x="8394" y="398431"/>
                    <a:pt x="4526" y="396264"/>
                    <a:pt x="2350" y="392711"/>
                  </a:cubicBezTo>
                  <a:cubicBezTo>
                    <a:pt x="173" y="389158"/>
                    <a:pt x="0" y="384728"/>
                    <a:pt x="1893" y="381016"/>
                  </a:cubicBezTo>
                  <a:lnTo>
                    <a:pt x="187331" y="17415"/>
                  </a:lnTo>
                  <a:cubicBezTo>
                    <a:pt x="192781" y="6728"/>
                    <a:pt x="203764" y="0"/>
                    <a:pt x="215761" y="0"/>
                  </a:cubicBezTo>
                  <a:close/>
                </a:path>
              </a:pathLst>
            </a:custGeom>
            <a:solidFill>
              <a:srgbClr val="8BCB8F"/>
            </a:solidFill>
          </p:spPr>
        </p:sp>
        <p:sp>
          <p:nvSpPr>
            <p:cNvPr name="TextBox 35" id="35"/>
            <p:cNvSpPr txBox="true"/>
            <p:nvPr/>
          </p:nvSpPr>
          <p:spPr>
            <a:xfrm>
              <a:off x="101600" y="-38100"/>
              <a:ext cx="2832521" cy="436531"/>
            </a:xfrm>
            <a:prstGeom prst="rect">
              <a:avLst/>
            </a:prstGeom>
          </p:spPr>
          <p:txBody>
            <a:bodyPr anchor="ctr" rtlCol="false" tIns="50800" lIns="50800" bIns="50800" rIns="50800"/>
            <a:lstStyle/>
            <a:p>
              <a:pPr algn="ctr">
                <a:lnSpc>
                  <a:spcPts val="2659"/>
                </a:lnSpc>
              </a:pPr>
            </a:p>
          </p:txBody>
        </p:sp>
      </p:grpSp>
      <p:sp>
        <p:nvSpPr>
          <p:cNvPr name="Freeform 36" id="36"/>
          <p:cNvSpPr/>
          <p:nvPr/>
        </p:nvSpPr>
        <p:spPr>
          <a:xfrm flipH="false" flipV="false" rot="0">
            <a:off x="9340578" y="1715083"/>
            <a:ext cx="1738039" cy="238980"/>
          </a:xfrm>
          <a:custGeom>
            <a:avLst/>
            <a:gdLst/>
            <a:ahLst/>
            <a:cxnLst/>
            <a:rect r="r" b="b" t="t" l="l"/>
            <a:pathLst>
              <a:path h="238980" w="1738039">
                <a:moveTo>
                  <a:pt x="0" y="0"/>
                </a:moveTo>
                <a:lnTo>
                  <a:pt x="1738039" y="0"/>
                </a:lnTo>
                <a:lnTo>
                  <a:pt x="1738039" y="238981"/>
                </a:lnTo>
                <a:lnTo>
                  <a:pt x="0" y="238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7" id="37"/>
          <p:cNvSpPr txBox="true"/>
          <p:nvPr/>
        </p:nvSpPr>
        <p:spPr>
          <a:xfrm rot="0">
            <a:off x="7622725" y="3125128"/>
            <a:ext cx="4951561" cy="1384967"/>
          </a:xfrm>
          <a:prstGeom prst="rect">
            <a:avLst/>
          </a:prstGeom>
        </p:spPr>
        <p:txBody>
          <a:bodyPr anchor="t" rtlCol="false" tIns="0" lIns="0" bIns="0" rIns="0">
            <a:spAutoFit/>
          </a:bodyPr>
          <a:lstStyle/>
          <a:p>
            <a:pPr algn="r">
              <a:lnSpc>
                <a:spcPts val="5127"/>
              </a:lnSpc>
            </a:pPr>
            <a:r>
              <a:rPr lang="en-US" b="true" sz="5127">
                <a:solidFill>
                  <a:srgbClr val="8BCB8F"/>
                </a:solidFill>
                <a:latin typeface="Poppins Bold"/>
                <a:ea typeface="Poppins Bold"/>
                <a:cs typeface="Poppins Bold"/>
                <a:sym typeface="Poppins Bold"/>
              </a:rPr>
              <a:t>Policy Makers </a:t>
            </a:r>
          </a:p>
          <a:p>
            <a:pPr algn="r">
              <a:lnSpc>
                <a:spcPts val="5127"/>
              </a:lnSpc>
            </a:pPr>
            <a:r>
              <a:rPr lang="en-US" b="true" sz="5127">
                <a:solidFill>
                  <a:srgbClr val="8BCB8F"/>
                </a:solidFill>
                <a:latin typeface="Poppins Bold"/>
                <a:ea typeface="Poppins Bold"/>
                <a:cs typeface="Poppins Bold"/>
                <a:sym typeface="Poppins Bold"/>
              </a:rPr>
              <a:t>&amp; Regulators</a:t>
            </a:r>
          </a:p>
        </p:txBody>
      </p:sp>
      <p:sp>
        <p:nvSpPr>
          <p:cNvPr name="TextBox 38" id="38"/>
          <p:cNvSpPr txBox="true"/>
          <p:nvPr/>
        </p:nvSpPr>
        <p:spPr>
          <a:xfrm rot="0">
            <a:off x="1779398" y="3099074"/>
            <a:ext cx="749874" cy="448310"/>
          </a:xfrm>
          <a:prstGeom prst="rect">
            <a:avLst/>
          </a:prstGeom>
        </p:spPr>
        <p:txBody>
          <a:bodyPr anchor="t" rtlCol="false" tIns="0" lIns="0" bIns="0" rIns="0">
            <a:spAutoFit/>
          </a:bodyPr>
          <a:lstStyle/>
          <a:p>
            <a:pPr algn="ctr">
              <a:lnSpc>
                <a:spcPts val="3399"/>
              </a:lnSpc>
            </a:pPr>
            <a:r>
              <a:rPr lang="en-US" sz="3399">
                <a:solidFill>
                  <a:srgbClr val="000000"/>
                </a:solidFill>
                <a:latin typeface="Rubik One"/>
                <a:ea typeface="Rubik One"/>
                <a:cs typeface="Rubik One"/>
                <a:sym typeface="Rubik One"/>
              </a:rPr>
              <a:t>01</a:t>
            </a:r>
          </a:p>
        </p:txBody>
      </p:sp>
      <p:sp>
        <p:nvSpPr>
          <p:cNvPr name="TextBox 39" id="39"/>
          <p:cNvSpPr txBox="true"/>
          <p:nvPr/>
        </p:nvSpPr>
        <p:spPr>
          <a:xfrm rot="0">
            <a:off x="1597269" y="3699518"/>
            <a:ext cx="4229675" cy="1573530"/>
          </a:xfrm>
          <a:prstGeom prst="rect">
            <a:avLst/>
          </a:prstGeom>
        </p:spPr>
        <p:txBody>
          <a:bodyPr anchor="t" rtlCol="false" tIns="0" lIns="0" bIns="0" rIns="0">
            <a:spAutoFit/>
          </a:bodyPr>
          <a:lstStyle/>
          <a:p>
            <a:pPr algn="l" marL="388620" indent="-194310" lvl="1">
              <a:lnSpc>
                <a:spcPts val="2520"/>
              </a:lnSpc>
              <a:buFont typeface="Arial"/>
              <a:buChar char="•"/>
            </a:pPr>
            <a:r>
              <a:rPr lang="en-US" sz="1800" spc="44">
                <a:solidFill>
                  <a:srgbClr val="000000"/>
                </a:solidFill>
                <a:latin typeface="Bricolage Grotesque"/>
                <a:ea typeface="Bricolage Grotesque"/>
                <a:cs typeface="Bricolage Grotesque"/>
                <a:sym typeface="Bricolage Grotesque"/>
              </a:rPr>
              <a:t>N</a:t>
            </a:r>
            <a:r>
              <a:rPr lang="en-US" sz="1800" spc="44">
                <a:solidFill>
                  <a:srgbClr val="000000"/>
                </a:solidFill>
                <a:latin typeface="Bricolage Grotesque"/>
                <a:ea typeface="Bricolage Grotesque"/>
                <a:cs typeface="Bricolage Grotesque"/>
                <a:sym typeface="Bricolage Grotesque"/>
              </a:rPr>
              <a:t>eed to monitor EV and PHEV adoption to </a:t>
            </a:r>
            <a:r>
              <a:rPr lang="en-US" sz="1800" spc="44">
                <a:solidFill>
                  <a:srgbClr val="545100"/>
                </a:solidFill>
                <a:latin typeface="Bricolage Grotesque"/>
                <a:ea typeface="Bricolage Grotesque"/>
                <a:cs typeface="Bricolage Grotesque"/>
                <a:sym typeface="Bricolage Grotesque"/>
              </a:rPr>
              <a:t>guide environmental policy and programs like CAFV</a:t>
            </a:r>
            <a:r>
              <a:rPr lang="en-US" sz="1800" spc="44">
                <a:solidFill>
                  <a:srgbClr val="000000"/>
                </a:solidFill>
                <a:latin typeface="Bricolage Grotesque"/>
                <a:ea typeface="Bricolage Grotesque"/>
                <a:cs typeface="Bricolage Grotesque"/>
                <a:sym typeface="Bricolage Grotesque"/>
              </a:rPr>
              <a:t>.</a:t>
            </a:r>
          </a:p>
          <a:p>
            <a:pPr algn="l" marL="388620" indent="-194310" lvl="1">
              <a:lnSpc>
                <a:spcPts val="2520"/>
              </a:lnSpc>
              <a:buFont typeface="Arial"/>
              <a:buChar char="•"/>
            </a:pPr>
            <a:r>
              <a:rPr lang="en-US" sz="1800" spc="44">
                <a:solidFill>
                  <a:srgbClr val="000000"/>
                </a:solidFill>
                <a:latin typeface="Bricolage Grotesque"/>
                <a:ea typeface="Bricolage Grotesque"/>
                <a:cs typeface="Bricolage Grotesque"/>
                <a:sym typeface="Bricolage Grotesque"/>
              </a:rPr>
              <a:t>Plan c</a:t>
            </a:r>
            <a:r>
              <a:rPr lang="en-US" sz="1800" spc="44">
                <a:solidFill>
                  <a:srgbClr val="545100"/>
                </a:solidFill>
                <a:latin typeface="Bricolage Grotesque"/>
                <a:ea typeface="Bricolage Grotesque"/>
                <a:cs typeface="Bricolage Grotesque"/>
                <a:sym typeface="Bricolage Grotesque"/>
              </a:rPr>
              <a:t>harging infrastructure and track emission reduction goals.</a:t>
            </a:r>
          </a:p>
        </p:txBody>
      </p:sp>
      <p:sp>
        <p:nvSpPr>
          <p:cNvPr name="TextBox 40" id="40"/>
          <p:cNvSpPr txBox="true"/>
          <p:nvPr/>
        </p:nvSpPr>
        <p:spPr>
          <a:xfrm rot="0">
            <a:off x="3245112" y="2981083"/>
            <a:ext cx="3268861" cy="527879"/>
          </a:xfrm>
          <a:prstGeom prst="rect">
            <a:avLst/>
          </a:prstGeom>
        </p:spPr>
        <p:txBody>
          <a:bodyPr anchor="t" rtlCol="false" tIns="0" lIns="0" bIns="0" rIns="0">
            <a:spAutoFit/>
          </a:bodyPr>
          <a:lstStyle/>
          <a:p>
            <a:pPr algn="l">
              <a:lnSpc>
                <a:spcPts val="3907"/>
              </a:lnSpc>
            </a:pPr>
            <a:r>
              <a:rPr lang="en-US" sz="3907">
                <a:solidFill>
                  <a:srgbClr val="FEFEFE"/>
                </a:solidFill>
                <a:latin typeface="Rubik One"/>
                <a:ea typeface="Rubik One"/>
                <a:cs typeface="Rubik One"/>
                <a:sym typeface="Rubik One"/>
              </a:rPr>
              <a:t>Background</a:t>
            </a:r>
          </a:p>
        </p:txBody>
      </p:sp>
      <p:sp>
        <p:nvSpPr>
          <p:cNvPr name="TextBox 41" id="41"/>
          <p:cNvSpPr txBox="true"/>
          <p:nvPr/>
        </p:nvSpPr>
        <p:spPr>
          <a:xfrm rot="0">
            <a:off x="1028700" y="986214"/>
            <a:ext cx="10049917" cy="848360"/>
          </a:xfrm>
          <a:prstGeom prst="rect">
            <a:avLst/>
          </a:prstGeom>
        </p:spPr>
        <p:txBody>
          <a:bodyPr anchor="t" rtlCol="false" tIns="0" lIns="0" bIns="0" rIns="0">
            <a:spAutoFit/>
          </a:bodyPr>
          <a:lstStyle/>
          <a:p>
            <a:pPr algn="ctr">
              <a:lnSpc>
                <a:spcPts val="6399"/>
              </a:lnSpc>
            </a:pPr>
            <a:r>
              <a:rPr lang="en-US" sz="6399">
                <a:solidFill>
                  <a:srgbClr val="025442"/>
                </a:solidFill>
                <a:latin typeface="Rubik One"/>
                <a:ea typeface="Rubik One"/>
                <a:cs typeface="Rubik One"/>
                <a:sym typeface="Rubik One"/>
              </a:rPr>
              <a:t>TARGET USER GROUPS</a:t>
            </a:r>
          </a:p>
        </p:txBody>
      </p:sp>
      <p:sp>
        <p:nvSpPr>
          <p:cNvPr name="TextBox 42" id="42"/>
          <p:cNvSpPr txBox="true"/>
          <p:nvPr/>
        </p:nvSpPr>
        <p:spPr>
          <a:xfrm rot="0">
            <a:off x="1540930" y="6810937"/>
            <a:ext cx="749874" cy="448310"/>
          </a:xfrm>
          <a:prstGeom prst="rect">
            <a:avLst/>
          </a:prstGeom>
        </p:spPr>
        <p:txBody>
          <a:bodyPr anchor="t" rtlCol="false" tIns="0" lIns="0" bIns="0" rIns="0">
            <a:spAutoFit/>
          </a:bodyPr>
          <a:lstStyle/>
          <a:p>
            <a:pPr algn="ctr">
              <a:lnSpc>
                <a:spcPts val="3399"/>
              </a:lnSpc>
            </a:pPr>
            <a:r>
              <a:rPr lang="en-US" sz="3399">
                <a:solidFill>
                  <a:srgbClr val="000000"/>
                </a:solidFill>
                <a:latin typeface="Rubik One"/>
                <a:ea typeface="Rubik One"/>
                <a:cs typeface="Rubik One"/>
                <a:sym typeface="Rubik One"/>
              </a:rPr>
              <a:t>02</a:t>
            </a:r>
          </a:p>
        </p:txBody>
      </p:sp>
      <p:sp>
        <p:nvSpPr>
          <p:cNvPr name="TextBox 43" id="43"/>
          <p:cNvSpPr txBox="true"/>
          <p:nvPr/>
        </p:nvSpPr>
        <p:spPr>
          <a:xfrm rot="0">
            <a:off x="1358801" y="7411381"/>
            <a:ext cx="5632543" cy="1573530"/>
          </a:xfrm>
          <a:prstGeom prst="rect">
            <a:avLst/>
          </a:prstGeom>
        </p:spPr>
        <p:txBody>
          <a:bodyPr anchor="t" rtlCol="false" tIns="0" lIns="0" bIns="0" rIns="0">
            <a:spAutoFit/>
          </a:bodyPr>
          <a:lstStyle/>
          <a:p>
            <a:pPr algn="l" marL="388620" indent="-194310" lvl="1">
              <a:lnSpc>
                <a:spcPts val="2520"/>
              </a:lnSpc>
              <a:buFont typeface="Arial"/>
              <a:buChar char="•"/>
            </a:pPr>
            <a:r>
              <a:rPr lang="en-US" sz="1800" spc="44">
                <a:solidFill>
                  <a:srgbClr val="000000"/>
                </a:solidFill>
                <a:latin typeface="Bricolage Grotesque"/>
                <a:ea typeface="Bricolage Grotesque"/>
                <a:cs typeface="Bricolage Grotesque"/>
                <a:sym typeface="Bricolage Grotesque"/>
              </a:rPr>
              <a:t>Id</a:t>
            </a:r>
            <a:r>
              <a:rPr lang="en-US" sz="1800" spc="44">
                <a:solidFill>
                  <a:srgbClr val="000000"/>
                </a:solidFill>
                <a:latin typeface="Bricolage Grotesque"/>
                <a:ea typeface="Bricolage Grotesque"/>
                <a:cs typeface="Bricolage Grotesque"/>
                <a:sym typeface="Bricolage Grotesque"/>
              </a:rPr>
              <a:t>entify</a:t>
            </a:r>
            <a:r>
              <a:rPr lang="en-US" sz="1800" spc="44">
                <a:solidFill>
                  <a:srgbClr val="545100"/>
                </a:solidFill>
                <a:latin typeface="Bricolage Grotesque"/>
                <a:ea typeface="Bricolage Grotesque"/>
                <a:cs typeface="Bricolage Grotesque"/>
                <a:sym typeface="Bricolage Grotesque"/>
              </a:rPr>
              <a:t> counties or cities with the highest and lowest EV adoption.</a:t>
            </a:r>
          </a:p>
          <a:p>
            <a:pPr algn="l" marL="388620" indent="-194310" lvl="1">
              <a:lnSpc>
                <a:spcPts val="2520"/>
              </a:lnSpc>
              <a:buFont typeface="Arial"/>
              <a:buChar char="•"/>
            </a:pPr>
            <a:r>
              <a:rPr lang="en-US" sz="1800" spc="44">
                <a:solidFill>
                  <a:srgbClr val="000000"/>
                </a:solidFill>
                <a:latin typeface="Bricolage Grotesque"/>
                <a:ea typeface="Bricolage Grotesque"/>
                <a:cs typeface="Bricolage Grotesque"/>
                <a:sym typeface="Bricolage Grotesque"/>
              </a:rPr>
              <a:t>Assess if CAFV eli</a:t>
            </a:r>
            <a:r>
              <a:rPr lang="en-US" sz="1800" spc="44">
                <a:solidFill>
                  <a:srgbClr val="000000"/>
                </a:solidFill>
                <a:latin typeface="Bricolage Grotesque"/>
                <a:ea typeface="Bricolage Grotesque"/>
                <a:cs typeface="Bricolage Grotesque"/>
                <a:sym typeface="Bricolage Grotesque"/>
              </a:rPr>
              <a:t>gi</a:t>
            </a:r>
            <a:r>
              <a:rPr lang="en-US" sz="1800" spc="44">
                <a:solidFill>
                  <a:srgbClr val="000000"/>
                </a:solidFill>
                <a:latin typeface="Bricolage Grotesque"/>
                <a:ea typeface="Bricolage Grotesque"/>
                <a:cs typeface="Bricolage Grotesque"/>
                <a:sym typeface="Bricolage Grotesque"/>
              </a:rPr>
              <a:t>b</a:t>
            </a:r>
            <a:r>
              <a:rPr lang="en-US" sz="1800" spc="44">
                <a:solidFill>
                  <a:srgbClr val="000000"/>
                </a:solidFill>
                <a:latin typeface="Bricolage Grotesque"/>
                <a:ea typeface="Bricolage Grotesque"/>
                <a:cs typeface="Bricolage Grotesque"/>
                <a:sym typeface="Bricolage Grotesque"/>
              </a:rPr>
              <a:t>ili</a:t>
            </a:r>
            <a:r>
              <a:rPr lang="en-US" sz="1800" spc="44">
                <a:solidFill>
                  <a:srgbClr val="000000"/>
                </a:solidFill>
                <a:latin typeface="Bricolage Grotesque"/>
                <a:ea typeface="Bricolage Grotesque"/>
                <a:cs typeface="Bricolage Grotesque"/>
                <a:sym typeface="Bricolage Grotesque"/>
              </a:rPr>
              <a:t>t</a:t>
            </a:r>
            <a:r>
              <a:rPr lang="en-US" sz="1800" spc="44">
                <a:solidFill>
                  <a:srgbClr val="000000"/>
                </a:solidFill>
                <a:latin typeface="Bricolage Grotesque"/>
                <a:ea typeface="Bricolage Grotesque"/>
                <a:cs typeface="Bricolage Grotesque"/>
                <a:sym typeface="Bricolage Grotesque"/>
              </a:rPr>
              <a:t>y </a:t>
            </a:r>
            <a:r>
              <a:rPr lang="en-US" sz="1800" spc="44">
                <a:solidFill>
                  <a:srgbClr val="000000"/>
                </a:solidFill>
                <a:latin typeface="Bricolage Grotesque"/>
                <a:ea typeface="Bricolage Grotesque"/>
                <a:cs typeface="Bricolage Grotesque"/>
                <a:sym typeface="Bricolage Grotesque"/>
              </a:rPr>
              <a:t>c</a:t>
            </a:r>
            <a:r>
              <a:rPr lang="en-US" sz="1800" spc="44">
                <a:solidFill>
                  <a:srgbClr val="000000"/>
                </a:solidFill>
                <a:latin typeface="Bricolage Grotesque"/>
                <a:ea typeface="Bricolage Grotesque"/>
                <a:cs typeface="Bricolage Grotesque"/>
                <a:sym typeface="Bricolage Grotesque"/>
              </a:rPr>
              <a:t>or</a:t>
            </a:r>
            <a:r>
              <a:rPr lang="en-US" sz="1800" spc="44">
                <a:solidFill>
                  <a:srgbClr val="000000"/>
                </a:solidFill>
                <a:latin typeface="Bricolage Grotesque"/>
                <a:ea typeface="Bricolage Grotesque"/>
                <a:cs typeface="Bricolage Grotesque"/>
                <a:sym typeface="Bricolage Grotesque"/>
              </a:rPr>
              <a:t>rel</a:t>
            </a:r>
            <a:r>
              <a:rPr lang="en-US" sz="1800" spc="44">
                <a:solidFill>
                  <a:srgbClr val="000000"/>
                </a:solidFill>
                <a:latin typeface="Bricolage Grotesque"/>
                <a:ea typeface="Bricolage Grotesque"/>
                <a:cs typeface="Bricolage Grotesque"/>
                <a:sym typeface="Bricolage Grotesque"/>
              </a:rPr>
              <a:t>a</a:t>
            </a:r>
            <a:r>
              <a:rPr lang="en-US" sz="1800" spc="44">
                <a:solidFill>
                  <a:srgbClr val="000000"/>
                </a:solidFill>
                <a:latin typeface="Bricolage Grotesque"/>
                <a:ea typeface="Bricolage Grotesque"/>
                <a:cs typeface="Bricolage Grotesque"/>
                <a:sym typeface="Bricolage Grotesque"/>
              </a:rPr>
              <a:t>te</a:t>
            </a:r>
            <a:r>
              <a:rPr lang="en-US" sz="1800" spc="44">
                <a:solidFill>
                  <a:srgbClr val="000000"/>
                </a:solidFill>
                <a:latin typeface="Bricolage Grotesque"/>
                <a:ea typeface="Bricolage Grotesque"/>
                <a:cs typeface="Bricolage Grotesque"/>
                <a:sym typeface="Bricolage Grotesque"/>
              </a:rPr>
              <a:t>s </a:t>
            </a:r>
            <a:r>
              <a:rPr lang="en-US" sz="1800" spc="44">
                <a:solidFill>
                  <a:srgbClr val="000000"/>
                </a:solidFill>
                <a:latin typeface="Bricolage Grotesque"/>
                <a:ea typeface="Bricolage Grotesque"/>
                <a:cs typeface="Bricolage Grotesque"/>
                <a:sym typeface="Bricolage Grotesque"/>
              </a:rPr>
              <a:t>w</a:t>
            </a:r>
            <a:r>
              <a:rPr lang="en-US" sz="1800" spc="44">
                <a:solidFill>
                  <a:srgbClr val="000000"/>
                </a:solidFill>
                <a:latin typeface="Bricolage Grotesque"/>
                <a:ea typeface="Bricolage Grotesque"/>
                <a:cs typeface="Bricolage Grotesque"/>
                <a:sym typeface="Bricolage Grotesque"/>
              </a:rPr>
              <a:t>i</a:t>
            </a:r>
            <a:r>
              <a:rPr lang="en-US" sz="1800" spc="44">
                <a:solidFill>
                  <a:srgbClr val="000000"/>
                </a:solidFill>
                <a:latin typeface="Bricolage Grotesque"/>
                <a:ea typeface="Bricolage Grotesque"/>
                <a:cs typeface="Bricolage Grotesque"/>
                <a:sym typeface="Bricolage Grotesque"/>
              </a:rPr>
              <a:t>th</a:t>
            </a:r>
            <a:r>
              <a:rPr lang="en-US" sz="1800" spc="44">
                <a:solidFill>
                  <a:srgbClr val="000000"/>
                </a:solidFill>
                <a:latin typeface="Bricolage Grotesque"/>
                <a:ea typeface="Bricolage Grotesque"/>
                <a:cs typeface="Bricolage Grotesque"/>
                <a:sym typeface="Bricolage Grotesque"/>
              </a:rPr>
              <a:t> </a:t>
            </a:r>
            <a:r>
              <a:rPr lang="en-US" sz="1800" spc="44">
                <a:solidFill>
                  <a:srgbClr val="000000"/>
                </a:solidFill>
                <a:latin typeface="Bricolage Grotesque"/>
                <a:ea typeface="Bricolage Grotesque"/>
                <a:cs typeface="Bricolage Grotesque"/>
                <a:sym typeface="Bricolage Grotesque"/>
              </a:rPr>
              <a:t>h</a:t>
            </a:r>
            <a:r>
              <a:rPr lang="en-US" sz="1800" spc="44">
                <a:solidFill>
                  <a:srgbClr val="000000"/>
                </a:solidFill>
                <a:latin typeface="Bricolage Grotesque"/>
                <a:ea typeface="Bricolage Grotesque"/>
                <a:cs typeface="Bricolage Grotesque"/>
                <a:sym typeface="Bricolage Grotesque"/>
              </a:rPr>
              <a:t>ighe</a:t>
            </a:r>
            <a:r>
              <a:rPr lang="en-US" sz="1800" spc="44">
                <a:solidFill>
                  <a:srgbClr val="000000"/>
                </a:solidFill>
                <a:latin typeface="Bricolage Grotesque"/>
                <a:ea typeface="Bricolage Grotesque"/>
                <a:cs typeface="Bricolage Grotesque"/>
                <a:sym typeface="Bricolage Grotesque"/>
              </a:rPr>
              <a:t>r</a:t>
            </a:r>
            <a:r>
              <a:rPr lang="en-US" sz="1800" spc="44">
                <a:solidFill>
                  <a:srgbClr val="000000"/>
                </a:solidFill>
                <a:latin typeface="Bricolage Grotesque"/>
                <a:ea typeface="Bricolage Grotesque"/>
                <a:cs typeface="Bricolage Grotesque"/>
                <a:sym typeface="Bricolage Grotesque"/>
              </a:rPr>
              <a:t> re</a:t>
            </a:r>
            <a:r>
              <a:rPr lang="en-US" sz="1800" spc="44">
                <a:solidFill>
                  <a:srgbClr val="000000"/>
                </a:solidFill>
                <a:latin typeface="Bricolage Grotesque"/>
                <a:ea typeface="Bricolage Grotesque"/>
                <a:cs typeface="Bricolage Grotesque"/>
                <a:sym typeface="Bricolage Grotesque"/>
              </a:rPr>
              <a:t>gi</a:t>
            </a:r>
            <a:r>
              <a:rPr lang="en-US" sz="1800" spc="44">
                <a:solidFill>
                  <a:srgbClr val="000000"/>
                </a:solidFill>
                <a:latin typeface="Bricolage Grotesque"/>
                <a:ea typeface="Bricolage Grotesque"/>
                <a:cs typeface="Bricolage Grotesque"/>
                <a:sym typeface="Bricolage Grotesque"/>
              </a:rPr>
              <a:t>stratio</a:t>
            </a:r>
            <a:r>
              <a:rPr lang="en-US" sz="1800" spc="44">
                <a:solidFill>
                  <a:srgbClr val="000000"/>
                </a:solidFill>
                <a:latin typeface="Bricolage Grotesque"/>
                <a:ea typeface="Bricolage Grotesque"/>
                <a:cs typeface="Bricolage Grotesque"/>
                <a:sym typeface="Bricolage Grotesque"/>
              </a:rPr>
              <a:t>n n</a:t>
            </a:r>
            <a:r>
              <a:rPr lang="en-US" sz="1800" spc="44">
                <a:solidFill>
                  <a:srgbClr val="000000"/>
                </a:solidFill>
                <a:latin typeface="Bricolage Grotesque"/>
                <a:ea typeface="Bricolage Grotesque"/>
                <a:cs typeface="Bricolage Grotesque"/>
                <a:sym typeface="Bricolage Grotesque"/>
              </a:rPr>
              <a:t>umbe</a:t>
            </a:r>
            <a:r>
              <a:rPr lang="en-US" sz="1800" spc="44">
                <a:solidFill>
                  <a:srgbClr val="000000"/>
                </a:solidFill>
                <a:latin typeface="Bricolage Grotesque"/>
                <a:ea typeface="Bricolage Grotesque"/>
                <a:cs typeface="Bricolage Grotesque"/>
                <a:sym typeface="Bricolage Grotesque"/>
              </a:rPr>
              <a:t>rs</a:t>
            </a:r>
            <a:r>
              <a:rPr lang="en-US" sz="1800" spc="44">
                <a:solidFill>
                  <a:srgbClr val="000000"/>
                </a:solidFill>
                <a:latin typeface="Bricolage Grotesque"/>
                <a:ea typeface="Bricolage Grotesque"/>
                <a:cs typeface="Bricolage Grotesque"/>
                <a:sym typeface="Bricolage Grotesque"/>
              </a:rPr>
              <a:t>.</a:t>
            </a:r>
          </a:p>
          <a:p>
            <a:pPr algn="l" marL="388620" indent="-194310" lvl="1">
              <a:lnSpc>
                <a:spcPts val="2520"/>
              </a:lnSpc>
              <a:buFont typeface="Arial"/>
              <a:buChar char="•"/>
            </a:pPr>
            <a:r>
              <a:rPr lang="en-US" sz="1800" spc="44">
                <a:solidFill>
                  <a:srgbClr val="000000"/>
                </a:solidFill>
                <a:latin typeface="Bricolage Grotesque"/>
                <a:ea typeface="Bricolage Grotesque"/>
                <a:cs typeface="Bricolage Grotesque"/>
                <a:sym typeface="Bricolage Grotesque"/>
              </a:rPr>
              <a:t>T</a:t>
            </a:r>
            <a:r>
              <a:rPr lang="en-US" sz="1800" spc="44">
                <a:solidFill>
                  <a:srgbClr val="000000"/>
                </a:solidFill>
                <a:latin typeface="Bricolage Grotesque"/>
                <a:ea typeface="Bricolage Grotesque"/>
                <a:cs typeface="Bricolage Grotesque"/>
                <a:sym typeface="Bricolage Grotesque"/>
              </a:rPr>
              <a:t>r</a:t>
            </a:r>
            <a:r>
              <a:rPr lang="en-US" sz="1800" spc="44">
                <a:solidFill>
                  <a:srgbClr val="000000"/>
                </a:solidFill>
                <a:latin typeface="Bricolage Grotesque"/>
                <a:ea typeface="Bricolage Grotesque"/>
                <a:cs typeface="Bricolage Grotesque"/>
                <a:sym typeface="Bricolage Grotesque"/>
              </a:rPr>
              <a:t>a</a:t>
            </a:r>
            <a:r>
              <a:rPr lang="en-US" sz="1800" spc="44">
                <a:solidFill>
                  <a:srgbClr val="000000"/>
                </a:solidFill>
                <a:latin typeface="Bricolage Grotesque"/>
                <a:ea typeface="Bricolage Grotesque"/>
                <a:cs typeface="Bricolage Grotesque"/>
                <a:sym typeface="Bricolage Grotesque"/>
              </a:rPr>
              <a:t>c</a:t>
            </a:r>
            <a:r>
              <a:rPr lang="en-US" sz="1800" spc="44">
                <a:solidFill>
                  <a:srgbClr val="000000"/>
                </a:solidFill>
                <a:latin typeface="Bricolage Grotesque"/>
                <a:ea typeface="Bricolage Grotesque"/>
                <a:cs typeface="Bricolage Grotesque"/>
                <a:sym typeface="Bricolage Grotesque"/>
              </a:rPr>
              <a:t>k </a:t>
            </a:r>
            <a:r>
              <a:rPr lang="en-US" sz="1800" spc="44">
                <a:solidFill>
                  <a:srgbClr val="000000"/>
                </a:solidFill>
                <a:latin typeface="Bricolage Grotesque"/>
                <a:ea typeface="Bricolage Grotesque"/>
                <a:cs typeface="Bricolage Grotesque"/>
                <a:sym typeface="Bricolage Grotesque"/>
              </a:rPr>
              <a:t>t</a:t>
            </a:r>
            <a:r>
              <a:rPr lang="en-US" sz="1800" spc="44">
                <a:solidFill>
                  <a:srgbClr val="000000"/>
                </a:solidFill>
                <a:latin typeface="Bricolage Grotesque"/>
                <a:ea typeface="Bricolage Grotesque"/>
                <a:cs typeface="Bricolage Grotesque"/>
                <a:sym typeface="Bricolage Grotesque"/>
              </a:rPr>
              <a:t>h</a:t>
            </a:r>
            <a:r>
              <a:rPr lang="en-US" sz="1800" spc="44">
                <a:solidFill>
                  <a:srgbClr val="000000"/>
                </a:solidFill>
                <a:latin typeface="Bricolage Grotesque"/>
                <a:ea typeface="Bricolage Grotesque"/>
                <a:cs typeface="Bricolage Grotesque"/>
                <a:sym typeface="Bricolage Grotesque"/>
              </a:rPr>
              <a:t>e </a:t>
            </a:r>
            <a:r>
              <a:rPr lang="en-US" sz="1800" spc="44">
                <a:solidFill>
                  <a:srgbClr val="000000"/>
                </a:solidFill>
                <a:latin typeface="Bricolage Grotesque"/>
                <a:ea typeface="Bricolage Grotesque"/>
                <a:cs typeface="Bricolage Grotesque"/>
                <a:sym typeface="Bricolage Grotesque"/>
              </a:rPr>
              <a:t>lo</a:t>
            </a:r>
            <a:r>
              <a:rPr lang="en-US" sz="1800" spc="44">
                <a:solidFill>
                  <a:srgbClr val="000000"/>
                </a:solidFill>
                <a:latin typeface="Bricolage Grotesque"/>
                <a:ea typeface="Bricolage Grotesque"/>
                <a:cs typeface="Bricolage Grotesque"/>
                <a:sym typeface="Bricolage Grotesque"/>
              </a:rPr>
              <a:t>n</a:t>
            </a:r>
            <a:r>
              <a:rPr lang="en-US" sz="1800" spc="44">
                <a:solidFill>
                  <a:srgbClr val="000000"/>
                </a:solidFill>
                <a:latin typeface="Bricolage Grotesque"/>
                <a:ea typeface="Bricolage Grotesque"/>
                <a:cs typeface="Bricolage Grotesque"/>
                <a:sym typeface="Bricolage Grotesque"/>
              </a:rPr>
              <a:t>g-</a:t>
            </a:r>
            <a:r>
              <a:rPr lang="en-US" sz="1800" spc="44">
                <a:solidFill>
                  <a:srgbClr val="000000"/>
                </a:solidFill>
                <a:latin typeface="Bricolage Grotesque"/>
                <a:ea typeface="Bricolage Grotesque"/>
                <a:cs typeface="Bricolage Grotesque"/>
                <a:sym typeface="Bricolage Grotesque"/>
              </a:rPr>
              <a:t>t</a:t>
            </a:r>
            <a:r>
              <a:rPr lang="en-US" sz="1800" spc="44">
                <a:solidFill>
                  <a:srgbClr val="000000"/>
                </a:solidFill>
                <a:latin typeface="Bricolage Grotesque"/>
                <a:ea typeface="Bricolage Grotesque"/>
                <a:cs typeface="Bricolage Grotesque"/>
                <a:sym typeface="Bricolage Grotesque"/>
              </a:rPr>
              <a:t>e</a:t>
            </a:r>
            <a:r>
              <a:rPr lang="en-US" sz="1800" spc="44">
                <a:solidFill>
                  <a:srgbClr val="000000"/>
                </a:solidFill>
                <a:latin typeface="Bricolage Grotesque"/>
                <a:ea typeface="Bricolage Grotesque"/>
                <a:cs typeface="Bricolage Grotesque"/>
                <a:sym typeface="Bricolage Grotesque"/>
              </a:rPr>
              <a:t>r</a:t>
            </a:r>
            <a:r>
              <a:rPr lang="en-US" sz="1800" spc="44">
                <a:solidFill>
                  <a:srgbClr val="000000"/>
                </a:solidFill>
                <a:latin typeface="Bricolage Grotesque"/>
                <a:ea typeface="Bricolage Grotesque"/>
                <a:cs typeface="Bricolage Grotesque"/>
                <a:sym typeface="Bricolage Grotesque"/>
              </a:rPr>
              <a:t>m</a:t>
            </a:r>
            <a:r>
              <a:rPr lang="en-US" sz="1800" spc="44">
                <a:solidFill>
                  <a:srgbClr val="000000"/>
                </a:solidFill>
                <a:latin typeface="Bricolage Grotesque"/>
                <a:ea typeface="Bricolage Grotesque"/>
                <a:cs typeface="Bricolage Grotesque"/>
                <a:sym typeface="Bricolage Grotesque"/>
              </a:rPr>
              <a:t> s</a:t>
            </a:r>
            <a:r>
              <a:rPr lang="en-US" sz="1800" spc="44">
                <a:solidFill>
                  <a:srgbClr val="000000"/>
                </a:solidFill>
                <a:latin typeface="Bricolage Grotesque"/>
                <a:ea typeface="Bricolage Grotesque"/>
                <a:cs typeface="Bricolage Grotesque"/>
                <a:sym typeface="Bricolage Grotesque"/>
              </a:rPr>
              <a:t>h</a:t>
            </a:r>
            <a:r>
              <a:rPr lang="en-US" sz="1800" spc="44">
                <a:solidFill>
                  <a:srgbClr val="000000"/>
                </a:solidFill>
                <a:latin typeface="Bricolage Grotesque"/>
                <a:ea typeface="Bricolage Grotesque"/>
                <a:cs typeface="Bricolage Grotesque"/>
                <a:sym typeface="Bricolage Grotesque"/>
              </a:rPr>
              <a:t>i</a:t>
            </a:r>
            <a:r>
              <a:rPr lang="en-US" sz="1800" spc="44">
                <a:solidFill>
                  <a:srgbClr val="000000"/>
                </a:solidFill>
                <a:latin typeface="Bricolage Grotesque"/>
                <a:ea typeface="Bricolage Grotesque"/>
                <a:cs typeface="Bricolage Grotesque"/>
                <a:sym typeface="Bricolage Grotesque"/>
              </a:rPr>
              <a:t>ft fr</a:t>
            </a:r>
            <a:r>
              <a:rPr lang="en-US" sz="1800" spc="44">
                <a:solidFill>
                  <a:srgbClr val="000000"/>
                </a:solidFill>
                <a:latin typeface="Bricolage Grotesque"/>
                <a:ea typeface="Bricolage Grotesque"/>
                <a:cs typeface="Bricolage Grotesque"/>
                <a:sym typeface="Bricolage Grotesque"/>
              </a:rPr>
              <a:t>o</a:t>
            </a:r>
            <a:r>
              <a:rPr lang="en-US" sz="1800" spc="44">
                <a:solidFill>
                  <a:srgbClr val="000000"/>
                </a:solidFill>
                <a:latin typeface="Bricolage Grotesque"/>
                <a:ea typeface="Bricolage Grotesque"/>
                <a:cs typeface="Bricolage Grotesque"/>
                <a:sym typeface="Bricolage Grotesque"/>
              </a:rPr>
              <a:t>m PHEVs</a:t>
            </a:r>
            <a:r>
              <a:rPr lang="en-US" sz="1800" spc="44">
                <a:solidFill>
                  <a:srgbClr val="000000"/>
                </a:solidFill>
                <a:latin typeface="Bricolage Grotesque"/>
                <a:ea typeface="Bricolage Grotesque"/>
                <a:cs typeface="Bricolage Grotesque"/>
                <a:sym typeface="Bricolage Grotesque"/>
              </a:rPr>
              <a:t> to </a:t>
            </a:r>
            <a:r>
              <a:rPr lang="en-US" sz="1800" spc="44">
                <a:solidFill>
                  <a:srgbClr val="000000"/>
                </a:solidFill>
                <a:latin typeface="Bricolage Grotesque"/>
                <a:ea typeface="Bricolage Grotesque"/>
                <a:cs typeface="Bricolage Grotesque"/>
                <a:sym typeface="Bricolage Grotesque"/>
              </a:rPr>
              <a:t>BEV</a:t>
            </a:r>
            <a:r>
              <a:rPr lang="en-US" sz="1800" spc="44">
                <a:solidFill>
                  <a:srgbClr val="000000"/>
                </a:solidFill>
                <a:latin typeface="Bricolage Grotesque"/>
                <a:ea typeface="Bricolage Grotesque"/>
                <a:cs typeface="Bricolage Grotesque"/>
                <a:sym typeface="Bricolage Grotesque"/>
              </a:rPr>
              <a:t>s.</a:t>
            </a:r>
          </a:p>
        </p:txBody>
      </p:sp>
      <p:sp>
        <p:nvSpPr>
          <p:cNvPr name="TextBox 44" id="44"/>
          <p:cNvSpPr txBox="true"/>
          <p:nvPr/>
        </p:nvSpPr>
        <p:spPr>
          <a:xfrm rot="0">
            <a:off x="2769375" y="6727537"/>
            <a:ext cx="4983361" cy="506289"/>
          </a:xfrm>
          <a:prstGeom prst="rect">
            <a:avLst/>
          </a:prstGeom>
        </p:spPr>
        <p:txBody>
          <a:bodyPr anchor="t" rtlCol="false" tIns="0" lIns="0" bIns="0" rIns="0">
            <a:spAutoFit/>
          </a:bodyPr>
          <a:lstStyle/>
          <a:p>
            <a:pPr algn="l">
              <a:lnSpc>
                <a:spcPts val="3807"/>
              </a:lnSpc>
            </a:pPr>
            <a:r>
              <a:rPr lang="en-US" sz="3807">
                <a:solidFill>
                  <a:srgbClr val="FEFEFE"/>
                </a:solidFill>
                <a:latin typeface="Rubik One"/>
                <a:ea typeface="Rubik One"/>
                <a:cs typeface="Rubik One"/>
                <a:sym typeface="Rubik One"/>
              </a:rPr>
              <a:t>Example Scenarios</a:t>
            </a:r>
          </a:p>
        </p:txBody>
      </p:sp>
      <p:sp>
        <p:nvSpPr>
          <p:cNvPr name="TextBox 45" id="45"/>
          <p:cNvSpPr txBox="true"/>
          <p:nvPr/>
        </p:nvSpPr>
        <p:spPr>
          <a:xfrm rot="0">
            <a:off x="9958523" y="6810937"/>
            <a:ext cx="749874" cy="448310"/>
          </a:xfrm>
          <a:prstGeom prst="rect">
            <a:avLst/>
          </a:prstGeom>
        </p:spPr>
        <p:txBody>
          <a:bodyPr anchor="t" rtlCol="false" tIns="0" lIns="0" bIns="0" rIns="0">
            <a:spAutoFit/>
          </a:bodyPr>
          <a:lstStyle/>
          <a:p>
            <a:pPr algn="ctr">
              <a:lnSpc>
                <a:spcPts val="3399"/>
              </a:lnSpc>
            </a:pPr>
            <a:r>
              <a:rPr lang="en-US" sz="3399">
                <a:solidFill>
                  <a:srgbClr val="000000"/>
                </a:solidFill>
                <a:latin typeface="Rubik One"/>
                <a:ea typeface="Rubik One"/>
                <a:cs typeface="Rubik One"/>
                <a:sym typeface="Rubik One"/>
              </a:rPr>
              <a:t>03</a:t>
            </a:r>
          </a:p>
        </p:txBody>
      </p:sp>
      <p:sp>
        <p:nvSpPr>
          <p:cNvPr name="TextBox 46" id="46"/>
          <p:cNvSpPr txBox="true"/>
          <p:nvPr/>
        </p:nvSpPr>
        <p:spPr>
          <a:xfrm rot="0">
            <a:off x="9776394" y="7411381"/>
            <a:ext cx="5632543" cy="1573530"/>
          </a:xfrm>
          <a:prstGeom prst="rect">
            <a:avLst/>
          </a:prstGeom>
        </p:spPr>
        <p:txBody>
          <a:bodyPr anchor="t" rtlCol="false" tIns="0" lIns="0" bIns="0" rIns="0">
            <a:spAutoFit/>
          </a:bodyPr>
          <a:lstStyle/>
          <a:p>
            <a:pPr algn="l" marL="388620" indent="-194310" lvl="1">
              <a:lnSpc>
                <a:spcPts val="2520"/>
              </a:lnSpc>
              <a:buFont typeface="Arial"/>
              <a:buChar char="•"/>
            </a:pPr>
            <a:r>
              <a:rPr lang="en-US" sz="1800" spc="44">
                <a:solidFill>
                  <a:srgbClr val="000000"/>
                </a:solidFill>
                <a:latin typeface="Bricolage Grotesque"/>
                <a:ea typeface="Bricolage Grotesque"/>
                <a:cs typeface="Bricolage Grotesque"/>
                <a:sym typeface="Bricolage Grotesque"/>
              </a:rPr>
              <a:t>R</a:t>
            </a:r>
            <a:r>
              <a:rPr lang="en-US" sz="1800" spc="44">
                <a:solidFill>
                  <a:srgbClr val="000000"/>
                </a:solidFill>
                <a:latin typeface="Bricolage Grotesque"/>
                <a:ea typeface="Bricolage Grotesque"/>
                <a:cs typeface="Bricolage Grotesque"/>
                <a:sym typeface="Bricolage Grotesque"/>
              </a:rPr>
              <a:t>efine EV in</a:t>
            </a:r>
            <a:r>
              <a:rPr lang="en-US" sz="1800" spc="44">
                <a:solidFill>
                  <a:srgbClr val="000000"/>
                </a:solidFill>
                <a:latin typeface="Bricolage Grotesque"/>
                <a:ea typeface="Bricolage Grotesque"/>
                <a:cs typeface="Bricolage Grotesque"/>
                <a:sym typeface="Bricolage Grotesque"/>
              </a:rPr>
              <a:t>c</a:t>
            </a:r>
            <a:r>
              <a:rPr lang="en-US" sz="1800" spc="44">
                <a:solidFill>
                  <a:srgbClr val="000000"/>
                </a:solidFill>
                <a:latin typeface="Bricolage Grotesque"/>
                <a:ea typeface="Bricolage Grotesque"/>
                <a:cs typeface="Bricolage Grotesque"/>
                <a:sym typeface="Bricolage Grotesque"/>
              </a:rPr>
              <a:t>e</a:t>
            </a:r>
            <a:r>
              <a:rPr lang="en-US" sz="1800" spc="44">
                <a:solidFill>
                  <a:srgbClr val="000000"/>
                </a:solidFill>
                <a:latin typeface="Bricolage Grotesque"/>
                <a:ea typeface="Bricolage Grotesque"/>
                <a:cs typeface="Bricolage Grotesque"/>
                <a:sym typeface="Bricolage Grotesque"/>
              </a:rPr>
              <a:t>nti</a:t>
            </a:r>
            <a:r>
              <a:rPr lang="en-US" sz="1800" spc="44">
                <a:solidFill>
                  <a:srgbClr val="000000"/>
                </a:solidFill>
                <a:latin typeface="Bricolage Grotesque"/>
                <a:ea typeface="Bricolage Grotesque"/>
                <a:cs typeface="Bricolage Grotesque"/>
                <a:sym typeface="Bricolage Grotesque"/>
              </a:rPr>
              <a:t>v</a:t>
            </a:r>
            <a:r>
              <a:rPr lang="en-US" sz="1800" spc="44">
                <a:solidFill>
                  <a:srgbClr val="000000"/>
                </a:solidFill>
                <a:latin typeface="Bricolage Grotesque"/>
                <a:ea typeface="Bricolage Grotesque"/>
                <a:cs typeface="Bricolage Grotesque"/>
                <a:sym typeface="Bricolage Grotesque"/>
              </a:rPr>
              <a:t>e </a:t>
            </a:r>
            <a:r>
              <a:rPr lang="en-US" sz="1800" spc="44">
                <a:solidFill>
                  <a:srgbClr val="000000"/>
                </a:solidFill>
                <a:latin typeface="Bricolage Grotesque"/>
                <a:ea typeface="Bricolage Grotesque"/>
                <a:cs typeface="Bricolage Grotesque"/>
                <a:sym typeface="Bricolage Grotesque"/>
              </a:rPr>
              <a:t>p</a:t>
            </a:r>
            <a:r>
              <a:rPr lang="en-US" sz="1800" spc="44">
                <a:solidFill>
                  <a:srgbClr val="000000"/>
                </a:solidFill>
                <a:latin typeface="Bricolage Grotesque"/>
                <a:ea typeface="Bricolage Grotesque"/>
                <a:cs typeface="Bricolage Grotesque"/>
                <a:sym typeface="Bricolage Grotesque"/>
              </a:rPr>
              <a:t>o</a:t>
            </a:r>
            <a:r>
              <a:rPr lang="en-US" sz="1800" spc="44">
                <a:solidFill>
                  <a:srgbClr val="000000"/>
                </a:solidFill>
                <a:latin typeface="Bricolage Grotesque"/>
                <a:ea typeface="Bricolage Grotesque"/>
                <a:cs typeface="Bricolage Grotesque"/>
                <a:sym typeface="Bricolage Grotesque"/>
              </a:rPr>
              <a:t>l</a:t>
            </a:r>
            <a:r>
              <a:rPr lang="en-US" sz="1800" spc="44">
                <a:solidFill>
                  <a:srgbClr val="000000"/>
                </a:solidFill>
                <a:latin typeface="Bricolage Grotesque"/>
                <a:ea typeface="Bricolage Grotesque"/>
                <a:cs typeface="Bricolage Grotesque"/>
                <a:sym typeface="Bricolage Grotesque"/>
              </a:rPr>
              <a:t>i</a:t>
            </a:r>
            <a:r>
              <a:rPr lang="en-US" sz="1800" spc="44">
                <a:solidFill>
                  <a:srgbClr val="000000"/>
                </a:solidFill>
                <a:latin typeface="Bricolage Grotesque"/>
                <a:ea typeface="Bricolage Grotesque"/>
                <a:cs typeface="Bricolage Grotesque"/>
                <a:sym typeface="Bricolage Grotesque"/>
              </a:rPr>
              <a:t>c</a:t>
            </a:r>
            <a:r>
              <a:rPr lang="en-US" sz="1800" spc="44">
                <a:solidFill>
                  <a:srgbClr val="000000"/>
                </a:solidFill>
                <a:latin typeface="Bricolage Grotesque"/>
                <a:ea typeface="Bricolage Grotesque"/>
                <a:cs typeface="Bricolage Grotesque"/>
                <a:sym typeface="Bricolage Grotesque"/>
              </a:rPr>
              <a:t>ies</a:t>
            </a:r>
            <a:r>
              <a:rPr lang="en-US" sz="1800" spc="44">
                <a:solidFill>
                  <a:srgbClr val="000000"/>
                </a:solidFill>
                <a:latin typeface="Bricolage Grotesque"/>
                <a:ea typeface="Bricolage Grotesque"/>
                <a:cs typeface="Bricolage Grotesque"/>
                <a:sym typeface="Bricolage Grotesque"/>
              </a:rPr>
              <a:t>.</a:t>
            </a:r>
          </a:p>
          <a:p>
            <a:pPr algn="l" marL="388620" indent="-194310" lvl="1">
              <a:lnSpc>
                <a:spcPts val="2520"/>
              </a:lnSpc>
              <a:buFont typeface="Arial"/>
              <a:buChar char="•"/>
            </a:pPr>
            <a:r>
              <a:rPr lang="en-US" sz="1800" spc="44">
                <a:solidFill>
                  <a:srgbClr val="000000"/>
                </a:solidFill>
                <a:latin typeface="Bricolage Grotesque"/>
                <a:ea typeface="Bricolage Grotesque"/>
                <a:cs typeface="Bricolage Grotesque"/>
                <a:sym typeface="Bricolage Grotesque"/>
              </a:rPr>
              <a:t>Alloca</a:t>
            </a:r>
            <a:r>
              <a:rPr lang="en-US" sz="1800" spc="44">
                <a:solidFill>
                  <a:srgbClr val="000000"/>
                </a:solidFill>
                <a:latin typeface="Bricolage Grotesque"/>
                <a:ea typeface="Bricolage Grotesque"/>
                <a:cs typeface="Bricolage Grotesque"/>
                <a:sym typeface="Bricolage Grotesque"/>
              </a:rPr>
              <a:t>te </a:t>
            </a:r>
            <a:r>
              <a:rPr lang="en-US" sz="1800" spc="44">
                <a:solidFill>
                  <a:srgbClr val="000000"/>
                </a:solidFill>
                <a:latin typeface="Bricolage Grotesque"/>
                <a:ea typeface="Bricolage Grotesque"/>
                <a:cs typeface="Bricolage Grotesque"/>
                <a:sym typeface="Bricolage Grotesque"/>
              </a:rPr>
              <a:t>fund</a:t>
            </a:r>
            <a:r>
              <a:rPr lang="en-US" sz="1800" spc="44">
                <a:solidFill>
                  <a:srgbClr val="000000"/>
                </a:solidFill>
                <a:latin typeface="Bricolage Grotesque"/>
                <a:ea typeface="Bricolage Grotesque"/>
                <a:cs typeface="Bricolage Grotesque"/>
                <a:sym typeface="Bricolage Grotesque"/>
              </a:rPr>
              <a:t>i</a:t>
            </a:r>
            <a:r>
              <a:rPr lang="en-US" sz="1800" spc="44">
                <a:solidFill>
                  <a:srgbClr val="000000"/>
                </a:solidFill>
                <a:latin typeface="Bricolage Grotesque"/>
                <a:ea typeface="Bricolage Grotesque"/>
                <a:cs typeface="Bricolage Grotesque"/>
                <a:sym typeface="Bricolage Grotesque"/>
              </a:rPr>
              <a:t>n</a:t>
            </a:r>
            <a:r>
              <a:rPr lang="en-US" sz="1800" spc="44">
                <a:solidFill>
                  <a:srgbClr val="000000"/>
                </a:solidFill>
                <a:latin typeface="Bricolage Grotesque"/>
                <a:ea typeface="Bricolage Grotesque"/>
                <a:cs typeface="Bricolage Grotesque"/>
                <a:sym typeface="Bricolage Grotesque"/>
              </a:rPr>
              <a:t>g</a:t>
            </a:r>
            <a:r>
              <a:rPr lang="en-US" sz="1800" spc="44">
                <a:solidFill>
                  <a:srgbClr val="000000"/>
                </a:solidFill>
                <a:latin typeface="Bricolage Grotesque"/>
                <a:ea typeface="Bricolage Grotesque"/>
                <a:cs typeface="Bricolage Grotesque"/>
                <a:sym typeface="Bricolage Grotesque"/>
              </a:rPr>
              <a:t> for c</a:t>
            </a:r>
            <a:r>
              <a:rPr lang="en-US" sz="1800" spc="44">
                <a:solidFill>
                  <a:srgbClr val="000000"/>
                </a:solidFill>
                <a:latin typeface="Bricolage Grotesque"/>
                <a:ea typeface="Bricolage Grotesque"/>
                <a:cs typeface="Bricolage Grotesque"/>
                <a:sym typeface="Bricolage Grotesque"/>
              </a:rPr>
              <a:t>ha</a:t>
            </a:r>
            <a:r>
              <a:rPr lang="en-US" sz="1800" spc="44">
                <a:solidFill>
                  <a:srgbClr val="000000"/>
                </a:solidFill>
                <a:latin typeface="Bricolage Grotesque"/>
                <a:ea typeface="Bricolage Grotesque"/>
                <a:cs typeface="Bricolage Grotesque"/>
                <a:sym typeface="Bricolage Grotesque"/>
              </a:rPr>
              <a:t>rgi</a:t>
            </a:r>
            <a:r>
              <a:rPr lang="en-US" sz="1800" spc="44">
                <a:solidFill>
                  <a:srgbClr val="000000"/>
                </a:solidFill>
                <a:latin typeface="Bricolage Grotesque"/>
                <a:ea typeface="Bricolage Grotesque"/>
                <a:cs typeface="Bricolage Grotesque"/>
                <a:sym typeface="Bricolage Grotesque"/>
              </a:rPr>
              <a:t>n</a:t>
            </a:r>
            <a:r>
              <a:rPr lang="en-US" sz="1800" spc="44">
                <a:solidFill>
                  <a:srgbClr val="000000"/>
                </a:solidFill>
                <a:latin typeface="Bricolage Grotesque"/>
                <a:ea typeface="Bricolage Grotesque"/>
                <a:cs typeface="Bricolage Grotesque"/>
                <a:sym typeface="Bricolage Grotesque"/>
              </a:rPr>
              <a:t>g</a:t>
            </a:r>
            <a:r>
              <a:rPr lang="en-US" sz="1800" spc="44">
                <a:solidFill>
                  <a:srgbClr val="000000"/>
                </a:solidFill>
                <a:latin typeface="Bricolage Grotesque"/>
                <a:ea typeface="Bricolage Grotesque"/>
                <a:cs typeface="Bricolage Grotesque"/>
                <a:sym typeface="Bricolage Grotesque"/>
              </a:rPr>
              <a:t> station</a:t>
            </a:r>
            <a:r>
              <a:rPr lang="en-US" sz="1800" spc="44">
                <a:solidFill>
                  <a:srgbClr val="000000"/>
                </a:solidFill>
                <a:latin typeface="Bricolage Grotesque"/>
                <a:ea typeface="Bricolage Grotesque"/>
                <a:cs typeface="Bricolage Grotesque"/>
                <a:sym typeface="Bricolage Grotesque"/>
              </a:rPr>
              <a:t>s and </a:t>
            </a:r>
            <a:r>
              <a:rPr lang="en-US" sz="1800" spc="44">
                <a:solidFill>
                  <a:srgbClr val="000000"/>
                </a:solidFill>
                <a:latin typeface="Bricolage Grotesque"/>
                <a:ea typeface="Bricolage Grotesque"/>
                <a:cs typeface="Bricolage Grotesque"/>
                <a:sym typeface="Bricolage Grotesque"/>
              </a:rPr>
              <a:t>grid </a:t>
            </a:r>
            <a:r>
              <a:rPr lang="en-US" sz="1800" spc="44">
                <a:solidFill>
                  <a:srgbClr val="000000"/>
                </a:solidFill>
                <a:latin typeface="Bricolage Grotesque"/>
                <a:ea typeface="Bricolage Grotesque"/>
                <a:cs typeface="Bricolage Grotesque"/>
                <a:sym typeface="Bricolage Grotesque"/>
              </a:rPr>
              <a:t>exp</a:t>
            </a:r>
            <a:r>
              <a:rPr lang="en-US" sz="1800" spc="44">
                <a:solidFill>
                  <a:srgbClr val="000000"/>
                </a:solidFill>
                <a:latin typeface="Bricolage Grotesque"/>
                <a:ea typeface="Bricolage Grotesque"/>
                <a:cs typeface="Bricolage Grotesque"/>
                <a:sym typeface="Bricolage Grotesque"/>
              </a:rPr>
              <a:t>ansion.</a:t>
            </a:r>
          </a:p>
          <a:p>
            <a:pPr algn="l" marL="388620" indent="-194310" lvl="1">
              <a:lnSpc>
                <a:spcPts val="2520"/>
              </a:lnSpc>
              <a:buFont typeface="Arial"/>
              <a:buChar char="•"/>
            </a:pPr>
            <a:r>
              <a:rPr lang="en-US" sz="1800" spc="44">
                <a:solidFill>
                  <a:srgbClr val="000000"/>
                </a:solidFill>
                <a:latin typeface="Bricolage Grotesque"/>
                <a:ea typeface="Bricolage Grotesque"/>
                <a:cs typeface="Bricolage Grotesque"/>
                <a:sym typeface="Bricolage Grotesque"/>
              </a:rPr>
              <a:t>M</a:t>
            </a:r>
            <a:r>
              <a:rPr lang="en-US" sz="1800" spc="44">
                <a:solidFill>
                  <a:srgbClr val="000000"/>
                </a:solidFill>
                <a:latin typeface="Bricolage Grotesque"/>
                <a:ea typeface="Bricolage Grotesque"/>
                <a:cs typeface="Bricolage Grotesque"/>
                <a:sym typeface="Bricolage Grotesque"/>
              </a:rPr>
              <a:t>easu</a:t>
            </a:r>
            <a:r>
              <a:rPr lang="en-US" sz="1800" spc="44">
                <a:solidFill>
                  <a:srgbClr val="000000"/>
                </a:solidFill>
                <a:latin typeface="Bricolage Grotesque"/>
                <a:ea typeface="Bricolage Grotesque"/>
                <a:cs typeface="Bricolage Grotesque"/>
                <a:sym typeface="Bricolage Grotesque"/>
              </a:rPr>
              <a:t>re</a:t>
            </a:r>
            <a:r>
              <a:rPr lang="en-US" sz="1800" spc="44">
                <a:solidFill>
                  <a:srgbClr val="000000"/>
                </a:solidFill>
                <a:latin typeface="Bricolage Grotesque"/>
                <a:ea typeface="Bricolage Grotesque"/>
                <a:cs typeface="Bricolage Grotesque"/>
                <a:sym typeface="Bricolage Grotesque"/>
              </a:rPr>
              <a:t> pro</a:t>
            </a:r>
            <a:r>
              <a:rPr lang="en-US" sz="1800" spc="44">
                <a:solidFill>
                  <a:srgbClr val="000000"/>
                </a:solidFill>
                <a:latin typeface="Bricolage Grotesque"/>
                <a:ea typeface="Bricolage Grotesque"/>
                <a:cs typeface="Bricolage Grotesque"/>
                <a:sym typeface="Bricolage Grotesque"/>
              </a:rPr>
              <a:t>g</a:t>
            </a:r>
            <a:r>
              <a:rPr lang="en-US" sz="1800" spc="44">
                <a:solidFill>
                  <a:srgbClr val="000000"/>
                </a:solidFill>
                <a:latin typeface="Bricolage Grotesque"/>
                <a:ea typeface="Bricolage Grotesque"/>
                <a:cs typeface="Bricolage Grotesque"/>
                <a:sym typeface="Bricolage Grotesque"/>
              </a:rPr>
              <a:t>ress toward</a:t>
            </a:r>
            <a:r>
              <a:rPr lang="en-US" sz="1800" spc="44">
                <a:solidFill>
                  <a:srgbClr val="000000"/>
                </a:solidFill>
                <a:latin typeface="Bricolage Grotesque"/>
                <a:ea typeface="Bricolage Grotesque"/>
                <a:cs typeface="Bricolage Grotesque"/>
                <a:sym typeface="Bricolage Grotesque"/>
              </a:rPr>
              <a:t> cl</a:t>
            </a:r>
            <a:r>
              <a:rPr lang="en-US" sz="1800" spc="44">
                <a:solidFill>
                  <a:srgbClr val="000000"/>
                </a:solidFill>
                <a:latin typeface="Bricolage Grotesque"/>
                <a:ea typeface="Bricolage Grotesque"/>
                <a:cs typeface="Bricolage Grotesque"/>
                <a:sym typeface="Bricolage Grotesque"/>
              </a:rPr>
              <a:t>ean </a:t>
            </a:r>
            <a:r>
              <a:rPr lang="en-US" sz="1800" spc="44">
                <a:solidFill>
                  <a:srgbClr val="000000"/>
                </a:solidFill>
                <a:latin typeface="Bricolage Grotesque"/>
                <a:ea typeface="Bricolage Grotesque"/>
                <a:cs typeface="Bricolage Grotesque"/>
                <a:sym typeface="Bricolage Grotesque"/>
              </a:rPr>
              <a:t>en</a:t>
            </a:r>
            <a:r>
              <a:rPr lang="en-US" sz="1800" spc="44">
                <a:solidFill>
                  <a:srgbClr val="000000"/>
                </a:solidFill>
                <a:latin typeface="Bricolage Grotesque"/>
                <a:ea typeface="Bricolage Grotesque"/>
                <a:cs typeface="Bricolage Grotesque"/>
                <a:sym typeface="Bricolage Grotesque"/>
              </a:rPr>
              <a:t>e</a:t>
            </a:r>
            <a:r>
              <a:rPr lang="en-US" sz="1800" spc="44">
                <a:solidFill>
                  <a:srgbClr val="000000"/>
                </a:solidFill>
                <a:latin typeface="Bricolage Grotesque"/>
                <a:ea typeface="Bricolage Grotesque"/>
                <a:cs typeface="Bricolage Grotesque"/>
                <a:sym typeface="Bricolage Grotesque"/>
              </a:rPr>
              <a:t>rgy </a:t>
            </a:r>
            <a:r>
              <a:rPr lang="en-US" sz="1800" spc="44">
                <a:solidFill>
                  <a:srgbClr val="000000"/>
                </a:solidFill>
                <a:latin typeface="Bricolage Grotesque"/>
                <a:ea typeface="Bricolage Grotesque"/>
                <a:cs typeface="Bricolage Grotesque"/>
                <a:sym typeface="Bricolage Grotesque"/>
              </a:rPr>
              <a:t>targe</a:t>
            </a:r>
            <a:r>
              <a:rPr lang="en-US" sz="1800" spc="44">
                <a:solidFill>
                  <a:srgbClr val="000000"/>
                </a:solidFill>
                <a:latin typeface="Bricolage Grotesque"/>
                <a:ea typeface="Bricolage Grotesque"/>
                <a:cs typeface="Bricolage Grotesque"/>
                <a:sym typeface="Bricolage Grotesque"/>
              </a:rPr>
              <a:t>ts.</a:t>
            </a:r>
          </a:p>
        </p:txBody>
      </p:sp>
      <p:sp>
        <p:nvSpPr>
          <p:cNvPr name="TextBox 47" id="47"/>
          <p:cNvSpPr txBox="true"/>
          <p:nvPr/>
        </p:nvSpPr>
        <p:spPr>
          <a:xfrm rot="0">
            <a:off x="11213980" y="6692946"/>
            <a:ext cx="4929336" cy="527879"/>
          </a:xfrm>
          <a:prstGeom prst="rect">
            <a:avLst/>
          </a:prstGeom>
        </p:spPr>
        <p:txBody>
          <a:bodyPr anchor="t" rtlCol="false" tIns="0" lIns="0" bIns="0" rIns="0">
            <a:spAutoFit/>
          </a:bodyPr>
          <a:lstStyle/>
          <a:p>
            <a:pPr algn="l">
              <a:lnSpc>
                <a:spcPts val="3907"/>
              </a:lnSpc>
            </a:pPr>
            <a:r>
              <a:rPr lang="en-US" sz="3907">
                <a:solidFill>
                  <a:srgbClr val="FEFEFE"/>
                </a:solidFill>
                <a:latin typeface="Rubik One"/>
                <a:ea typeface="Rubik One"/>
                <a:cs typeface="Rubik One"/>
                <a:sym typeface="Rubik One"/>
              </a:rPr>
              <a:t>Objective &amp; Scope</a:t>
            </a:r>
          </a:p>
        </p:txBody>
      </p:sp>
      <p:sp>
        <p:nvSpPr>
          <p:cNvPr name="TextBox 48" id="48"/>
          <p:cNvSpPr txBox="true"/>
          <p:nvPr/>
        </p:nvSpPr>
        <p:spPr>
          <a:xfrm rot="0">
            <a:off x="17475377" y="9561251"/>
            <a:ext cx="263643" cy="318770"/>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3</a:t>
            </a:r>
          </a:p>
        </p:txBody>
      </p:sp>
    </p:spTree>
  </p:cSld>
  <p:clrMapOvr>
    <a:masterClrMapping/>
  </p:clrMapOvr>
  <p:transition spd="slow">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grpSp>
        <p:nvGrpSpPr>
          <p:cNvPr name="Group 2" id="2"/>
          <p:cNvGrpSpPr/>
          <p:nvPr/>
        </p:nvGrpSpPr>
        <p:grpSpPr>
          <a:xfrm rot="0">
            <a:off x="11502671" y="9960324"/>
            <a:ext cx="9960587" cy="1142074"/>
            <a:chOff x="0" y="0"/>
            <a:chExt cx="2572779" cy="294993"/>
          </a:xfrm>
        </p:grpSpPr>
        <p:sp>
          <p:nvSpPr>
            <p:cNvPr name="Freeform 3" id="3"/>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4" id="4"/>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544635" y="160601"/>
            <a:ext cx="1429331" cy="837945"/>
          </a:xfrm>
          <a:custGeom>
            <a:avLst/>
            <a:gdLst/>
            <a:ahLst/>
            <a:cxnLst/>
            <a:rect r="r" b="b" t="t" l="l"/>
            <a:pathLst>
              <a:path h="837945" w="1429331">
                <a:moveTo>
                  <a:pt x="0" y="0"/>
                </a:moveTo>
                <a:lnTo>
                  <a:pt x="1429330" y="0"/>
                </a:lnTo>
                <a:lnTo>
                  <a:pt x="1429330" y="837945"/>
                </a:lnTo>
                <a:lnTo>
                  <a:pt x="0" y="837945"/>
                </a:lnTo>
                <a:lnTo>
                  <a:pt x="0" y="0"/>
                </a:lnTo>
                <a:close/>
              </a:path>
            </a:pathLst>
          </a:custGeom>
          <a:blipFill>
            <a:blip r:embed="rId2"/>
            <a:stretch>
              <a:fillRect l="0" t="0" r="0" b="0"/>
            </a:stretch>
          </a:blipFill>
        </p:spPr>
      </p:sp>
      <p:grpSp>
        <p:nvGrpSpPr>
          <p:cNvPr name="Group 6" id="6"/>
          <p:cNvGrpSpPr/>
          <p:nvPr/>
        </p:nvGrpSpPr>
        <p:grpSpPr>
          <a:xfrm rot="0">
            <a:off x="11502671" y="9960324"/>
            <a:ext cx="9960587" cy="1142074"/>
            <a:chOff x="0" y="0"/>
            <a:chExt cx="2572779" cy="294993"/>
          </a:xfrm>
        </p:grpSpPr>
        <p:sp>
          <p:nvSpPr>
            <p:cNvPr name="Freeform 7" id="7"/>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8" id="8"/>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5867214" y="-113374"/>
            <a:ext cx="9960587" cy="1142074"/>
            <a:chOff x="0" y="0"/>
            <a:chExt cx="2572779" cy="294993"/>
          </a:xfrm>
        </p:grpSpPr>
        <p:sp>
          <p:nvSpPr>
            <p:cNvPr name="Freeform 10" id="10"/>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11" id="11"/>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42041" y="472661"/>
            <a:ext cx="268503" cy="213826"/>
          </a:xfrm>
          <a:custGeom>
            <a:avLst/>
            <a:gdLst/>
            <a:ahLst/>
            <a:cxnLst/>
            <a:rect r="r" b="b" t="t" l="l"/>
            <a:pathLst>
              <a:path h="213826" w="268503">
                <a:moveTo>
                  <a:pt x="0" y="0"/>
                </a:moveTo>
                <a:lnTo>
                  <a:pt x="268503" y="0"/>
                </a:lnTo>
                <a:lnTo>
                  <a:pt x="268503" y="213826"/>
                </a:lnTo>
                <a:lnTo>
                  <a:pt x="0" y="2138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8071791" y="2947251"/>
            <a:ext cx="2584266" cy="3007146"/>
            <a:chOff x="0" y="0"/>
            <a:chExt cx="698500" cy="812800"/>
          </a:xfrm>
        </p:grpSpPr>
        <p:sp>
          <p:nvSpPr>
            <p:cNvPr name="Freeform 14" id="14"/>
            <p:cNvSpPr/>
            <p:nvPr/>
          </p:nvSpPr>
          <p:spPr>
            <a:xfrm flipH="false" flipV="false" rot="0">
              <a:off x="0" y="9887"/>
              <a:ext cx="698500" cy="793025"/>
            </a:xfrm>
            <a:custGeom>
              <a:avLst/>
              <a:gdLst/>
              <a:ahLst/>
              <a:cxnLst/>
              <a:rect r="r" b="b" t="t" l="l"/>
              <a:pathLst>
                <a:path h="793025" w="698500">
                  <a:moveTo>
                    <a:pt x="393755" y="16007"/>
                  </a:moveTo>
                  <a:lnTo>
                    <a:pt x="653995" y="167419"/>
                  </a:lnTo>
                  <a:cubicBezTo>
                    <a:pt x="681549" y="183451"/>
                    <a:pt x="698500" y="212924"/>
                    <a:pt x="698500" y="244803"/>
                  </a:cubicBezTo>
                  <a:lnTo>
                    <a:pt x="698500" y="548223"/>
                  </a:lnTo>
                  <a:cubicBezTo>
                    <a:pt x="698500" y="580102"/>
                    <a:pt x="681549" y="609575"/>
                    <a:pt x="653995" y="625607"/>
                  </a:cubicBezTo>
                  <a:lnTo>
                    <a:pt x="393755" y="777019"/>
                  </a:lnTo>
                  <a:cubicBezTo>
                    <a:pt x="366244" y="793026"/>
                    <a:pt x="332256" y="793026"/>
                    <a:pt x="304745" y="777019"/>
                  </a:cubicBezTo>
                  <a:lnTo>
                    <a:pt x="44505" y="625607"/>
                  </a:lnTo>
                  <a:cubicBezTo>
                    <a:pt x="16951" y="609575"/>
                    <a:pt x="0" y="580102"/>
                    <a:pt x="0" y="548223"/>
                  </a:cubicBezTo>
                  <a:lnTo>
                    <a:pt x="0" y="244803"/>
                  </a:lnTo>
                  <a:cubicBezTo>
                    <a:pt x="0" y="212924"/>
                    <a:pt x="16951" y="183451"/>
                    <a:pt x="44505" y="167419"/>
                  </a:cubicBezTo>
                  <a:lnTo>
                    <a:pt x="304745" y="16007"/>
                  </a:lnTo>
                  <a:cubicBezTo>
                    <a:pt x="332256" y="0"/>
                    <a:pt x="366244" y="0"/>
                    <a:pt x="393755" y="16007"/>
                  </a:cubicBezTo>
                  <a:close/>
                </a:path>
              </a:pathLst>
            </a:custGeom>
            <a:solidFill>
              <a:srgbClr val="000000">
                <a:alpha val="0"/>
              </a:srgbClr>
            </a:solidFill>
            <a:ln w="19050" cap="sq">
              <a:solidFill>
                <a:srgbClr val="8BCB8F"/>
              </a:solidFill>
              <a:prstDash val="solid"/>
              <a:miter/>
            </a:ln>
          </p:spPr>
        </p:sp>
        <p:sp>
          <p:nvSpPr>
            <p:cNvPr name="TextBox 15" id="15"/>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451380" y="5717632"/>
            <a:ext cx="2584266" cy="3007146"/>
            <a:chOff x="0" y="0"/>
            <a:chExt cx="698500" cy="812800"/>
          </a:xfrm>
        </p:grpSpPr>
        <p:sp>
          <p:nvSpPr>
            <p:cNvPr name="Freeform 17" id="17"/>
            <p:cNvSpPr/>
            <p:nvPr/>
          </p:nvSpPr>
          <p:spPr>
            <a:xfrm flipH="false" flipV="false" rot="0">
              <a:off x="0" y="9887"/>
              <a:ext cx="698500" cy="793025"/>
            </a:xfrm>
            <a:custGeom>
              <a:avLst/>
              <a:gdLst/>
              <a:ahLst/>
              <a:cxnLst/>
              <a:rect r="r" b="b" t="t" l="l"/>
              <a:pathLst>
                <a:path h="793025" w="698500">
                  <a:moveTo>
                    <a:pt x="393755" y="16007"/>
                  </a:moveTo>
                  <a:lnTo>
                    <a:pt x="653995" y="167419"/>
                  </a:lnTo>
                  <a:cubicBezTo>
                    <a:pt x="681549" y="183451"/>
                    <a:pt x="698500" y="212924"/>
                    <a:pt x="698500" y="244803"/>
                  </a:cubicBezTo>
                  <a:lnTo>
                    <a:pt x="698500" y="548223"/>
                  </a:lnTo>
                  <a:cubicBezTo>
                    <a:pt x="698500" y="580102"/>
                    <a:pt x="681549" y="609575"/>
                    <a:pt x="653995" y="625607"/>
                  </a:cubicBezTo>
                  <a:lnTo>
                    <a:pt x="393755" y="777019"/>
                  </a:lnTo>
                  <a:cubicBezTo>
                    <a:pt x="366244" y="793026"/>
                    <a:pt x="332256" y="793026"/>
                    <a:pt x="304745" y="777019"/>
                  </a:cubicBezTo>
                  <a:lnTo>
                    <a:pt x="44505" y="625607"/>
                  </a:lnTo>
                  <a:cubicBezTo>
                    <a:pt x="16951" y="609575"/>
                    <a:pt x="0" y="580102"/>
                    <a:pt x="0" y="548223"/>
                  </a:cubicBezTo>
                  <a:lnTo>
                    <a:pt x="0" y="244803"/>
                  </a:lnTo>
                  <a:cubicBezTo>
                    <a:pt x="0" y="212924"/>
                    <a:pt x="16951" y="183451"/>
                    <a:pt x="44505" y="167419"/>
                  </a:cubicBezTo>
                  <a:lnTo>
                    <a:pt x="304745" y="16007"/>
                  </a:lnTo>
                  <a:cubicBezTo>
                    <a:pt x="332256" y="0"/>
                    <a:pt x="366244" y="0"/>
                    <a:pt x="393755" y="16007"/>
                  </a:cubicBezTo>
                  <a:close/>
                </a:path>
              </a:pathLst>
            </a:custGeom>
            <a:solidFill>
              <a:srgbClr val="000000">
                <a:alpha val="0"/>
              </a:srgbClr>
            </a:solidFill>
            <a:ln w="19050" cap="sq">
              <a:solidFill>
                <a:srgbClr val="8CB195"/>
              </a:solidFill>
              <a:prstDash val="solid"/>
              <a:miter/>
            </a:ln>
          </p:spPr>
        </p:sp>
        <p:sp>
          <p:nvSpPr>
            <p:cNvPr name="TextBox 18" id="18"/>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6476272" y="6155005"/>
            <a:ext cx="2584266" cy="3007146"/>
            <a:chOff x="0" y="0"/>
            <a:chExt cx="698500" cy="812800"/>
          </a:xfrm>
        </p:grpSpPr>
        <p:sp>
          <p:nvSpPr>
            <p:cNvPr name="Freeform 20" id="20"/>
            <p:cNvSpPr/>
            <p:nvPr/>
          </p:nvSpPr>
          <p:spPr>
            <a:xfrm flipH="false" flipV="false" rot="0">
              <a:off x="0" y="9887"/>
              <a:ext cx="698500" cy="793025"/>
            </a:xfrm>
            <a:custGeom>
              <a:avLst/>
              <a:gdLst/>
              <a:ahLst/>
              <a:cxnLst/>
              <a:rect r="r" b="b" t="t" l="l"/>
              <a:pathLst>
                <a:path h="793025" w="698500">
                  <a:moveTo>
                    <a:pt x="393755" y="16007"/>
                  </a:moveTo>
                  <a:lnTo>
                    <a:pt x="653995" y="167419"/>
                  </a:lnTo>
                  <a:cubicBezTo>
                    <a:pt x="681549" y="183451"/>
                    <a:pt x="698500" y="212924"/>
                    <a:pt x="698500" y="244803"/>
                  </a:cubicBezTo>
                  <a:lnTo>
                    <a:pt x="698500" y="548223"/>
                  </a:lnTo>
                  <a:cubicBezTo>
                    <a:pt x="698500" y="580102"/>
                    <a:pt x="681549" y="609575"/>
                    <a:pt x="653995" y="625607"/>
                  </a:cubicBezTo>
                  <a:lnTo>
                    <a:pt x="393755" y="777019"/>
                  </a:lnTo>
                  <a:cubicBezTo>
                    <a:pt x="366244" y="793026"/>
                    <a:pt x="332256" y="793026"/>
                    <a:pt x="304745" y="777019"/>
                  </a:cubicBezTo>
                  <a:lnTo>
                    <a:pt x="44505" y="625607"/>
                  </a:lnTo>
                  <a:cubicBezTo>
                    <a:pt x="16951" y="609575"/>
                    <a:pt x="0" y="580102"/>
                    <a:pt x="0" y="548223"/>
                  </a:cubicBezTo>
                  <a:lnTo>
                    <a:pt x="0" y="244803"/>
                  </a:lnTo>
                  <a:cubicBezTo>
                    <a:pt x="0" y="212924"/>
                    <a:pt x="16951" y="183451"/>
                    <a:pt x="44505" y="167419"/>
                  </a:cubicBezTo>
                  <a:lnTo>
                    <a:pt x="304745" y="16007"/>
                  </a:lnTo>
                  <a:cubicBezTo>
                    <a:pt x="332256" y="0"/>
                    <a:pt x="366244" y="0"/>
                    <a:pt x="393755" y="16007"/>
                  </a:cubicBezTo>
                  <a:close/>
                </a:path>
              </a:pathLst>
            </a:custGeom>
            <a:solidFill>
              <a:srgbClr val="000000">
                <a:alpha val="0"/>
              </a:srgbClr>
            </a:solidFill>
            <a:ln w="19050" cap="sq">
              <a:solidFill>
                <a:srgbClr val="8CB195"/>
              </a:solidFill>
              <a:prstDash val="solid"/>
              <a:miter/>
            </a:ln>
          </p:spPr>
        </p:sp>
        <p:sp>
          <p:nvSpPr>
            <p:cNvPr name="TextBox 21" id="21"/>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8292135" y="2966301"/>
            <a:ext cx="2943763" cy="3425469"/>
            <a:chOff x="0" y="0"/>
            <a:chExt cx="698500" cy="812800"/>
          </a:xfrm>
        </p:grpSpPr>
        <p:sp>
          <p:nvSpPr>
            <p:cNvPr name="Freeform 23" id="23"/>
            <p:cNvSpPr/>
            <p:nvPr/>
          </p:nvSpPr>
          <p:spPr>
            <a:xfrm flipH="false" flipV="false" rot="0">
              <a:off x="0" y="8680"/>
              <a:ext cx="698500" cy="795440"/>
            </a:xfrm>
            <a:custGeom>
              <a:avLst/>
              <a:gdLst/>
              <a:ahLst/>
              <a:cxnLst/>
              <a:rect r="r" b="b" t="t" l="l"/>
              <a:pathLst>
                <a:path h="795440" w="698500">
                  <a:moveTo>
                    <a:pt x="388320" y="14052"/>
                  </a:moveTo>
                  <a:lnTo>
                    <a:pt x="659430" y="171788"/>
                  </a:lnTo>
                  <a:cubicBezTo>
                    <a:pt x="683619" y="185862"/>
                    <a:pt x="698500" y="211736"/>
                    <a:pt x="698500" y="239722"/>
                  </a:cubicBezTo>
                  <a:lnTo>
                    <a:pt x="698500" y="555718"/>
                  </a:lnTo>
                  <a:cubicBezTo>
                    <a:pt x="698500" y="583704"/>
                    <a:pt x="683619" y="609578"/>
                    <a:pt x="659430" y="623652"/>
                  </a:cubicBezTo>
                  <a:lnTo>
                    <a:pt x="388320" y="781388"/>
                  </a:lnTo>
                  <a:cubicBezTo>
                    <a:pt x="364169" y="795440"/>
                    <a:pt x="334331" y="795440"/>
                    <a:pt x="310180" y="781388"/>
                  </a:cubicBezTo>
                  <a:lnTo>
                    <a:pt x="39070" y="623652"/>
                  </a:lnTo>
                  <a:cubicBezTo>
                    <a:pt x="14881" y="609578"/>
                    <a:pt x="0" y="583704"/>
                    <a:pt x="0" y="555718"/>
                  </a:cubicBezTo>
                  <a:lnTo>
                    <a:pt x="0" y="239722"/>
                  </a:lnTo>
                  <a:cubicBezTo>
                    <a:pt x="0" y="211736"/>
                    <a:pt x="14881" y="185862"/>
                    <a:pt x="39070" y="171788"/>
                  </a:cubicBezTo>
                  <a:lnTo>
                    <a:pt x="310180" y="14052"/>
                  </a:lnTo>
                  <a:cubicBezTo>
                    <a:pt x="334331" y="0"/>
                    <a:pt x="364169" y="0"/>
                    <a:pt x="388320" y="14052"/>
                  </a:cubicBezTo>
                  <a:close/>
                </a:path>
              </a:pathLst>
            </a:custGeom>
            <a:solidFill>
              <a:srgbClr val="8BCB8F"/>
            </a:solidFill>
          </p:spPr>
        </p:sp>
        <p:sp>
          <p:nvSpPr>
            <p:cNvPr name="TextBox 24" id="2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9889077" y="5736682"/>
            <a:ext cx="2943763" cy="3425469"/>
            <a:chOff x="0" y="0"/>
            <a:chExt cx="698500" cy="812800"/>
          </a:xfrm>
        </p:grpSpPr>
        <p:sp>
          <p:nvSpPr>
            <p:cNvPr name="Freeform 26" id="26"/>
            <p:cNvSpPr/>
            <p:nvPr/>
          </p:nvSpPr>
          <p:spPr>
            <a:xfrm flipH="false" flipV="false" rot="0">
              <a:off x="0" y="8680"/>
              <a:ext cx="698500" cy="795440"/>
            </a:xfrm>
            <a:custGeom>
              <a:avLst/>
              <a:gdLst/>
              <a:ahLst/>
              <a:cxnLst/>
              <a:rect r="r" b="b" t="t" l="l"/>
              <a:pathLst>
                <a:path h="795440" w="698500">
                  <a:moveTo>
                    <a:pt x="388320" y="14052"/>
                  </a:moveTo>
                  <a:lnTo>
                    <a:pt x="659430" y="171788"/>
                  </a:lnTo>
                  <a:cubicBezTo>
                    <a:pt x="683619" y="185862"/>
                    <a:pt x="698500" y="211736"/>
                    <a:pt x="698500" y="239722"/>
                  </a:cubicBezTo>
                  <a:lnTo>
                    <a:pt x="698500" y="555718"/>
                  </a:lnTo>
                  <a:cubicBezTo>
                    <a:pt x="698500" y="583704"/>
                    <a:pt x="683619" y="609578"/>
                    <a:pt x="659430" y="623652"/>
                  </a:cubicBezTo>
                  <a:lnTo>
                    <a:pt x="388320" y="781388"/>
                  </a:lnTo>
                  <a:cubicBezTo>
                    <a:pt x="364169" y="795440"/>
                    <a:pt x="334331" y="795440"/>
                    <a:pt x="310180" y="781388"/>
                  </a:cubicBezTo>
                  <a:lnTo>
                    <a:pt x="39070" y="623652"/>
                  </a:lnTo>
                  <a:cubicBezTo>
                    <a:pt x="14881" y="609578"/>
                    <a:pt x="0" y="583704"/>
                    <a:pt x="0" y="555718"/>
                  </a:cubicBezTo>
                  <a:lnTo>
                    <a:pt x="0" y="239722"/>
                  </a:lnTo>
                  <a:cubicBezTo>
                    <a:pt x="0" y="211736"/>
                    <a:pt x="14881" y="185862"/>
                    <a:pt x="39070" y="171788"/>
                  </a:cubicBezTo>
                  <a:lnTo>
                    <a:pt x="310180" y="14052"/>
                  </a:lnTo>
                  <a:cubicBezTo>
                    <a:pt x="334331" y="0"/>
                    <a:pt x="364169" y="0"/>
                    <a:pt x="388320" y="14052"/>
                  </a:cubicBezTo>
                  <a:close/>
                </a:path>
              </a:pathLst>
            </a:custGeom>
            <a:solidFill>
              <a:srgbClr val="00B58F"/>
            </a:solidFill>
          </p:spPr>
        </p:sp>
        <p:sp>
          <p:nvSpPr>
            <p:cNvPr name="TextBox 27" id="2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6695193" y="5717632"/>
            <a:ext cx="2943763" cy="3425469"/>
            <a:chOff x="0" y="0"/>
            <a:chExt cx="698500" cy="812800"/>
          </a:xfrm>
        </p:grpSpPr>
        <p:sp>
          <p:nvSpPr>
            <p:cNvPr name="Freeform 29" id="29"/>
            <p:cNvSpPr/>
            <p:nvPr/>
          </p:nvSpPr>
          <p:spPr>
            <a:xfrm flipH="false" flipV="false" rot="0">
              <a:off x="0" y="8680"/>
              <a:ext cx="698500" cy="795440"/>
            </a:xfrm>
            <a:custGeom>
              <a:avLst/>
              <a:gdLst/>
              <a:ahLst/>
              <a:cxnLst/>
              <a:rect r="r" b="b" t="t" l="l"/>
              <a:pathLst>
                <a:path h="795440" w="698500">
                  <a:moveTo>
                    <a:pt x="388320" y="14052"/>
                  </a:moveTo>
                  <a:lnTo>
                    <a:pt x="659430" y="171788"/>
                  </a:lnTo>
                  <a:cubicBezTo>
                    <a:pt x="683619" y="185862"/>
                    <a:pt x="698500" y="211736"/>
                    <a:pt x="698500" y="239722"/>
                  </a:cubicBezTo>
                  <a:lnTo>
                    <a:pt x="698500" y="555718"/>
                  </a:lnTo>
                  <a:cubicBezTo>
                    <a:pt x="698500" y="583704"/>
                    <a:pt x="683619" y="609578"/>
                    <a:pt x="659430" y="623652"/>
                  </a:cubicBezTo>
                  <a:lnTo>
                    <a:pt x="388320" y="781388"/>
                  </a:lnTo>
                  <a:cubicBezTo>
                    <a:pt x="364169" y="795440"/>
                    <a:pt x="334331" y="795440"/>
                    <a:pt x="310180" y="781388"/>
                  </a:cubicBezTo>
                  <a:lnTo>
                    <a:pt x="39070" y="623652"/>
                  </a:lnTo>
                  <a:cubicBezTo>
                    <a:pt x="14881" y="609578"/>
                    <a:pt x="0" y="583704"/>
                    <a:pt x="0" y="555718"/>
                  </a:cubicBezTo>
                  <a:lnTo>
                    <a:pt x="0" y="239722"/>
                  </a:lnTo>
                  <a:cubicBezTo>
                    <a:pt x="0" y="211736"/>
                    <a:pt x="14881" y="185862"/>
                    <a:pt x="39070" y="171788"/>
                  </a:cubicBezTo>
                  <a:lnTo>
                    <a:pt x="310180" y="14052"/>
                  </a:lnTo>
                  <a:cubicBezTo>
                    <a:pt x="334331" y="0"/>
                    <a:pt x="364169" y="0"/>
                    <a:pt x="388320" y="14052"/>
                  </a:cubicBezTo>
                  <a:close/>
                </a:path>
              </a:pathLst>
            </a:custGeom>
            <a:solidFill>
              <a:srgbClr val="8CB195"/>
            </a:solidFill>
          </p:spPr>
        </p:sp>
        <p:sp>
          <p:nvSpPr>
            <p:cNvPr name="TextBox 30" id="3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0">
            <a:off x="10575335" y="6838968"/>
            <a:ext cx="1786927" cy="1189119"/>
          </a:xfrm>
          <a:custGeom>
            <a:avLst/>
            <a:gdLst/>
            <a:ahLst/>
            <a:cxnLst/>
            <a:rect r="r" b="b" t="t" l="l"/>
            <a:pathLst>
              <a:path h="1189119" w="1786927">
                <a:moveTo>
                  <a:pt x="0" y="0"/>
                </a:moveTo>
                <a:lnTo>
                  <a:pt x="1786928" y="0"/>
                </a:lnTo>
                <a:lnTo>
                  <a:pt x="1786928" y="1189119"/>
                </a:lnTo>
                <a:lnTo>
                  <a:pt x="0" y="11891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2" id="32"/>
          <p:cNvSpPr/>
          <p:nvPr/>
        </p:nvSpPr>
        <p:spPr>
          <a:xfrm flipH="false" flipV="false" rot="0">
            <a:off x="8963267" y="3854788"/>
            <a:ext cx="1851621" cy="1716957"/>
          </a:xfrm>
          <a:custGeom>
            <a:avLst/>
            <a:gdLst/>
            <a:ahLst/>
            <a:cxnLst/>
            <a:rect r="r" b="b" t="t" l="l"/>
            <a:pathLst>
              <a:path h="1716957" w="1851621">
                <a:moveTo>
                  <a:pt x="0" y="0"/>
                </a:moveTo>
                <a:lnTo>
                  <a:pt x="1851621" y="0"/>
                </a:lnTo>
                <a:lnTo>
                  <a:pt x="1851621" y="1716958"/>
                </a:lnTo>
                <a:lnTo>
                  <a:pt x="0" y="17169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3" id="33"/>
          <p:cNvSpPr/>
          <p:nvPr/>
        </p:nvSpPr>
        <p:spPr>
          <a:xfrm flipH="false" flipV="false" rot="0">
            <a:off x="7624873" y="6459894"/>
            <a:ext cx="1084402" cy="1940945"/>
          </a:xfrm>
          <a:custGeom>
            <a:avLst/>
            <a:gdLst/>
            <a:ahLst/>
            <a:cxnLst/>
            <a:rect r="r" b="b" t="t" l="l"/>
            <a:pathLst>
              <a:path h="1940945" w="1084402">
                <a:moveTo>
                  <a:pt x="0" y="0"/>
                </a:moveTo>
                <a:lnTo>
                  <a:pt x="1084402" y="0"/>
                </a:lnTo>
                <a:lnTo>
                  <a:pt x="1084402" y="1940945"/>
                </a:lnTo>
                <a:lnTo>
                  <a:pt x="0" y="1940945"/>
                </a:lnTo>
                <a:lnTo>
                  <a:pt x="0" y="0"/>
                </a:lnTo>
                <a:close/>
              </a:path>
            </a:pathLst>
          </a:custGeom>
          <a:blipFill>
            <a:blip r:embed="rId9">
              <a:extLst>
                <a:ext uri="{96DAC541-7B7A-43D3-8B79-37D633B846F1}">
                  <asvg:svgBlip xmlns:asvg="http://schemas.microsoft.com/office/drawing/2016/SVG/main" r:embed="rId10"/>
                </a:ext>
              </a:extLst>
            </a:blip>
            <a:stretch>
              <a:fillRect l="-2601" t="-10236" r="0" b="0"/>
            </a:stretch>
          </a:blipFill>
        </p:spPr>
      </p:sp>
      <p:sp>
        <p:nvSpPr>
          <p:cNvPr name="TextBox 34" id="34"/>
          <p:cNvSpPr txBox="true"/>
          <p:nvPr/>
        </p:nvSpPr>
        <p:spPr>
          <a:xfrm rot="0">
            <a:off x="4139577" y="1832236"/>
            <a:ext cx="10049917" cy="848360"/>
          </a:xfrm>
          <a:prstGeom prst="rect">
            <a:avLst/>
          </a:prstGeom>
        </p:spPr>
        <p:txBody>
          <a:bodyPr anchor="t" rtlCol="false" tIns="0" lIns="0" bIns="0" rIns="0">
            <a:spAutoFit/>
          </a:bodyPr>
          <a:lstStyle/>
          <a:p>
            <a:pPr algn="ctr">
              <a:lnSpc>
                <a:spcPts val="6399"/>
              </a:lnSpc>
            </a:pPr>
            <a:r>
              <a:rPr lang="en-US" sz="6399">
                <a:solidFill>
                  <a:srgbClr val="025442"/>
                </a:solidFill>
                <a:latin typeface="Rubik One"/>
                <a:ea typeface="Rubik One"/>
                <a:cs typeface="Rubik One"/>
                <a:sym typeface="Rubik One"/>
              </a:rPr>
              <a:t>TARGET USER GROUPS</a:t>
            </a:r>
          </a:p>
        </p:txBody>
      </p:sp>
      <p:sp>
        <p:nvSpPr>
          <p:cNvPr name="TextBox 35" id="35"/>
          <p:cNvSpPr txBox="true"/>
          <p:nvPr/>
        </p:nvSpPr>
        <p:spPr>
          <a:xfrm rot="0">
            <a:off x="13433226" y="6655222"/>
            <a:ext cx="2644676" cy="915035"/>
          </a:xfrm>
          <a:prstGeom prst="rect">
            <a:avLst/>
          </a:prstGeom>
        </p:spPr>
        <p:txBody>
          <a:bodyPr anchor="t" rtlCol="false" tIns="0" lIns="0" bIns="0" rIns="0">
            <a:spAutoFit/>
          </a:bodyPr>
          <a:lstStyle/>
          <a:p>
            <a:pPr algn="l">
              <a:lnSpc>
                <a:spcPts val="3399"/>
              </a:lnSpc>
            </a:pPr>
            <a:r>
              <a:rPr lang="en-US" sz="3399" b="true">
                <a:solidFill>
                  <a:srgbClr val="00B58F"/>
                </a:solidFill>
                <a:latin typeface="Poppins Bold"/>
                <a:ea typeface="Poppins Bold"/>
                <a:cs typeface="Poppins Bold"/>
                <a:sym typeface="Poppins Bold"/>
              </a:rPr>
              <a:t>OEMs &amp;</a:t>
            </a:r>
          </a:p>
          <a:p>
            <a:pPr algn="l">
              <a:lnSpc>
                <a:spcPts val="3399"/>
              </a:lnSpc>
            </a:pPr>
            <a:r>
              <a:rPr lang="en-US" sz="3399" b="true">
                <a:solidFill>
                  <a:srgbClr val="00B58F"/>
                </a:solidFill>
                <a:latin typeface="Poppins Bold"/>
                <a:ea typeface="Poppins Bold"/>
                <a:cs typeface="Poppins Bold"/>
                <a:sym typeface="Poppins Bold"/>
              </a:rPr>
              <a:t>Dealerships</a:t>
            </a:r>
          </a:p>
        </p:txBody>
      </p:sp>
      <p:sp>
        <p:nvSpPr>
          <p:cNvPr name="TextBox 36" id="36"/>
          <p:cNvSpPr txBox="true"/>
          <p:nvPr/>
        </p:nvSpPr>
        <p:spPr>
          <a:xfrm rot="0">
            <a:off x="4439409" y="4023181"/>
            <a:ext cx="3195997" cy="915035"/>
          </a:xfrm>
          <a:prstGeom prst="rect">
            <a:avLst/>
          </a:prstGeom>
        </p:spPr>
        <p:txBody>
          <a:bodyPr anchor="t" rtlCol="false" tIns="0" lIns="0" bIns="0" rIns="0">
            <a:spAutoFit/>
          </a:bodyPr>
          <a:lstStyle/>
          <a:p>
            <a:pPr algn="r">
              <a:lnSpc>
                <a:spcPts val="3399"/>
              </a:lnSpc>
            </a:pPr>
            <a:r>
              <a:rPr lang="en-US" b="true" sz="3399">
                <a:solidFill>
                  <a:srgbClr val="8BCB8F"/>
                </a:solidFill>
                <a:latin typeface="Poppins Bold"/>
                <a:ea typeface="Poppins Bold"/>
                <a:cs typeface="Poppins Bold"/>
                <a:sym typeface="Poppins Bold"/>
              </a:rPr>
              <a:t>Policy Makers </a:t>
            </a:r>
          </a:p>
          <a:p>
            <a:pPr algn="r">
              <a:lnSpc>
                <a:spcPts val="3399"/>
              </a:lnSpc>
            </a:pPr>
            <a:r>
              <a:rPr lang="en-US" b="true" sz="3399">
                <a:solidFill>
                  <a:srgbClr val="8BCB8F"/>
                </a:solidFill>
                <a:latin typeface="Poppins Bold"/>
                <a:ea typeface="Poppins Bold"/>
                <a:cs typeface="Poppins Bold"/>
                <a:sym typeface="Poppins Bold"/>
              </a:rPr>
              <a:t>&amp; Regulators</a:t>
            </a:r>
          </a:p>
        </p:txBody>
      </p:sp>
      <p:sp>
        <p:nvSpPr>
          <p:cNvPr name="TextBox 37" id="37"/>
          <p:cNvSpPr txBox="true"/>
          <p:nvPr/>
        </p:nvSpPr>
        <p:spPr>
          <a:xfrm rot="0">
            <a:off x="2210098" y="6636172"/>
            <a:ext cx="3870347" cy="1343660"/>
          </a:xfrm>
          <a:prstGeom prst="rect">
            <a:avLst/>
          </a:prstGeom>
        </p:spPr>
        <p:txBody>
          <a:bodyPr anchor="t" rtlCol="false" tIns="0" lIns="0" bIns="0" rIns="0">
            <a:spAutoFit/>
          </a:bodyPr>
          <a:lstStyle/>
          <a:p>
            <a:pPr algn="r">
              <a:lnSpc>
                <a:spcPts val="3399"/>
              </a:lnSpc>
            </a:pPr>
            <a:r>
              <a:rPr lang="en-US" b="true" sz="3399">
                <a:solidFill>
                  <a:srgbClr val="8CB195"/>
                </a:solidFill>
                <a:latin typeface="Poppins Bold"/>
                <a:ea typeface="Poppins Bold"/>
                <a:cs typeface="Poppins Bold"/>
                <a:sym typeface="Poppins Bold"/>
              </a:rPr>
              <a:t>Electric Utilities &amp; Charging Operators</a:t>
            </a:r>
          </a:p>
        </p:txBody>
      </p:sp>
      <p:sp>
        <p:nvSpPr>
          <p:cNvPr name="TextBox 38" id="38"/>
          <p:cNvSpPr txBox="true"/>
          <p:nvPr/>
        </p:nvSpPr>
        <p:spPr>
          <a:xfrm rot="0">
            <a:off x="912084" y="434561"/>
            <a:ext cx="2767459" cy="273685"/>
          </a:xfrm>
          <a:prstGeom prst="rect">
            <a:avLst/>
          </a:prstGeom>
        </p:spPr>
        <p:txBody>
          <a:bodyPr anchor="t" rtlCol="false" tIns="0" lIns="0" bIns="0" rIns="0">
            <a:spAutoFit/>
          </a:bodyPr>
          <a:lstStyle/>
          <a:p>
            <a:pPr algn="l">
              <a:lnSpc>
                <a:spcPts val="2239"/>
              </a:lnSpc>
            </a:pPr>
            <a:r>
              <a:rPr lang="en-US" b="true" sz="1599" spc="39">
                <a:solidFill>
                  <a:srgbClr val="00372B"/>
                </a:solidFill>
                <a:latin typeface="Bricolage Grotesque Bold"/>
                <a:ea typeface="Bricolage Grotesque Bold"/>
                <a:cs typeface="Bricolage Grotesque Bold"/>
                <a:sym typeface="Bricolage Grotesque Bold"/>
              </a:rPr>
              <a:t>GROUP 1 (B.E.A.N.N.S team)</a:t>
            </a:r>
          </a:p>
        </p:txBody>
      </p:sp>
      <p:grpSp>
        <p:nvGrpSpPr>
          <p:cNvPr name="Group 39" id="39"/>
          <p:cNvGrpSpPr/>
          <p:nvPr/>
        </p:nvGrpSpPr>
        <p:grpSpPr>
          <a:xfrm rot="0">
            <a:off x="3720043" y="1124849"/>
            <a:ext cx="813749" cy="580230"/>
            <a:chOff x="0" y="0"/>
            <a:chExt cx="407622" cy="290648"/>
          </a:xfrm>
        </p:grpSpPr>
        <p:sp>
          <p:nvSpPr>
            <p:cNvPr name="Freeform 40" id="40"/>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00B58F"/>
            </a:solidFill>
          </p:spPr>
        </p:sp>
        <p:sp>
          <p:nvSpPr>
            <p:cNvPr name="TextBox 41" id="41"/>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42" id="42"/>
          <p:cNvGrpSpPr/>
          <p:nvPr/>
        </p:nvGrpSpPr>
        <p:grpSpPr>
          <a:xfrm rot="0">
            <a:off x="4279304" y="1128181"/>
            <a:ext cx="813749" cy="580230"/>
            <a:chOff x="0" y="0"/>
            <a:chExt cx="407622" cy="290648"/>
          </a:xfrm>
        </p:grpSpPr>
        <p:sp>
          <p:nvSpPr>
            <p:cNvPr name="Freeform 43" id="43"/>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44" id="44"/>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45" id="45"/>
          <p:cNvGrpSpPr/>
          <p:nvPr/>
        </p:nvGrpSpPr>
        <p:grpSpPr>
          <a:xfrm rot="0">
            <a:off x="4827991" y="1128181"/>
            <a:ext cx="813749" cy="580230"/>
            <a:chOff x="0" y="0"/>
            <a:chExt cx="407622" cy="290648"/>
          </a:xfrm>
        </p:grpSpPr>
        <p:sp>
          <p:nvSpPr>
            <p:cNvPr name="Freeform 46" id="46"/>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47" id="47"/>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sp>
        <p:nvSpPr>
          <p:cNvPr name="Freeform 48" id="48"/>
          <p:cNvSpPr/>
          <p:nvPr/>
        </p:nvSpPr>
        <p:spPr>
          <a:xfrm flipH="false" flipV="false" rot="0">
            <a:off x="12393099" y="2561106"/>
            <a:ext cx="1738039" cy="238980"/>
          </a:xfrm>
          <a:custGeom>
            <a:avLst/>
            <a:gdLst/>
            <a:ahLst/>
            <a:cxnLst/>
            <a:rect r="r" b="b" t="t" l="l"/>
            <a:pathLst>
              <a:path h="238980" w="1738039">
                <a:moveTo>
                  <a:pt x="0" y="0"/>
                </a:moveTo>
                <a:lnTo>
                  <a:pt x="1738039" y="0"/>
                </a:lnTo>
                <a:lnTo>
                  <a:pt x="1738039" y="238980"/>
                </a:lnTo>
                <a:lnTo>
                  <a:pt x="0" y="23898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49" id="49"/>
          <p:cNvSpPr txBox="true"/>
          <p:nvPr/>
        </p:nvSpPr>
        <p:spPr>
          <a:xfrm rot="0">
            <a:off x="412650" y="9718651"/>
            <a:ext cx="263643" cy="318770"/>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4</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grpSp>
        <p:nvGrpSpPr>
          <p:cNvPr name="Group 2" id="2"/>
          <p:cNvGrpSpPr/>
          <p:nvPr/>
        </p:nvGrpSpPr>
        <p:grpSpPr>
          <a:xfrm rot="0">
            <a:off x="13293173" y="801201"/>
            <a:ext cx="4415372" cy="5137887"/>
            <a:chOff x="0" y="0"/>
            <a:chExt cx="698500" cy="812800"/>
          </a:xfrm>
        </p:grpSpPr>
        <p:sp>
          <p:nvSpPr>
            <p:cNvPr name="Freeform 3" id="3"/>
            <p:cNvSpPr/>
            <p:nvPr/>
          </p:nvSpPr>
          <p:spPr>
            <a:xfrm flipH="false" flipV="false" rot="0">
              <a:off x="0" y="5787"/>
              <a:ext cx="698500" cy="801226"/>
            </a:xfrm>
            <a:custGeom>
              <a:avLst/>
              <a:gdLst/>
              <a:ahLst/>
              <a:cxnLst/>
              <a:rect r="r" b="b" t="t" l="l"/>
              <a:pathLst>
                <a:path h="801226" w="698500">
                  <a:moveTo>
                    <a:pt x="375299" y="9368"/>
                  </a:moveTo>
                  <a:lnTo>
                    <a:pt x="672451" y="182258"/>
                  </a:lnTo>
                  <a:cubicBezTo>
                    <a:pt x="688579" y="191641"/>
                    <a:pt x="698500" y="208891"/>
                    <a:pt x="698500" y="227550"/>
                  </a:cubicBezTo>
                  <a:lnTo>
                    <a:pt x="698500" y="573676"/>
                  </a:lnTo>
                  <a:cubicBezTo>
                    <a:pt x="698500" y="592335"/>
                    <a:pt x="688579" y="609585"/>
                    <a:pt x="672451" y="618969"/>
                  </a:cubicBezTo>
                  <a:lnTo>
                    <a:pt x="375299" y="791857"/>
                  </a:lnTo>
                  <a:cubicBezTo>
                    <a:pt x="359196" y="801226"/>
                    <a:pt x="339304" y="801226"/>
                    <a:pt x="323201" y="791857"/>
                  </a:cubicBezTo>
                  <a:lnTo>
                    <a:pt x="26049" y="618969"/>
                  </a:lnTo>
                  <a:cubicBezTo>
                    <a:pt x="9921" y="609585"/>
                    <a:pt x="0" y="592335"/>
                    <a:pt x="0" y="573676"/>
                  </a:cubicBezTo>
                  <a:lnTo>
                    <a:pt x="0" y="227550"/>
                  </a:lnTo>
                  <a:cubicBezTo>
                    <a:pt x="0" y="208891"/>
                    <a:pt x="9921" y="191641"/>
                    <a:pt x="26049" y="182258"/>
                  </a:cubicBezTo>
                  <a:lnTo>
                    <a:pt x="323201" y="9368"/>
                  </a:lnTo>
                  <a:cubicBezTo>
                    <a:pt x="339304" y="0"/>
                    <a:pt x="359196" y="0"/>
                    <a:pt x="375299" y="9368"/>
                  </a:cubicBezTo>
                  <a:close/>
                </a:path>
              </a:pathLst>
            </a:custGeom>
            <a:solidFill>
              <a:srgbClr val="8CB195"/>
            </a:solidFill>
          </p:spPr>
        </p:sp>
        <p:sp>
          <p:nvSpPr>
            <p:cNvPr name="TextBox 4" id="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964812" y="1457220"/>
            <a:ext cx="3876160" cy="4510441"/>
            <a:chOff x="0" y="0"/>
            <a:chExt cx="698500" cy="812800"/>
          </a:xfrm>
        </p:grpSpPr>
        <p:sp>
          <p:nvSpPr>
            <p:cNvPr name="Freeform 6" id="6"/>
            <p:cNvSpPr/>
            <p:nvPr/>
          </p:nvSpPr>
          <p:spPr>
            <a:xfrm flipH="false" flipV="false" rot="0">
              <a:off x="0" y="6592"/>
              <a:ext cx="698500" cy="799616"/>
            </a:xfrm>
            <a:custGeom>
              <a:avLst/>
              <a:gdLst/>
              <a:ahLst/>
              <a:cxnLst/>
              <a:rect r="r" b="b" t="t" l="l"/>
              <a:pathLst>
                <a:path h="799616" w="698500">
                  <a:moveTo>
                    <a:pt x="378922" y="10672"/>
                  </a:moveTo>
                  <a:lnTo>
                    <a:pt x="668828" y="179344"/>
                  </a:lnTo>
                  <a:cubicBezTo>
                    <a:pt x="687199" y="190033"/>
                    <a:pt x="698500" y="209683"/>
                    <a:pt x="698500" y="230937"/>
                  </a:cubicBezTo>
                  <a:lnTo>
                    <a:pt x="698500" y="568679"/>
                  </a:lnTo>
                  <a:cubicBezTo>
                    <a:pt x="698500" y="589933"/>
                    <a:pt x="687199" y="609583"/>
                    <a:pt x="668828" y="620272"/>
                  </a:cubicBezTo>
                  <a:lnTo>
                    <a:pt x="378922" y="788944"/>
                  </a:lnTo>
                  <a:cubicBezTo>
                    <a:pt x="360580" y="799616"/>
                    <a:pt x="337920" y="799616"/>
                    <a:pt x="319578" y="788944"/>
                  </a:cubicBezTo>
                  <a:lnTo>
                    <a:pt x="29672" y="620272"/>
                  </a:lnTo>
                  <a:cubicBezTo>
                    <a:pt x="11301" y="609583"/>
                    <a:pt x="0" y="589933"/>
                    <a:pt x="0" y="568679"/>
                  </a:cubicBezTo>
                  <a:lnTo>
                    <a:pt x="0" y="230937"/>
                  </a:lnTo>
                  <a:cubicBezTo>
                    <a:pt x="0" y="209683"/>
                    <a:pt x="11301" y="190033"/>
                    <a:pt x="29672" y="179344"/>
                  </a:cubicBezTo>
                  <a:lnTo>
                    <a:pt x="319578" y="10672"/>
                  </a:lnTo>
                  <a:cubicBezTo>
                    <a:pt x="337920" y="0"/>
                    <a:pt x="360580" y="0"/>
                    <a:pt x="378922" y="10672"/>
                  </a:cubicBezTo>
                  <a:close/>
                </a:path>
              </a:pathLst>
            </a:custGeom>
            <a:solidFill>
              <a:srgbClr val="000000">
                <a:alpha val="0"/>
              </a:srgbClr>
            </a:solidFill>
            <a:ln w="19050" cap="sq">
              <a:solidFill>
                <a:srgbClr val="8CB195"/>
              </a:solidFill>
              <a:prstDash val="solid"/>
              <a:miter/>
            </a:ln>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687607" y="1914525"/>
            <a:ext cx="1626502" cy="2911238"/>
          </a:xfrm>
          <a:custGeom>
            <a:avLst/>
            <a:gdLst/>
            <a:ahLst/>
            <a:cxnLst/>
            <a:rect r="r" b="b" t="t" l="l"/>
            <a:pathLst>
              <a:path h="2911238" w="1626502">
                <a:moveTo>
                  <a:pt x="0" y="0"/>
                </a:moveTo>
                <a:lnTo>
                  <a:pt x="1626503" y="0"/>
                </a:lnTo>
                <a:lnTo>
                  <a:pt x="1626503" y="2911238"/>
                </a:lnTo>
                <a:lnTo>
                  <a:pt x="0" y="2911238"/>
                </a:lnTo>
                <a:lnTo>
                  <a:pt x="0" y="0"/>
                </a:lnTo>
                <a:close/>
              </a:path>
            </a:pathLst>
          </a:custGeom>
          <a:blipFill>
            <a:blip r:embed="rId2">
              <a:extLst>
                <a:ext uri="{96DAC541-7B7A-43D3-8B79-37D633B846F1}">
                  <asvg:svgBlip xmlns:asvg="http://schemas.microsoft.com/office/drawing/2016/SVG/main" r:embed="rId3"/>
                </a:ext>
              </a:extLst>
            </a:blip>
            <a:stretch>
              <a:fillRect l="-2601" t="-10236" r="0" b="0"/>
            </a:stretch>
          </a:blipFill>
        </p:spPr>
      </p:sp>
      <p:sp>
        <p:nvSpPr>
          <p:cNvPr name="TextBox 9" id="9"/>
          <p:cNvSpPr txBox="true"/>
          <p:nvPr/>
        </p:nvSpPr>
        <p:spPr>
          <a:xfrm rot="0">
            <a:off x="6991345" y="3401592"/>
            <a:ext cx="5663538" cy="1796544"/>
          </a:xfrm>
          <a:prstGeom prst="rect">
            <a:avLst/>
          </a:prstGeom>
        </p:spPr>
        <p:txBody>
          <a:bodyPr anchor="t" rtlCol="false" tIns="0" lIns="0" bIns="0" rIns="0">
            <a:spAutoFit/>
          </a:bodyPr>
          <a:lstStyle/>
          <a:p>
            <a:pPr algn="r">
              <a:lnSpc>
                <a:spcPts val="4592"/>
              </a:lnSpc>
            </a:pPr>
            <a:r>
              <a:rPr lang="en-US" b="true" sz="4592">
                <a:solidFill>
                  <a:srgbClr val="8CB195"/>
                </a:solidFill>
                <a:latin typeface="Poppins Bold"/>
                <a:ea typeface="Poppins Bold"/>
                <a:cs typeface="Poppins Bold"/>
                <a:sym typeface="Poppins Bold"/>
              </a:rPr>
              <a:t>Electric Utilities &amp; Charging Operators</a:t>
            </a:r>
          </a:p>
        </p:txBody>
      </p:sp>
      <p:grpSp>
        <p:nvGrpSpPr>
          <p:cNvPr name="Group 10" id="10"/>
          <p:cNvGrpSpPr/>
          <p:nvPr/>
        </p:nvGrpSpPr>
        <p:grpSpPr>
          <a:xfrm rot="0">
            <a:off x="675685" y="2946831"/>
            <a:ext cx="6413946" cy="2599606"/>
            <a:chOff x="0" y="0"/>
            <a:chExt cx="1154549" cy="467945"/>
          </a:xfrm>
        </p:grpSpPr>
        <p:sp>
          <p:nvSpPr>
            <p:cNvPr name="Freeform 11" id="11"/>
            <p:cNvSpPr/>
            <p:nvPr/>
          </p:nvSpPr>
          <p:spPr>
            <a:xfrm flipH="false" flipV="false" rot="0">
              <a:off x="5617" y="0"/>
              <a:ext cx="1143314" cy="467945"/>
            </a:xfrm>
            <a:custGeom>
              <a:avLst/>
              <a:gdLst/>
              <a:ahLst/>
              <a:cxnLst/>
              <a:rect r="r" b="b" t="t" l="l"/>
              <a:pathLst>
                <a:path h="467945" w="1143314">
                  <a:moveTo>
                    <a:pt x="215689" y="0"/>
                  </a:moveTo>
                  <a:lnTo>
                    <a:pt x="1130826" y="0"/>
                  </a:lnTo>
                  <a:cubicBezTo>
                    <a:pt x="1134828" y="0"/>
                    <a:pt x="1138562" y="2016"/>
                    <a:pt x="1140757" y="5362"/>
                  </a:cubicBezTo>
                  <a:cubicBezTo>
                    <a:pt x="1142952" y="8709"/>
                    <a:pt x="1143314" y="12936"/>
                    <a:pt x="1141720" y="16607"/>
                  </a:cubicBezTo>
                  <a:lnTo>
                    <a:pt x="952943" y="451337"/>
                  </a:lnTo>
                  <a:cubicBezTo>
                    <a:pt x="948565" y="461421"/>
                    <a:pt x="938619" y="467945"/>
                    <a:pt x="927626" y="467945"/>
                  </a:cubicBezTo>
                  <a:lnTo>
                    <a:pt x="12489" y="467945"/>
                  </a:lnTo>
                  <a:cubicBezTo>
                    <a:pt x="8486" y="467945"/>
                    <a:pt x="4753" y="465929"/>
                    <a:pt x="2558" y="462582"/>
                  </a:cubicBezTo>
                  <a:cubicBezTo>
                    <a:pt x="363" y="459236"/>
                    <a:pt x="0" y="455008"/>
                    <a:pt x="1595" y="451337"/>
                  </a:cubicBezTo>
                  <a:lnTo>
                    <a:pt x="190371" y="16607"/>
                  </a:lnTo>
                  <a:cubicBezTo>
                    <a:pt x="194750" y="6524"/>
                    <a:pt x="204695" y="0"/>
                    <a:pt x="215689" y="0"/>
                  </a:cubicBezTo>
                  <a:close/>
                </a:path>
              </a:pathLst>
            </a:custGeom>
            <a:solidFill>
              <a:srgbClr val="FEFEFE"/>
            </a:solidFill>
            <a:ln cap="sq">
              <a:noFill/>
              <a:prstDash val="lgDash"/>
              <a:miter/>
            </a:ln>
          </p:spPr>
        </p:sp>
        <p:sp>
          <p:nvSpPr>
            <p:cNvPr name="TextBox 12" id="12"/>
            <p:cNvSpPr txBox="true"/>
            <p:nvPr/>
          </p:nvSpPr>
          <p:spPr>
            <a:xfrm>
              <a:off x="101600" y="-38100"/>
              <a:ext cx="951349" cy="50604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2529272" y="2821847"/>
            <a:ext cx="4700540" cy="779676"/>
            <a:chOff x="0" y="0"/>
            <a:chExt cx="2402074" cy="398431"/>
          </a:xfrm>
        </p:grpSpPr>
        <p:sp>
          <p:nvSpPr>
            <p:cNvPr name="Freeform 14" id="14"/>
            <p:cNvSpPr/>
            <p:nvPr/>
          </p:nvSpPr>
          <p:spPr>
            <a:xfrm flipH="false" flipV="false" rot="0">
              <a:off x="8832" y="0"/>
              <a:ext cx="2384411" cy="398431"/>
            </a:xfrm>
            <a:custGeom>
              <a:avLst/>
              <a:gdLst/>
              <a:ahLst/>
              <a:cxnLst/>
              <a:rect r="r" b="b" t="t" l="l"/>
              <a:pathLst>
                <a:path h="398431" w="2384411">
                  <a:moveTo>
                    <a:pt x="219073" y="0"/>
                  </a:moveTo>
                  <a:lnTo>
                    <a:pt x="2368537" y="0"/>
                  </a:lnTo>
                  <a:cubicBezTo>
                    <a:pt x="2373803" y="0"/>
                    <a:pt x="2378691" y="2738"/>
                    <a:pt x="2381442" y="7229"/>
                  </a:cubicBezTo>
                  <a:cubicBezTo>
                    <a:pt x="2384192" y="11719"/>
                    <a:pt x="2384411" y="17317"/>
                    <a:pt x="2382018" y="22008"/>
                  </a:cubicBezTo>
                  <a:lnTo>
                    <a:pt x="2201267" y="376422"/>
                  </a:lnTo>
                  <a:cubicBezTo>
                    <a:pt x="2194379" y="389928"/>
                    <a:pt x="2180498" y="398431"/>
                    <a:pt x="2165337" y="398431"/>
                  </a:cubicBezTo>
                  <a:lnTo>
                    <a:pt x="15873" y="398431"/>
                  </a:lnTo>
                  <a:cubicBezTo>
                    <a:pt x="10607" y="398431"/>
                    <a:pt x="5720" y="395693"/>
                    <a:pt x="2969" y="391202"/>
                  </a:cubicBezTo>
                  <a:cubicBezTo>
                    <a:pt x="218" y="386712"/>
                    <a:pt x="0" y="381114"/>
                    <a:pt x="2392" y="376422"/>
                  </a:cubicBezTo>
                  <a:lnTo>
                    <a:pt x="183144" y="22008"/>
                  </a:lnTo>
                  <a:cubicBezTo>
                    <a:pt x="190032" y="8502"/>
                    <a:pt x="203912" y="0"/>
                    <a:pt x="219073" y="0"/>
                  </a:cubicBezTo>
                  <a:close/>
                </a:path>
              </a:pathLst>
            </a:custGeom>
            <a:solidFill>
              <a:srgbClr val="8CB195"/>
            </a:solidFill>
          </p:spPr>
        </p:sp>
        <p:sp>
          <p:nvSpPr>
            <p:cNvPr name="TextBox 15" id="15"/>
            <p:cNvSpPr txBox="true"/>
            <p:nvPr/>
          </p:nvSpPr>
          <p:spPr>
            <a:xfrm>
              <a:off x="101600" y="-38100"/>
              <a:ext cx="2198874" cy="436531"/>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437217" y="172460"/>
            <a:ext cx="813749" cy="580230"/>
            <a:chOff x="0" y="0"/>
            <a:chExt cx="407622" cy="290648"/>
          </a:xfrm>
        </p:grpSpPr>
        <p:sp>
          <p:nvSpPr>
            <p:cNvPr name="Freeform 17" id="17"/>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00B58F"/>
            </a:solidFill>
          </p:spPr>
        </p:sp>
        <p:sp>
          <p:nvSpPr>
            <p:cNvPr name="TextBox 18" id="18"/>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996478" y="175792"/>
            <a:ext cx="813749" cy="580230"/>
            <a:chOff x="0" y="0"/>
            <a:chExt cx="407622" cy="290648"/>
          </a:xfrm>
        </p:grpSpPr>
        <p:sp>
          <p:nvSpPr>
            <p:cNvPr name="Freeform 20" id="20"/>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21" id="21"/>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545166" y="175792"/>
            <a:ext cx="813749" cy="580230"/>
            <a:chOff x="0" y="0"/>
            <a:chExt cx="407622" cy="290648"/>
          </a:xfrm>
        </p:grpSpPr>
        <p:sp>
          <p:nvSpPr>
            <p:cNvPr name="Freeform 23" id="23"/>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24" id="24"/>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437217" y="6658694"/>
            <a:ext cx="7669216" cy="2599606"/>
            <a:chOff x="0" y="0"/>
            <a:chExt cx="1380505" cy="467945"/>
          </a:xfrm>
        </p:grpSpPr>
        <p:sp>
          <p:nvSpPr>
            <p:cNvPr name="Freeform 26" id="26"/>
            <p:cNvSpPr/>
            <p:nvPr/>
          </p:nvSpPr>
          <p:spPr>
            <a:xfrm flipH="false" flipV="false" rot="0">
              <a:off x="4698" y="0"/>
              <a:ext cx="1371109" cy="467945"/>
            </a:xfrm>
            <a:custGeom>
              <a:avLst/>
              <a:gdLst/>
              <a:ahLst/>
              <a:cxnLst/>
              <a:rect r="r" b="b" t="t" l="l"/>
              <a:pathLst>
                <a:path h="467945" w="1371109">
                  <a:moveTo>
                    <a:pt x="213644" y="0"/>
                  </a:moveTo>
                  <a:lnTo>
                    <a:pt x="1360665" y="0"/>
                  </a:lnTo>
                  <a:cubicBezTo>
                    <a:pt x="1364012" y="0"/>
                    <a:pt x="1367134" y="1686"/>
                    <a:pt x="1368970" y="4485"/>
                  </a:cubicBezTo>
                  <a:cubicBezTo>
                    <a:pt x="1370806" y="7284"/>
                    <a:pt x="1371109" y="10819"/>
                    <a:pt x="1369776" y="13889"/>
                  </a:cubicBezTo>
                  <a:lnTo>
                    <a:pt x="1178638" y="454055"/>
                  </a:lnTo>
                  <a:cubicBezTo>
                    <a:pt x="1174976" y="462489"/>
                    <a:pt x="1166659" y="467945"/>
                    <a:pt x="1157465" y="467945"/>
                  </a:cubicBezTo>
                  <a:lnTo>
                    <a:pt x="10444" y="467945"/>
                  </a:lnTo>
                  <a:cubicBezTo>
                    <a:pt x="7097" y="467945"/>
                    <a:pt x="3975" y="466259"/>
                    <a:pt x="2139" y="463460"/>
                  </a:cubicBezTo>
                  <a:cubicBezTo>
                    <a:pt x="303" y="460661"/>
                    <a:pt x="0" y="457126"/>
                    <a:pt x="1333" y="454055"/>
                  </a:cubicBezTo>
                  <a:lnTo>
                    <a:pt x="192471" y="13889"/>
                  </a:lnTo>
                  <a:cubicBezTo>
                    <a:pt x="196133" y="5456"/>
                    <a:pt x="204450" y="0"/>
                    <a:pt x="213644" y="0"/>
                  </a:cubicBezTo>
                  <a:close/>
                </a:path>
              </a:pathLst>
            </a:custGeom>
            <a:solidFill>
              <a:srgbClr val="FEFEFE"/>
            </a:solidFill>
            <a:ln cap="sq">
              <a:noFill/>
              <a:prstDash val="lgDash"/>
              <a:miter/>
            </a:ln>
          </p:spPr>
        </p:sp>
        <p:sp>
          <p:nvSpPr>
            <p:cNvPr name="TextBox 27" id="27"/>
            <p:cNvSpPr txBox="true"/>
            <p:nvPr/>
          </p:nvSpPr>
          <p:spPr>
            <a:xfrm>
              <a:off x="101600" y="-38100"/>
              <a:ext cx="1177305" cy="50604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2290805" y="6533710"/>
            <a:ext cx="5940501" cy="779676"/>
            <a:chOff x="0" y="0"/>
            <a:chExt cx="3035721" cy="398431"/>
          </a:xfrm>
        </p:grpSpPr>
        <p:sp>
          <p:nvSpPr>
            <p:cNvPr name="Freeform 29" id="29"/>
            <p:cNvSpPr/>
            <p:nvPr/>
          </p:nvSpPr>
          <p:spPr>
            <a:xfrm flipH="false" flipV="false" rot="0">
              <a:off x="6988" y="0"/>
              <a:ext cx="3021744" cy="398431"/>
            </a:xfrm>
            <a:custGeom>
              <a:avLst/>
              <a:gdLst/>
              <a:ahLst/>
              <a:cxnLst/>
              <a:rect r="r" b="b" t="t" l="l"/>
              <a:pathLst>
                <a:path h="398431" w="3021744">
                  <a:moveTo>
                    <a:pt x="215761" y="0"/>
                  </a:moveTo>
                  <a:lnTo>
                    <a:pt x="3009184" y="0"/>
                  </a:lnTo>
                  <a:cubicBezTo>
                    <a:pt x="3013351" y="0"/>
                    <a:pt x="3017219" y="2166"/>
                    <a:pt x="3019395" y="5720"/>
                  </a:cubicBezTo>
                  <a:cubicBezTo>
                    <a:pt x="3021572" y="9273"/>
                    <a:pt x="3021745" y="13702"/>
                    <a:pt x="3019851" y="17415"/>
                  </a:cubicBezTo>
                  <a:lnTo>
                    <a:pt x="2834414" y="381016"/>
                  </a:lnTo>
                  <a:cubicBezTo>
                    <a:pt x="2828964" y="391703"/>
                    <a:pt x="2817981" y="398431"/>
                    <a:pt x="2805984" y="398431"/>
                  </a:cubicBezTo>
                  <a:lnTo>
                    <a:pt x="12561" y="398431"/>
                  </a:lnTo>
                  <a:cubicBezTo>
                    <a:pt x="8394" y="398431"/>
                    <a:pt x="4526" y="396264"/>
                    <a:pt x="2350" y="392711"/>
                  </a:cubicBezTo>
                  <a:cubicBezTo>
                    <a:pt x="173" y="389158"/>
                    <a:pt x="0" y="384728"/>
                    <a:pt x="1893" y="381016"/>
                  </a:cubicBezTo>
                  <a:lnTo>
                    <a:pt x="187331" y="17415"/>
                  </a:lnTo>
                  <a:cubicBezTo>
                    <a:pt x="192781" y="6728"/>
                    <a:pt x="203764" y="0"/>
                    <a:pt x="215761" y="0"/>
                  </a:cubicBezTo>
                  <a:close/>
                </a:path>
              </a:pathLst>
            </a:custGeom>
            <a:solidFill>
              <a:srgbClr val="8CB195"/>
            </a:solidFill>
          </p:spPr>
        </p:sp>
        <p:sp>
          <p:nvSpPr>
            <p:cNvPr name="TextBox 30" id="30"/>
            <p:cNvSpPr txBox="true"/>
            <p:nvPr/>
          </p:nvSpPr>
          <p:spPr>
            <a:xfrm>
              <a:off x="101600" y="-38100"/>
              <a:ext cx="2832521" cy="436531"/>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8854810" y="6658694"/>
            <a:ext cx="7669216" cy="2599606"/>
            <a:chOff x="0" y="0"/>
            <a:chExt cx="1380505" cy="467945"/>
          </a:xfrm>
        </p:grpSpPr>
        <p:sp>
          <p:nvSpPr>
            <p:cNvPr name="Freeform 32" id="32"/>
            <p:cNvSpPr/>
            <p:nvPr/>
          </p:nvSpPr>
          <p:spPr>
            <a:xfrm flipH="false" flipV="false" rot="0">
              <a:off x="4698" y="0"/>
              <a:ext cx="1371109" cy="467945"/>
            </a:xfrm>
            <a:custGeom>
              <a:avLst/>
              <a:gdLst/>
              <a:ahLst/>
              <a:cxnLst/>
              <a:rect r="r" b="b" t="t" l="l"/>
              <a:pathLst>
                <a:path h="467945" w="1371109">
                  <a:moveTo>
                    <a:pt x="213644" y="0"/>
                  </a:moveTo>
                  <a:lnTo>
                    <a:pt x="1360665" y="0"/>
                  </a:lnTo>
                  <a:cubicBezTo>
                    <a:pt x="1364012" y="0"/>
                    <a:pt x="1367134" y="1686"/>
                    <a:pt x="1368970" y="4485"/>
                  </a:cubicBezTo>
                  <a:cubicBezTo>
                    <a:pt x="1370806" y="7284"/>
                    <a:pt x="1371109" y="10819"/>
                    <a:pt x="1369776" y="13889"/>
                  </a:cubicBezTo>
                  <a:lnTo>
                    <a:pt x="1178638" y="454055"/>
                  </a:lnTo>
                  <a:cubicBezTo>
                    <a:pt x="1174976" y="462489"/>
                    <a:pt x="1166659" y="467945"/>
                    <a:pt x="1157465" y="467945"/>
                  </a:cubicBezTo>
                  <a:lnTo>
                    <a:pt x="10444" y="467945"/>
                  </a:lnTo>
                  <a:cubicBezTo>
                    <a:pt x="7097" y="467945"/>
                    <a:pt x="3975" y="466259"/>
                    <a:pt x="2139" y="463460"/>
                  </a:cubicBezTo>
                  <a:cubicBezTo>
                    <a:pt x="303" y="460661"/>
                    <a:pt x="0" y="457126"/>
                    <a:pt x="1333" y="454055"/>
                  </a:cubicBezTo>
                  <a:lnTo>
                    <a:pt x="192471" y="13889"/>
                  </a:lnTo>
                  <a:cubicBezTo>
                    <a:pt x="196133" y="5456"/>
                    <a:pt x="204450" y="0"/>
                    <a:pt x="213644" y="0"/>
                  </a:cubicBezTo>
                  <a:close/>
                </a:path>
              </a:pathLst>
            </a:custGeom>
            <a:solidFill>
              <a:srgbClr val="FEFEFE"/>
            </a:solidFill>
            <a:ln cap="sq">
              <a:noFill/>
              <a:prstDash val="lgDash"/>
              <a:miter/>
            </a:ln>
          </p:spPr>
        </p:sp>
        <p:sp>
          <p:nvSpPr>
            <p:cNvPr name="TextBox 33" id="33"/>
            <p:cNvSpPr txBox="true"/>
            <p:nvPr/>
          </p:nvSpPr>
          <p:spPr>
            <a:xfrm>
              <a:off x="101600" y="-38100"/>
              <a:ext cx="1177305" cy="506045"/>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10708397" y="6533710"/>
            <a:ext cx="5940501" cy="779676"/>
            <a:chOff x="0" y="0"/>
            <a:chExt cx="3035721" cy="398431"/>
          </a:xfrm>
        </p:grpSpPr>
        <p:sp>
          <p:nvSpPr>
            <p:cNvPr name="Freeform 35" id="35"/>
            <p:cNvSpPr/>
            <p:nvPr/>
          </p:nvSpPr>
          <p:spPr>
            <a:xfrm flipH="false" flipV="false" rot="0">
              <a:off x="6988" y="0"/>
              <a:ext cx="3021744" cy="398431"/>
            </a:xfrm>
            <a:custGeom>
              <a:avLst/>
              <a:gdLst/>
              <a:ahLst/>
              <a:cxnLst/>
              <a:rect r="r" b="b" t="t" l="l"/>
              <a:pathLst>
                <a:path h="398431" w="3021744">
                  <a:moveTo>
                    <a:pt x="215761" y="0"/>
                  </a:moveTo>
                  <a:lnTo>
                    <a:pt x="3009184" y="0"/>
                  </a:lnTo>
                  <a:cubicBezTo>
                    <a:pt x="3013351" y="0"/>
                    <a:pt x="3017219" y="2166"/>
                    <a:pt x="3019395" y="5720"/>
                  </a:cubicBezTo>
                  <a:cubicBezTo>
                    <a:pt x="3021572" y="9273"/>
                    <a:pt x="3021745" y="13702"/>
                    <a:pt x="3019851" y="17415"/>
                  </a:cubicBezTo>
                  <a:lnTo>
                    <a:pt x="2834414" y="381016"/>
                  </a:lnTo>
                  <a:cubicBezTo>
                    <a:pt x="2828964" y="391703"/>
                    <a:pt x="2817981" y="398431"/>
                    <a:pt x="2805984" y="398431"/>
                  </a:cubicBezTo>
                  <a:lnTo>
                    <a:pt x="12561" y="398431"/>
                  </a:lnTo>
                  <a:cubicBezTo>
                    <a:pt x="8394" y="398431"/>
                    <a:pt x="4526" y="396264"/>
                    <a:pt x="2350" y="392711"/>
                  </a:cubicBezTo>
                  <a:cubicBezTo>
                    <a:pt x="173" y="389158"/>
                    <a:pt x="0" y="384728"/>
                    <a:pt x="1893" y="381016"/>
                  </a:cubicBezTo>
                  <a:lnTo>
                    <a:pt x="187331" y="17415"/>
                  </a:lnTo>
                  <a:cubicBezTo>
                    <a:pt x="192781" y="6728"/>
                    <a:pt x="203764" y="0"/>
                    <a:pt x="215761" y="0"/>
                  </a:cubicBezTo>
                  <a:close/>
                </a:path>
              </a:pathLst>
            </a:custGeom>
            <a:solidFill>
              <a:srgbClr val="8CB195"/>
            </a:solidFill>
          </p:spPr>
        </p:sp>
        <p:sp>
          <p:nvSpPr>
            <p:cNvPr name="TextBox 36" id="36"/>
            <p:cNvSpPr txBox="true"/>
            <p:nvPr/>
          </p:nvSpPr>
          <p:spPr>
            <a:xfrm>
              <a:off x="101600" y="-38100"/>
              <a:ext cx="2832521" cy="436531"/>
            </a:xfrm>
            <a:prstGeom prst="rect">
              <a:avLst/>
            </a:prstGeom>
          </p:spPr>
          <p:txBody>
            <a:bodyPr anchor="ctr" rtlCol="false" tIns="50800" lIns="50800" bIns="50800" rIns="50800"/>
            <a:lstStyle/>
            <a:p>
              <a:pPr algn="ctr">
                <a:lnSpc>
                  <a:spcPts val="2659"/>
                </a:lnSpc>
              </a:pPr>
            </a:p>
          </p:txBody>
        </p:sp>
      </p:grpSp>
      <p:sp>
        <p:nvSpPr>
          <p:cNvPr name="Freeform 37" id="37"/>
          <p:cNvSpPr/>
          <p:nvPr/>
        </p:nvSpPr>
        <p:spPr>
          <a:xfrm flipH="false" flipV="false" rot="0">
            <a:off x="9340578" y="1715083"/>
            <a:ext cx="1738039" cy="238980"/>
          </a:xfrm>
          <a:custGeom>
            <a:avLst/>
            <a:gdLst/>
            <a:ahLst/>
            <a:cxnLst/>
            <a:rect r="r" b="b" t="t" l="l"/>
            <a:pathLst>
              <a:path h="238980" w="1738039">
                <a:moveTo>
                  <a:pt x="0" y="0"/>
                </a:moveTo>
                <a:lnTo>
                  <a:pt x="1738039" y="0"/>
                </a:lnTo>
                <a:lnTo>
                  <a:pt x="1738039" y="238981"/>
                </a:lnTo>
                <a:lnTo>
                  <a:pt x="0" y="238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8" id="38"/>
          <p:cNvSpPr txBox="true"/>
          <p:nvPr/>
        </p:nvSpPr>
        <p:spPr>
          <a:xfrm rot="0">
            <a:off x="1779398" y="3099074"/>
            <a:ext cx="749874" cy="448310"/>
          </a:xfrm>
          <a:prstGeom prst="rect">
            <a:avLst/>
          </a:prstGeom>
        </p:spPr>
        <p:txBody>
          <a:bodyPr anchor="t" rtlCol="false" tIns="0" lIns="0" bIns="0" rIns="0">
            <a:spAutoFit/>
          </a:bodyPr>
          <a:lstStyle/>
          <a:p>
            <a:pPr algn="ctr">
              <a:lnSpc>
                <a:spcPts val="3399"/>
              </a:lnSpc>
            </a:pPr>
            <a:r>
              <a:rPr lang="en-US" sz="3399">
                <a:solidFill>
                  <a:srgbClr val="000000"/>
                </a:solidFill>
                <a:latin typeface="Rubik One"/>
                <a:ea typeface="Rubik One"/>
                <a:cs typeface="Rubik One"/>
                <a:sym typeface="Rubik One"/>
              </a:rPr>
              <a:t>01</a:t>
            </a:r>
          </a:p>
        </p:txBody>
      </p:sp>
      <p:sp>
        <p:nvSpPr>
          <p:cNvPr name="TextBox 39" id="39"/>
          <p:cNvSpPr txBox="true"/>
          <p:nvPr/>
        </p:nvSpPr>
        <p:spPr>
          <a:xfrm rot="0">
            <a:off x="1597269" y="3699518"/>
            <a:ext cx="4628723" cy="1573530"/>
          </a:xfrm>
          <a:prstGeom prst="rect">
            <a:avLst/>
          </a:prstGeom>
        </p:spPr>
        <p:txBody>
          <a:bodyPr anchor="t" rtlCol="false" tIns="0" lIns="0" bIns="0" rIns="0">
            <a:spAutoFit/>
          </a:bodyPr>
          <a:lstStyle/>
          <a:p>
            <a:pPr algn="l" marL="388620" indent="-194310" lvl="1">
              <a:lnSpc>
                <a:spcPts val="2520"/>
              </a:lnSpc>
              <a:buFont typeface="Arial"/>
              <a:buChar char="•"/>
            </a:pPr>
            <a:r>
              <a:rPr lang="en-US" sz="1800" spc="44">
                <a:solidFill>
                  <a:srgbClr val="000000"/>
                </a:solidFill>
                <a:latin typeface="Bricolage Grotesque"/>
                <a:ea typeface="Bricolage Grotesque"/>
                <a:cs typeface="Bricolage Grotesque"/>
                <a:sym typeface="Bricolage Grotesque"/>
              </a:rPr>
              <a:t>Need to pr</a:t>
            </a:r>
            <a:r>
              <a:rPr lang="en-US" sz="1800" spc="44">
                <a:solidFill>
                  <a:srgbClr val="000000"/>
                </a:solidFill>
                <a:latin typeface="Bricolage Grotesque"/>
                <a:ea typeface="Bricolage Grotesque"/>
                <a:cs typeface="Bricolage Grotesque"/>
                <a:sym typeface="Bricolage Grotesque"/>
              </a:rPr>
              <a:t>epare for rising EV penetration, wh</a:t>
            </a:r>
            <a:r>
              <a:rPr lang="en-US" sz="1800" spc="44">
                <a:solidFill>
                  <a:srgbClr val="000000"/>
                </a:solidFill>
                <a:latin typeface="Bricolage Grotesque"/>
                <a:ea typeface="Bricolage Grotesque"/>
                <a:cs typeface="Bricolage Grotesque"/>
                <a:sym typeface="Bricolage Grotesque"/>
              </a:rPr>
              <a:t>i</a:t>
            </a:r>
            <a:r>
              <a:rPr lang="en-US" sz="1800" spc="44">
                <a:solidFill>
                  <a:srgbClr val="000000"/>
                </a:solidFill>
                <a:latin typeface="Bricolage Grotesque"/>
                <a:ea typeface="Bricolage Grotesque"/>
                <a:cs typeface="Bricolage Grotesque"/>
                <a:sym typeface="Bricolage Grotesque"/>
              </a:rPr>
              <a:t>ch</a:t>
            </a:r>
            <a:r>
              <a:rPr lang="en-US" sz="1800" spc="44">
                <a:solidFill>
                  <a:srgbClr val="000000"/>
                </a:solidFill>
                <a:latin typeface="Bricolage Grotesque"/>
                <a:ea typeface="Bricolage Grotesque"/>
                <a:cs typeface="Bricolage Grotesque"/>
                <a:sym typeface="Bricolage Grotesque"/>
              </a:rPr>
              <a:t> im</a:t>
            </a:r>
            <a:r>
              <a:rPr lang="en-US" sz="1800" spc="44">
                <a:solidFill>
                  <a:srgbClr val="000000"/>
                </a:solidFill>
                <a:latin typeface="Bricolage Grotesque"/>
                <a:ea typeface="Bricolage Grotesque"/>
                <a:cs typeface="Bricolage Grotesque"/>
                <a:sym typeface="Bricolage Grotesque"/>
              </a:rPr>
              <a:t>pac</a:t>
            </a:r>
            <a:r>
              <a:rPr lang="en-US" sz="1800" spc="44">
                <a:solidFill>
                  <a:srgbClr val="000000"/>
                </a:solidFill>
                <a:latin typeface="Bricolage Grotesque"/>
                <a:ea typeface="Bricolage Grotesque"/>
                <a:cs typeface="Bricolage Grotesque"/>
                <a:sym typeface="Bricolage Grotesque"/>
              </a:rPr>
              <a:t>t</a:t>
            </a:r>
            <a:r>
              <a:rPr lang="en-US" sz="1800" spc="44">
                <a:solidFill>
                  <a:srgbClr val="000000"/>
                </a:solidFill>
                <a:latin typeface="Bricolage Grotesque"/>
                <a:ea typeface="Bricolage Grotesque"/>
                <a:cs typeface="Bricolage Grotesque"/>
                <a:sym typeface="Bricolage Grotesque"/>
              </a:rPr>
              <a:t>s</a:t>
            </a:r>
            <a:r>
              <a:rPr lang="en-US" sz="1800" spc="44">
                <a:solidFill>
                  <a:srgbClr val="000000"/>
                </a:solidFill>
                <a:latin typeface="Bricolage Grotesque"/>
                <a:ea typeface="Bricolage Grotesque"/>
                <a:cs typeface="Bricolage Grotesque"/>
                <a:sym typeface="Bricolage Grotesque"/>
              </a:rPr>
              <a:t> </a:t>
            </a:r>
            <a:r>
              <a:rPr lang="en-US" sz="1800" spc="44">
                <a:solidFill>
                  <a:srgbClr val="000000"/>
                </a:solidFill>
                <a:latin typeface="Bricolage Grotesque"/>
                <a:ea typeface="Bricolage Grotesque"/>
                <a:cs typeface="Bricolage Grotesque"/>
                <a:sym typeface="Bricolage Grotesque"/>
              </a:rPr>
              <a:t>e</a:t>
            </a:r>
            <a:r>
              <a:rPr lang="en-US" sz="1800" spc="44">
                <a:solidFill>
                  <a:srgbClr val="000000"/>
                </a:solidFill>
                <a:latin typeface="Bricolage Grotesque"/>
                <a:ea typeface="Bricolage Grotesque"/>
                <a:cs typeface="Bricolage Grotesque"/>
                <a:sym typeface="Bricolage Grotesque"/>
              </a:rPr>
              <a:t>l</a:t>
            </a:r>
            <a:r>
              <a:rPr lang="en-US" sz="1800" spc="44">
                <a:solidFill>
                  <a:srgbClr val="000000"/>
                </a:solidFill>
                <a:latin typeface="Bricolage Grotesque"/>
                <a:ea typeface="Bricolage Grotesque"/>
                <a:cs typeface="Bricolage Grotesque"/>
                <a:sym typeface="Bricolage Grotesque"/>
              </a:rPr>
              <a:t>ectr</a:t>
            </a:r>
            <a:r>
              <a:rPr lang="en-US" sz="1800" spc="44">
                <a:solidFill>
                  <a:srgbClr val="000000"/>
                </a:solidFill>
                <a:latin typeface="Bricolage Grotesque"/>
                <a:ea typeface="Bricolage Grotesque"/>
                <a:cs typeface="Bricolage Grotesque"/>
                <a:sym typeface="Bricolage Grotesque"/>
              </a:rPr>
              <a:t>ic</a:t>
            </a:r>
            <a:r>
              <a:rPr lang="en-US" sz="1800" spc="44">
                <a:solidFill>
                  <a:srgbClr val="000000"/>
                </a:solidFill>
                <a:latin typeface="Bricolage Grotesque"/>
                <a:ea typeface="Bricolage Grotesque"/>
                <a:cs typeface="Bricolage Grotesque"/>
                <a:sym typeface="Bricolage Grotesque"/>
              </a:rPr>
              <a:t>it</a:t>
            </a:r>
            <a:r>
              <a:rPr lang="en-US" sz="1800" spc="44">
                <a:solidFill>
                  <a:srgbClr val="000000"/>
                </a:solidFill>
                <a:latin typeface="Bricolage Grotesque"/>
                <a:ea typeface="Bricolage Grotesque"/>
                <a:cs typeface="Bricolage Grotesque"/>
                <a:sym typeface="Bricolage Grotesque"/>
              </a:rPr>
              <a:t>y </a:t>
            </a:r>
            <a:r>
              <a:rPr lang="en-US" sz="1800" spc="44">
                <a:solidFill>
                  <a:srgbClr val="000000"/>
                </a:solidFill>
                <a:latin typeface="Bricolage Grotesque"/>
                <a:ea typeface="Bricolage Grotesque"/>
                <a:cs typeface="Bricolage Grotesque"/>
                <a:sym typeface="Bricolage Grotesque"/>
              </a:rPr>
              <a:t>dem</a:t>
            </a:r>
            <a:r>
              <a:rPr lang="en-US" sz="1800" spc="44">
                <a:solidFill>
                  <a:srgbClr val="000000"/>
                </a:solidFill>
                <a:latin typeface="Bricolage Grotesque"/>
                <a:ea typeface="Bricolage Grotesque"/>
                <a:cs typeface="Bricolage Grotesque"/>
                <a:sym typeface="Bricolage Grotesque"/>
              </a:rPr>
              <a:t>and </a:t>
            </a:r>
            <a:r>
              <a:rPr lang="en-US" sz="1800" spc="44">
                <a:solidFill>
                  <a:srgbClr val="000000"/>
                </a:solidFill>
                <a:latin typeface="Bricolage Grotesque"/>
                <a:ea typeface="Bricolage Grotesque"/>
                <a:cs typeface="Bricolage Grotesque"/>
                <a:sym typeface="Bricolage Grotesque"/>
              </a:rPr>
              <a:t>and </a:t>
            </a:r>
            <a:r>
              <a:rPr lang="en-US" sz="1800" spc="44">
                <a:solidFill>
                  <a:srgbClr val="000000"/>
                </a:solidFill>
                <a:latin typeface="Bricolage Grotesque"/>
                <a:ea typeface="Bricolage Grotesque"/>
                <a:cs typeface="Bricolage Grotesque"/>
                <a:sym typeface="Bricolage Grotesque"/>
              </a:rPr>
              <a:t>gr</a:t>
            </a:r>
            <a:r>
              <a:rPr lang="en-US" sz="1800" spc="44">
                <a:solidFill>
                  <a:srgbClr val="000000"/>
                </a:solidFill>
                <a:latin typeface="Bricolage Grotesque"/>
                <a:ea typeface="Bricolage Grotesque"/>
                <a:cs typeface="Bricolage Grotesque"/>
                <a:sym typeface="Bricolage Grotesque"/>
              </a:rPr>
              <a:t>id st</a:t>
            </a:r>
            <a:r>
              <a:rPr lang="en-US" sz="1800" spc="44">
                <a:solidFill>
                  <a:srgbClr val="000000"/>
                </a:solidFill>
                <a:latin typeface="Bricolage Grotesque"/>
                <a:ea typeface="Bricolage Grotesque"/>
                <a:cs typeface="Bricolage Grotesque"/>
                <a:sym typeface="Bricolage Grotesque"/>
              </a:rPr>
              <a:t>a</a:t>
            </a:r>
            <a:r>
              <a:rPr lang="en-US" sz="1800" spc="44">
                <a:solidFill>
                  <a:srgbClr val="000000"/>
                </a:solidFill>
                <a:latin typeface="Bricolage Grotesque"/>
                <a:ea typeface="Bricolage Grotesque"/>
                <a:cs typeface="Bricolage Grotesque"/>
                <a:sym typeface="Bricolage Grotesque"/>
              </a:rPr>
              <a:t>bi</a:t>
            </a:r>
            <a:r>
              <a:rPr lang="en-US" sz="1800" spc="44">
                <a:solidFill>
                  <a:srgbClr val="000000"/>
                </a:solidFill>
                <a:latin typeface="Bricolage Grotesque"/>
                <a:ea typeface="Bricolage Grotesque"/>
                <a:cs typeface="Bricolage Grotesque"/>
                <a:sym typeface="Bricolage Grotesque"/>
              </a:rPr>
              <a:t>li</a:t>
            </a:r>
            <a:r>
              <a:rPr lang="en-US" sz="1800" spc="44">
                <a:solidFill>
                  <a:srgbClr val="000000"/>
                </a:solidFill>
                <a:latin typeface="Bricolage Grotesque"/>
                <a:ea typeface="Bricolage Grotesque"/>
                <a:cs typeface="Bricolage Grotesque"/>
                <a:sym typeface="Bricolage Grotesque"/>
              </a:rPr>
              <a:t>ty</a:t>
            </a:r>
            <a:r>
              <a:rPr lang="en-US" sz="1800" spc="44">
                <a:solidFill>
                  <a:srgbClr val="000000"/>
                </a:solidFill>
                <a:latin typeface="Bricolage Grotesque"/>
                <a:ea typeface="Bricolage Grotesque"/>
                <a:cs typeface="Bricolage Grotesque"/>
                <a:sym typeface="Bricolage Grotesque"/>
              </a:rPr>
              <a:t>.</a:t>
            </a:r>
          </a:p>
          <a:p>
            <a:pPr algn="l" marL="388620" indent="-194310" lvl="1">
              <a:lnSpc>
                <a:spcPts val="2520"/>
              </a:lnSpc>
              <a:buFont typeface="Arial"/>
              <a:buChar char="•"/>
            </a:pPr>
            <a:r>
              <a:rPr lang="en-US" sz="1800" spc="44">
                <a:solidFill>
                  <a:srgbClr val="000000"/>
                </a:solidFill>
                <a:latin typeface="Bricolage Grotesque"/>
                <a:ea typeface="Bricolage Grotesque"/>
                <a:cs typeface="Bricolage Grotesque"/>
                <a:sym typeface="Bricolage Grotesque"/>
              </a:rPr>
              <a:t>Geograp</a:t>
            </a:r>
            <a:r>
              <a:rPr lang="en-US" sz="1800" spc="44">
                <a:solidFill>
                  <a:srgbClr val="000000"/>
                </a:solidFill>
                <a:latin typeface="Bricolage Grotesque"/>
                <a:ea typeface="Bricolage Grotesque"/>
                <a:cs typeface="Bricolage Grotesque"/>
                <a:sym typeface="Bricolage Grotesque"/>
              </a:rPr>
              <a:t>hi</a:t>
            </a:r>
            <a:r>
              <a:rPr lang="en-US" sz="1800" spc="44">
                <a:solidFill>
                  <a:srgbClr val="000000"/>
                </a:solidFill>
                <a:latin typeface="Bricolage Grotesque"/>
                <a:ea typeface="Bricolage Grotesque"/>
                <a:cs typeface="Bricolage Grotesque"/>
                <a:sym typeface="Bricolage Grotesque"/>
              </a:rPr>
              <a:t>c</a:t>
            </a:r>
            <a:r>
              <a:rPr lang="en-US" sz="1800" spc="44">
                <a:solidFill>
                  <a:srgbClr val="000000"/>
                </a:solidFill>
                <a:latin typeface="Bricolage Grotesque"/>
                <a:ea typeface="Bricolage Grotesque"/>
                <a:cs typeface="Bricolage Grotesque"/>
                <a:sym typeface="Bricolage Grotesque"/>
              </a:rPr>
              <a:t> </a:t>
            </a:r>
            <a:r>
              <a:rPr lang="en-US" sz="1800" spc="44">
                <a:solidFill>
                  <a:srgbClr val="000000"/>
                </a:solidFill>
                <a:latin typeface="Bricolage Grotesque"/>
                <a:ea typeface="Bricolage Grotesque"/>
                <a:cs typeface="Bricolage Grotesque"/>
                <a:sym typeface="Bricolage Grotesque"/>
              </a:rPr>
              <a:t>EV de</a:t>
            </a:r>
            <a:r>
              <a:rPr lang="en-US" sz="1800" spc="44">
                <a:solidFill>
                  <a:srgbClr val="000000"/>
                </a:solidFill>
                <a:latin typeface="Bricolage Grotesque"/>
                <a:ea typeface="Bricolage Grotesque"/>
                <a:cs typeface="Bricolage Grotesque"/>
                <a:sym typeface="Bricolage Grotesque"/>
              </a:rPr>
              <a:t>ns</a:t>
            </a:r>
            <a:r>
              <a:rPr lang="en-US" sz="1800" spc="44">
                <a:solidFill>
                  <a:srgbClr val="000000"/>
                </a:solidFill>
                <a:latin typeface="Bricolage Grotesque"/>
                <a:ea typeface="Bricolage Grotesque"/>
                <a:cs typeface="Bricolage Grotesque"/>
                <a:sym typeface="Bricolage Grotesque"/>
              </a:rPr>
              <a:t>i</a:t>
            </a:r>
            <a:r>
              <a:rPr lang="en-US" sz="1800" spc="44">
                <a:solidFill>
                  <a:srgbClr val="000000"/>
                </a:solidFill>
                <a:latin typeface="Bricolage Grotesque"/>
                <a:ea typeface="Bricolage Grotesque"/>
                <a:cs typeface="Bricolage Grotesque"/>
                <a:sym typeface="Bricolage Grotesque"/>
              </a:rPr>
              <a:t>t</a:t>
            </a:r>
            <a:r>
              <a:rPr lang="en-US" sz="1800" spc="44">
                <a:solidFill>
                  <a:srgbClr val="000000"/>
                </a:solidFill>
                <a:latin typeface="Bricolage Grotesque"/>
                <a:ea typeface="Bricolage Grotesque"/>
                <a:cs typeface="Bricolage Grotesque"/>
                <a:sym typeface="Bricolage Grotesque"/>
              </a:rPr>
              <a:t>y</a:t>
            </a:r>
            <a:r>
              <a:rPr lang="en-US" sz="1800" spc="44">
                <a:solidFill>
                  <a:srgbClr val="000000"/>
                </a:solidFill>
                <a:latin typeface="Bricolage Grotesque"/>
                <a:ea typeface="Bricolage Grotesque"/>
                <a:cs typeface="Bricolage Grotesque"/>
                <a:sym typeface="Bricolage Grotesque"/>
              </a:rPr>
              <a:t> </a:t>
            </a:r>
            <a:r>
              <a:rPr lang="en-US" sz="1800" spc="44">
                <a:solidFill>
                  <a:srgbClr val="000000"/>
                </a:solidFill>
                <a:latin typeface="Bricolage Grotesque"/>
                <a:ea typeface="Bricolage Grotesque"/>
                <a:cs typeface="Bricolage Grotesque"/>
                <a:sym typeface="Bricolage Grotesque"/>
              </a:rPr>
              <a:t>i</a:t>
            </a:r>
            <a:r>
              <a:rPr lang="en-US" sz="1800" spc="44">
                <a:solidFill>
                  <a:srgbClr val="000000"/>
                </a:solidFill>
                <a:latin typeface="Bricolage Grotesque"/>
                <a:ea typeface="Bricolage Grotesque"/>
                <a:cs typeface="Bricolage Grotesque"/>
                <a:sym typeface="Bricolage Grotesque"/>
              </a:rPr>
              <a:t>n</a:t>
            </a:r>
            <a:r>
              <a:rPr lang="en-US" sz="1800" spc="44">
                <a:solidFill>
                  <a:srgbClr val="000000"/>
                </a:solidFill>
                <a:latin typeface="Bricolage Grotesque"/>
                <a:ea typeface="Bricolage Grotesque"/>
                <a:cs typeface="Bricolage Grotesque"/>
                <a:sym typeface="Bricolage Grotesque"/>
              </a:rPr>
              <a:t>fo</a:t>
            </a:r>
            <a:r>
              <a:rPr lang="en-US" sz="1800" spc="44">
                <a:solidFill>
                  <a:srgbClr val="000000"/>
                </a:solidFill>
                <a:latin typeface="Bricolage Grotesque"/>
                <a:ea typeface="Bricolage Grotesque"/>
                <a:cs typeface="Bricolage Grotesque"/>
                <a:sym typeface="Bricolage Grotesque"/>
              </a:rPr>
              <a:t>rms</a:t>
            </a:r>
            <a:r>
              <a:rPr lang="en-US" sz="1800" spc="44">
                <a:solidFill>
                  <a:srgbClr val="000000"/>
                </a:solidFill>
                <a:latin typeface="Bricolage Grotesque"/>
                <a:ea typeface="Bricolage Grotesque"/>
                <a:cs typeface="Bricolage Grotesque"/>
                <a:sym typeface="Bricolage Grotesque"/>
              </a:rPr>
              <a:t> </a:t>
            </a:r>
            <a:r>
              <a:rPr lang="en-US" sz="1800" spc="44">
                <a:solidFill>
                  <a:srgbClr val="000000"/>
                </a:solidFill>
                <a:latin typeface="Bricolage Grotesque"/>
                <a:ea typeface="Bricolage Grotesque"/>
                <a:cs typeface="Bricolage Grotesque"/>
                <a:sym typeface="Bricolage Grotesque"/>
              </a:rPr>
              <a:t>in</a:t>
            </a:r>
            <a:r>
              <a:rPr lang="en-US" sz="1800" spc="44">
                <a:solidFill>
                  <a:srgbClr val="000000"/>
                </a:solidFill>
                <a:latin typeface="Bricolage Grotesque"/>
                <a:ea typeface="Bricolage Grotesque"/>
                <a:cs typeface="Bricolage Grotesque"/>
                <a:sym typeface="Bricolage Grotesque"/>
              </a:rPr>
              <a:t>vestm</a:t>
            </a:r>
            <a:r>
              <a:rPr lang="en-US" sz="1800" spc="44">
                <a:solidFill>
                  <a:srgbClr val="000000"/>
                </a:solidFill>
                <a:latin typeface="Bricolage Grotesque"/>
                <a:ea typeface="Bricolage Grotesque"/>
                <a:cs typeface="Bricolage Grotesque"/>
                <a:sym typeface="Bricolage Grotesque"/>
              </a:rPr>
              <a:t>e</a:t>
            </a:r>
            <a:r>
              <a:rPr lang="en-US" sz="1800" spc="44">
                <a:solidFill>
                  <a:srgbClr val="000000"/>
                </a:solidFill>
                <a:latin typeface="Bricolage Grotesque"/>
                <a:ea typeface="Bricolage Grotesque"/>
                <a:cs typeface="Bricolage Grotesque"/>
                <a:sym typeface="Bricolage Grotesque"/>
              </a:rPr>
              <a:t>n</a:t>
            </a:r>
            <a:r>
              <a:rPr lang="en-US" sz="1800" spc="44">
                <a:solidFill>
                  <a:srgbClr val="000000"/>
                </a:solidFill>
                <a:latin typeface="Bricolage Grotesque"/>
                <a:ea typeface="Bricolage Grotesque"/>
                <a:cs typeface="Bricolage Grotesque"/>
                <a:sym typeface="Bricolage Grotesque"/>
              </a:rPr>
              <a:t>t</a:t>
            </a:r>
            <a:r>
              <a:rPr lang="en-US" sz="1800" spc="44">
                <a:solidFill>
                  <a:srgbClr val="000000"/>
                </a:solidFill>
                <a:latin typeface="Bricolage Grotesque"/>
                <a:ea typeface="Bricolage Grotesque"/>
                <a:cs typeface="Bricolage Grotesque"/>
                <a:sym typeface="Bricolage Grotesque"/>
              </a:rPr>
              <a:t> plann</a:t>
            </a:r>
            <a:r>
              <a:rPr lang="en-US" sz="1800" spc="44">
                <a:solidFill>
                  <a:srgbClr val="000000"/>
                </a:solidFill>
                <a:latin typeface="Bricolage Grotesque"/>
                <a:ea typeface="Bricolage Grotesque"/>
                <a:cs typeface="Bricolage Grotesque"/>
                <a:sym typeface="Bricolage Grotesque"/>
              </a:rPr>
              <a:t>ing.</a:t>
            </a:r>
          </a:p>
        </p:txBody>
      </p:sp>
      <p:sp>
        <p:nvSpPr>
          <p:cNvPr name="TextBox 40" id="40"/>
          <p:cNvSpPr txBox="true"/>
          <p:nvPr/>
        </p:nvSpPr>
        <p:spPr>
          <a:xfrm rot="0">
            <a:off x="3245112" y="2981083"/>
            <a:ext cx="3268861" cy="527879"/>
          </a:xfrm>
          <a:prstGeom prst="rect">
            <a:avLst/>
          </a:prstGeom>
        </p:spPr>
        <p:txBody>
          <a:bodyPr anchor="t" rtlCol="false" tIns="0" lIns="0" bIns="0" rIns="0">
            <a:spAutoFit/>
          </a:bodyPr>
          <a:lstStyle/>
          <a:p>
            <a:pPr algn="l">
              <a:lnSpc>
                <a:spcPts val="3907"/>
              </a:lnSpc>
            </a:pPr>
            <a:r>
              <a:rPr lang="en-US" sz="3907">
                <a:solidFill>
                  <a:srgbClr val="FEFEFE"/>
                </a:solidFill>
                <a:latin typeface="Rubik One"/>
                <a:ea typeface="Rubik One"/>
                <a:cs typeface="Rubik One"/>
                <a:sym typeface="Rubik One"/>
              </a:rPr>
              <a:t>Background</a:t>
            </a:r>
          </a:p>
        </p:txBody>
      </p:sp>
      <p:sp>
        <p:nvSpPr>
          <p:cNvPr name="TextBox 41" id="41"/>
          <p:cNvSpPr txBox="true"/>
          <p:nvPr/>
        </p:nvSpPr>
        <p:spPr>
          <a:xfrm rot="0">
            <a:off x="1028700" y="986214"/>
            <a:ext cx="10049917" cy="848360"/>
          </a:xfrm>
          <a:prstGeom prst="rect">
            <a:avLst/>
          </a:prstGeom>
        </p:spPr>
        <p:txBody>
          <a:bodyPr anchor="t" rtlCol="false" tIns="0" lIns="0" bIns="0" rIns="0">
            <a:spAutoFit/>
          </a:bodyPr>
          <a:lstStyle/>
          <a:p>
            <a:pPr algn="ctr">
              <a:lnSpc>
                <a:spcPts val="6399"/>
              </a:lnSpc>
            </a:pPr>
            <a:r>
              <a:rPr lang="en-US" sz="6399">
                <a:solidFill>
                  <a:srgbClr val="025442"/>
                </a:solidFill>
                <a:latin typeface="Rubik One"/>
                <a:ea typeface="Rubik One"/>
                <a:cs typeface="Rubik One"/>
                <a:sym typeface="Rubik One"/>
              </a:rPr>
              <a:t>TARGET USER GROUPS</a:t>
            </a:r>
          </a:p>
        </p:txBody>
      </p:sp>
      <p:sp>
        <p:nvSpPr>
          <p:cNvPr name="TextBox 42" id="42"/>
          <p:cNvSpPr txBox="true"/>
          <p:nvPr/>
        </p:nvSpPr>
        <p:spPr>
          <a:xfrm rot="0">
            <a:off x="1540930" y="6810937"/>
            <a:ext cx="749874" cy="448310"/>
          </a:xfrm>
          <a:prstGeom prst="rect">
            <a:avLst/>
          </a:prstGeom>
        </p:spPr>
        <p:txBody>
          <a:bodyPr anchor="t" rtlCol="false" tIns="0" lIns="0" bIns="0" rIns="0">
            <a:spAutoFit/>
          </a:bodyPr>
          <a:lstStyle/>
          <a:p>
            <a:pPr algn="ctr">
              <a:lnSpc>
                <a:spcPts val="3399"/>
              </a:lnSpc>
            </a:pPr>
            <a:r>
              <a:rPr lang="en-US" sz="3399">
                <a:solidFill>
                  <a:srgbClr val="000000"/>
                </a:solidFill>
                <a:latin typeface="Rubik One"/>
                <a:ea typeface="Rubik One"/>
                <a:cs typeface="Rubik One"/>
                <a:sym typeface="Rubik One"/>
              </a:rPr>
              <a:t>02</a:t>
            </a:r>
          </a:p>
        </p:txBody>
      </p:sp>
      <p:sp>
        <p:nvSpPr>
          <p:cNvPr name="TextBox 43" id="43"/>
          <p:cNvSpPr txBox="true"/>
          <p:nvPr/>
        </p:nvSpPr>
        <p:spPr>
          <a:xfrm rot="0">
            <a:off x="1358801" y="7332436"/>
            <a:ext cx="5871010" cy="1887855"/>
          </a:xfrm>
          <a:prstGeom prst="rect">
            <a:avLst/>
          </a:prstGeom>
        </p:spPr>
        <p:txBody>
          <a:bodyPr anchor="t" rtlCol="false" tIns="0" lIns="0" bIns="0" rIns="0">
            <a:spAutoFit/>
          </a:bodyPr>
          <a:lstStyle/>
          <a:p>
            <a:pPr algn="l" marL="388620" indent="-194310" lvl="1">
              <a:lnSpc>
                <a:spcPts val="2520"/>
              </a:lnSpc>
              <a:buFont typeface="Arial"/>
              <a:buChar char="•"/>
            </a:pPr>
            <a:r>
              <a:rPr lang="en-US" sz="1800" spc="44">
                <a:solidFill>
                  <a:srgbClr val="000000"/>
                </a:solidFill>
                <a:latin typeface="Bricolage Grotesque"/>
                <a:ea typeface="Bricolage Grotesque"/>
                <a:cs typeface="Bricolage Grotesque"/>
                <a:sym typeface="Bricolage Grotesque"/>
              </a:rPr>
              <a:t>Es</a:t>
            </a:r>
            <a:r>
              <a:rPr lang="en-US" sz="1800" spc="44">
                <a:solidFill>
                  <a:srgbClr val="000000"/>
                </a:solidFill>
                <a:latin typeface="Bricolage Grotesque"/>
                <a:ea typeface="Bricolage Grotesque"/>
                <a:cs typeface="Bricolage Grotesque"/>
                <a:sym typeface="Bricolage Grotesque"/>
              </a:rPr>
              <a:t>timate EVs</a:t>
            </a:r>
            <a:r>
              <a:rPr lang="en-US" sz="1800" spc="44">
                <a:solidFill>
                  <a:srgbClr val="000000"/>
                </a:solidFill>
                <a:latin typeface="Bricolage Grotesque"/>
                <a:ea typeface="Bricolage Grotesque"/>
                <a:cs typeface="Bricolage Grotesque"/>
                <a:sym typeface="Bricolage Grotesque"/>
              </a:rPr>
              <a:t> con</a:t>
            </a:r>
            <a:r>
              <a:rPr lang="en-US" sz="1800" spc="44">
                <a:solidFill>
                  <a:srgbClr val="000000"/>
                </a:solidFill>
                <a:latin typeface="Bricolage Grotesque"/>
                <a:ea typeface="Bricolage Grotesque"/>
                <a:cs typeface="Bricolage Grotesque"/>
                <a:sym typeface="Bricolage Grotesque"/>
              </a:rPr>
              <a:t>nec</a:t>
            </a:r>
            <a:r>
              <a:rPr lang="en-US" sz="1800" spc="44">
                <a:solidFill>
                  <a:srgbClr val="000000"/>
                </a:solidFill>
                <a:latin typeface="Bricolage Grotesque"/>
                <a:ea typeface="Bricolage Grotesque"/>
                <a:cs typeface="Bricolage Grotesque"/>
                <a:sym typeface="Bricolage Grotesque"/>
              </a:rPr>
              <a:t>te</a:t>
            </a:r>
            <a:r>
              <a:rPr lang="en-US" sz="1800" spc="44">
                <a:solidFill>
                  <a:srgbClr val="000000"/>
                </a:solidFill>
                <a:latin typeface="Bricolage Grotesque"/>
                <a:ea typeface="Bricolage Grotesque"/>
                <a:cs typeface="Bricolage Grotesque"/>
                <a:sym typeface="Bricolage Grotesque"/>
              </a:rPr>
              <a:t>d</a:t>
            </a:r>
            <a:r>
              <a:rPr lang="en-US" sz="1800" spc="44">
                <a:solidFill>
                  <a:srgbClr val="000000"/>
                </a:solidFill>
                <a:latin typeface="Bricolage Grotesque"/>
                <a:ea typeface="Bricolage Grotesque"/>
                <a:cs typeface="Bricolage Grotesque"/>
                <a:sym typeface="Bricolage Grotesque"/>
              </a:rPr>
              <a:t> </a:t>
            </a:r>
            <a:r>
              <a:rPr lang="en-US" sz="1800" spc="44">
                <a:solidFill>
                  <a:srgbClr val="000000"/>
                </a:solidFill>
                <a:latin typeface="Bricolage Grotesque"/>
                <a:ea typeface="Bricolage Grotesque"/>
                <a:cs typeface="Bricolage Grotesque"/>
                <a:sym typeface="Bricolage Grotesque"/>
              </a:rPr>
              <a:t>t</a:t>
            </a:r>
            <a:r>
              <a:rPr lang="en-US" sz="1800" spc="44">
                <a:solidFill>
                  <a:srgbClr val="000000"/>
                </a:solidFill>
                <a:latin typeface="Bricolage Grotesque"/>
                <a:ea typeface="Bricolage Grotesque"/>
                <a:cs typeface="Bricolage Grotesque"/>
                <a:sym typeface="Bricolage Grotesque"/>
              </a:rPr>
              <a:t>o </a:t>
            </a:r>
            <a:r>
              <a:rPr lang="en-US" sz="1800" spc="44">
                <a:solidFill>
                  <a:srgbClr val="000000"/>
                </a:solidFill>
                <a:latin typeface="Bricolage Grotesque"/>
                <a:ea typeface="Bricolage Grotesque"/>
                <a:cs typeface="Bricolage Grotesque"/>
                <a:sym typeface="Bricolage Grotesque"/>
              </a:rPr>
              <a:t>ea</a:t>
            </a:r>
            <a:r>
              <a:rPr lang="en-US" sz="1800" spc="44">
                <a:solidFill>
                  <a:srgbClr val="000000"/>
                </a:solidFill>
                <a:latin typeface="Bricolage Grotesque"/>
                <a:ea typeface="Bricolage Grotesque"/>
                <a:cs typeface="Bricolage Grotesque"/>
                <a:sym typeface="Bricolage Grotesque"/>
              </a:rPr>
              <a:t>c</a:t>
            </a:r>
            <a:r>
              <a:rPr lang="en-US" sz="1800" spc="44">
                <a:solidFill>
                  <a:srgbClr val="000000"/>
                </a:solidFill>
                <a:latin typeface="Bricolage Grotesque"/>
                <a:ea typeface="Bricolage Grotesque"/>
                <a:cs typeface="Bricolage Grotesque"/>
                <a:sym typeface="Bricolage Grotesque"/>
              </a:rPr>
              <a:t>h u</a:t>
            </a:r>
            <a:r>
              <a:rPr lang="en-US" sz="1800" spc="44">
                <a:solidFill>
                  <a:srgbClr val="000000"/>
                </a:solidFill>
                <a:latin typeface="Bricolage Grotesque"/>
                <a:ea typeface="Bricolage Grotesque"/>
                <a:cs typeface="Bricolage Grotesque"/>
                <a:sym typeface="Bricolage Grotesque"/>
              </a:rPr>
              <a:t>ti</a:t>
            </a:r>
            <a:r>
              <a:rPr lang="en-US" sz="1800" spc="44">
                <a:solidFill>
                  <a:srgbClr val="000000"/>
                </a:solidFill>
                <a:latin typeface="Bricolage Grotesque"/>
                <a:ea typeface="Bricolage Grotesque"/>
                <a:cs typeface="Bricolage Grotesque"/>
                <a:sym typeface="Bricolage Grotesque"/>
              </a:rPr>
              <a:t>l</a:t>
            </a:r>
            <a:r>
              <a:rPr lang="en-US" sz="1800" spc="44">
                <a:solidFill>
                  <a:srgbClr val="000000"/>
                </a:solidFill>
                <a:latin typeface="Bricolage Grotesque"/>
                <a:ea typeface="Bricolage Grotesque"/>
                <a:cs typeface="Bricolage Grotesque"/>
                <a:sym typeface="Bricolage Grotesque"/>
              </a:rPr>
              <a:t>it</a:t>
            </a:r>
            <a:r>
              <a:rPr lang="en-US" sz="1800" spc="44">
                <a:solidFill>
                  <a:srgbClr val="000000"/>
                </a:solidFill>
                <a:latin typeface="Bricolage Grotesque"/>
                <a:ea typeface="Bricolage Grotesque"/>
                <a:cs typeface="Bricolage Grotesque"/>
                <a:sym typeface="Bricolage Grotesque"/>
              </a:rPr>
              <a:t>y (e.g.,</a:t>
            </a:r>
            <a:r>
              <a:rPr lang="en-US" sz="1800" spc="44">
                <a:solidFill>
                  <a:srgbClr val="000000"/>
                </a:solidFill>
                <a:latin typeface="Bricolage Grotesque"/>
                <a:ea typeface="Bricolage Grotesque"/>
                <a:cs typeface="Bricolage Grotesque"/>
                <a:sym typeface="Bricolage Grotesque"/>
              </a:rPr>
              <a:t> </a:t>
            </a:r>
            <a:r>
              <a:rPr lang="en-US" sz="1800" spc="44">
                <a:solidFill>
                  <a:srgbClr val="000000"/>
                </a:solidFill>
                <a:latin typeface="Bricolage Grotesque"/>
                <a:ea typeface="Bricolage Grotesque"/>
                <a:cs typeface="Bricolage Grotesque"/>
                <a:sym typeface="Bricolage Grotesque"/>
              </a:rPr>
              <a:t>Sea</a:t>
            </a:r>
            <a:r>
              <a:rPr lang="en-US" sz="1800" spc="44">
                <a:solidFill>
                  <a:srgbClr val="000000"/>
                </a:solidFill>
                <a:latin typeface="Bricolage Grotesque"/>
                <a:ea typeface="Bricolage Grotesque"/>
                <a:cs typeface="Bricolage Grotesque"/>
                <a:sym typeface="Bricolage Grotesque"/>
              </a:rPr>
              <a:t>t</a:t>
            </a:r>
            <a:r>
              <a:rPr lang="en-US" sz="1800" spc="44">
                <a:solidFill>
                  <a:srgbClr val="000000"/>
                </a:solidFill>
                <a:latin typeface="Bricolage Grotesque"/>
                <a:ea typeface="Bricolage Grotesque"/>
                <a:cs typeface="Bricolage Grotesque"/>
                <a:sym typeface="Bricolage Grotesque"/>
              </a:rPr>
              <a:t>tl</a:t>
            </a:r>
            <a:r>
              <a:rPr lang="en-US" sz="1800" spc="44">
                <a:solidFill>
                  <a:srgbClr val="000000"/>
                </a:solidFill>
                <a:latin typeface="Bricolage Grotesque"/>
                <a:ea typeface="Bricolage Grotesque"/>
                <a:cs typeface="Bricolage Grotesque"/>
                <a:sym typeface="Bricolage Grotesque"/>
              </a:rPr>
              <a:t>e </a:t>
            </a:r>
            <a:r>
              <a:rPr lang="en-US" sz="1800" spc="44">
                <a:solidFill>
                  <a:srgbClr val="000000"/>
                </a:solidFill>
                <a:latin typeface="Bricolage Grotesque"/>
                <a:ea typeface="Bricolage Grotesque"/>
                <a:cs typeface="Bricolage Grotesque"/>
                <a:sym typeface="Bricolage Grotesque"/>
              </a:rPr>
              <a:t>City L</a:t>
            </a:r>
            <a:r>
              <a:rPr lang="en-US" sz="1800" spc="44">
                <a:solidFill>
                  <a:srgbClr val="000000"/>
                </a:solidFill>
                <a:latin typeface="Bricolage Grotesque"/>
                <a:ea typeface="Bricolage Grotesque"/>
                <a:cs typeface="Bricolage Grotesque"/>
                <a:sym typeface="Bricolage Grotesque"/>
              </a:rPr>
              <a:t>ight </a:t>
            </a:r>
            <a:r>
              <a:rPr lang="en-US" sz="1800" spc="44">
                <a:solidFill>
                  <a:srgbClr val="000000"/>
                </a:solidFill>
                <a:latin typeface="Bricolage Grotesque"/>
                <a:ea typeface="Bricolage Grotesque"/>
                <a:cs typeface="Bricolage Grotesque"/>
                <a:sym typeface="Bricolage Grotesque"/>
              </a:rPr>
              <a:t>vs</a:t>
            </a:r>
            <a:r>
              <a:rPr lang="en-US" sz="1800" spc="44">
                <a:solidFill>
                  <a:srgbClr val="000000"/>
                </a:solidFill>
                <a:latin typeface="Bricolage Grotesque"/>
                <a:ea typeface="Bricolage Grotesque"/>
                <a:cs typeface="Bricolage Grotesque"/>
                <a:sym typeface="Bricolage Grotesque"/>
              </a:rPr>
              <a:t> </a:t>
            </a:r>
            <a:r>
              <a:rPr lang="en-US" sz="1800" spc="44">
                <a:solidFill>
                  <a:srgbClr val="000000"/>
                </a:solidFill>
                <a:latin typeface="Bricolage Grotesque"/>
                <a:ea typeface="Bricolage Grotesque"/>
                <a:cs typeface="Bricolage Grotesque"/>
                <a:sym typeface="Bricolage Grotesque"/>
              </a:rPr>
              <a:t>Pug</a:t>
            </a:r>
            <a:r>
              <a:rPr lang="en-US" sz="1800" spc="44">
                <a:solidFill>
                  <a:srgbClr val="000000"/>
                </a:solidFill>
                <a:latin typeface="Bricolage Grotesque"/>
                <a:ea typeface="Bricolage Grotesque"/>
                <a:cs typeface="Bricolage Grotesque"/>
                <a:sym typeface="Bricolage Grotesque"/>
              </a:rPr>
              <a:t>et </a:t>
            </a:r>
            <a:r>
              <a:rPr lang="en-US" sz="1800" spc="44">
                <a:solidFill>
                  <a:srgbClr val="000000"/>
                </a:solidFill>
                <a:latin typeface="Bricolage Grotesque"/>
                <a:ea typeface="Bricolage Grotesque"/>
                <a:cs typeface="Bricolage Grotesque"/>
                <a:sym typeface="Bricolage Grotesque"/>
              </a:rPr>
              <a:t>S</a:t>
            </a:r>
            <a:r>
              <a:rPr lang="en-US" sz="1800" spc="44">
                <a:solidFill>
                  <a:srgbClr val="000000"/>
                </a:solidFill>
                <a:latin typeface="Bricolage Grotesque"/>
                <a:ea typeface="Bricolage Grotesque"/>
                <a:cs typeface="Bricolage Grotesque"/>
                <a:sym typeface="Bricolage Grotesque"/>
              </a:rPr>
              <a:t>o</a:t>
            </a:r>
            <a:r>
              <a:rPr lang="en-US" sz="1800" spc="44">
                <a:solidFill>
                  <a:srgbClr val="000000"/>
                </a:solidFill>
                <a:latin typeface="Bricolage Grotesque"/>
                <a:ea typeface="Bricolage Grotesque"/>
                <a:cs typeface="Bricolage Grotesque"/>
                <a:sym typeface="Bricolage Grotesque"/>
              </a:rPr>
              <a:t>u</a:t>
            </a:r>
            <a:r>
              <a:rPr lang="en-US" sz="1800" spc="44">
                <a:solidFill>
                  <a:srgbClr val="000000"/>
                </a:solidFill>
                <a:latin typeface="Bricolage Grotesque"/>
                <a:ea typeface="Bricolage Grotesque"/>
                <a:cs typeface="Bricolage Grotesque"/>
                <a:sym typeface="Bricolage Grotesque"/>
              </a:rPr>
              <a:t>n</a:t>
            </a:r>
            <a:r>
              <a:rPr lang="en-US" sz="1800" spc="44">
                <a:solidFill>
                  <a:srgbClr val="000000"/>
                </a:solidFill>
                <a:latin typeface="Bricolage Grotesque"/>
                <a:ea typeface="Bricolage Grotesque"/>
                <a:cs typeface="Bricolage Grotesque"/>
                <a:sym typeface="Bricolage Grotesque"/>
              </a:rPr>
              <a:t>d</a:t>
            </a:r>
            <a:r>
              <a:rPr lang="en-US" sz="1800" spc="44">
                <a:solidFill>
                  <a:srgbClr val="000000"/>
                </a:solidFill>
                <a:latin typeface="Bricolage Grotesque"/>
                <a:ea typeface="Bricolage Grotesque"/>
                <a:cs typeface="Bricolage Grotesque"/>
                <a:sym typeface="Bricolage Grotesque"/>
              </a:rPr>
              <a:t> Ener</a:t>
            </a:r>
            <a:r>
              <a:rPr lang="en-US" sz="1800" spc="44">
                <a:solidFill>
                  <a:srgbClr val="000000"/>
                </a:solidFill>
                <a:latin typeface="Bricolage Grotesque"/>
                <a:ea typeface="Bricolage Grotesque"/>
                <a:cs typeface="Bricolage Grotesque"/>
                <a:sym typeface="Bricolage Grotesque"/>
              </a:rPr>
              <a:t>gy).</a:t>
            </a:r>
          </a:p>
          <a:p>
            <a:pPr algn="l" marL="388620" indent="-194310" lvl="1">
              <a:lnSpc>
                <a:spcPts val="2520"/>
              </a:lnSpc>
              <a:buFont typeface="Arial"/>
              <a:buChar char="•"/>
            </a:pPr>
            <a:r>
              <a:rPr lang="en-US" sz="1800" spc="44">
                <a:solidFill>
                  <a:srgbClr val="000000"/>
                </a:solidFill>
                <a:latin typeface="Bricolage Grotesque"/>
                <a:ea typeface="Bricolage Grotesque"/>
                <a:cs typeface="Bricolage Grotesque"/>
                <a:sym typeface="Bricolage Grotesque"/>
              </a:rPr>
              <a:t>P</a:t>
            </a:r>
            <a:r>
              <a:rPr lang="en-US" sz="1800" spc="44">
                <a:solidFill>
                  <a:srgbClr val="000000"/>
                </a:solidFill>
                <a:latin typeface="Bricolage Grotesque"/>
                <a:ea typeface="Bricolage Grotesque"/>
                <a:cs typeface="Bricolage Grotesque"/>
                <a:sym typeface="Bricolage Grotesque"/>
              </a:rPr>
              <a:t>red</a:t>
            </a:r>
            <a:r>
              <a:rPr lang="en-US" sz="1800" spc="44">
                <a:solidFill>
                  <a:srgbClr val="000000"/>
                </a:solidFill>
                <a:latin typeface="Bricolage Grotesque"/>
                <a:ea typeface="Bricolage Grotesque"/>
                <a:cs typeface="Bricolage Grotesque"/>
                <a:sym typeface="Bricolage Grotesque"/>
              </a:rPr>
              <a:t>ic</a:t>
            </a:r>
            <a:r>
              <a:rPr lang="en-US" sz="1800" spc="44">
                <a:solidFill>
                  <a:srgbClr val="000000"/>
                </a:solidFill>
                <a:latin typeface="Bricolage Grotesque"/>
                <a:ea typeface="Bricolage Grotesque"/>
                <a:cs typeface="Bricolage Grotesque"/>
                <a:sym typeface="Bricolage Grotesque"/>
              </a:rPr>
              <a:t>t</a:t>
            </a:r>
            <a:r>
              <a:rPr lang="en-US" sz="1800" spc="44">
                <a:solidFill>
                  <a:srgbClr val="000000"/>
                </a:solidFill>
                <a:latin typeface="Bricolage Grotesque"/>
                <a:ea typeface="Bricolage Grotesque"/>
                <a:cs typeface="Bricolage Grotesque"/>
                <a:sym typeface="Bricolage Grotesque"/>
              </a:rPr>
              <a:t> p</a:t>
            </a:r>
            <a:r>
              <a:rPr lang="en-US" sz="1800" spc="44">
                <a:solidFill>
                  <a:srgbClr val="000000"/>
                </a:solidFill>
                <a:latin typeface="Bricolage Grotesque"/>
                <a:ea typeface="Bricolage Grotesque"/>
                <a:cs typeface="Bricolage Grotesque"/>
                <a:sym typeface="Bricolage Grotesque"/>
              </a:rPr>
              <a:t>eak char</a:t>
            </a:r>
            <a:r>
              <a:rPr lang="en-US" sz="1800" spc="44">
                <a:solidFill>
                  <a:srgbClr val="000000"/>
                </a:solidFill>
                <a:latin typeface="Bricolage Grotesque"/>
                <a:ea typeface="Bricolage Grotesque"/>
                <a:cs typeface="Bricolage Grotesque"/>
                <a:sym typeface="Bricolage Grotesque"/>
              </a:rPr>
              <a:t>ging dem</a:t>
            </a:r>
            <a:r>
              <a:rPr lang="en-US" sz="1800" spc="44">
                <a:solidFill>
                  <a:srgbClr val="000000"/>
                </a:solidFill>
                <a:latin typeface="Bricolage Grotesque"/>
                <a:ea typeface="Bricolage Grotesque"/>
                <a:cs typeface="Bricolage Grotesque"/>
                <a:sym typeface="Bricolage Grotesque"/>
              </a:rPr>
              <a:t>a</a:t>
            </a:r>
            <a:r>
              <a:rPr lang="en-US" sz="1800" spc="44">
                <a:solidFill>
                  <a:srgbClr val="000000"/>
                </a:solidFill>
                <a:latin typeface="Bricolage Grotesque"/>
                <a:ea typeface="Bricolage Grotesque"/>
                <a:cs typeface="Bricolage Grotesque"/>
                <a:sym typeface="Bricolage Grotesque"/>
              </a:rPr>
              <a:t>nd in </a:t>
            </a:r>
            <a:r>
              <a:rPr lang="en-US" sz="1800" spc="44">
                <a:solidFill>
                  <a:srgbClr val="000000"/>
                </a:solidFill>
                <a:latin typeface="Bricolage Grotesque"/>
                <a:ea typeface="Bricolage Grotesque"/>
                <a:cs typeface="Bricolage Grotesque"/>
                <a:sym typeface="Bricolage Grotesque"/>
              </a:rPr>
              <a:t>urban vs rural a</a:t>
            </a:r>
            <a:r>
              <a:rPr lang="en-US" sz="1800" spc="44">
                <a:solidFill>
                  <a:srgbClr val="000000"/>
                </a:solidFill>
                <a:latin typeface="Bricolage Grotesque"/>
                <a:ea typeface="Bricolage Grotesque"/>
                <a:cs typeface="Bricolage Grotesque"/>
                <a:sym typeface="Bricolage Grotesque"/>
              </a:rPr>
              <a:t>reas</a:t>
            </a:r>
            <a:r>
              <a:rPr lang="en-US" sz="1800" spc="44">
                <a:solidFill>
                  <a:srgbClr val="000000"/>
                </a:solidFill>
                <a:latin typeface="Bricolage Grotesque"/>
                <a:ea typeface="Bricolage Grotesque"/>
                <a:cs typeface="Bricolage Grotesque"/>
                <a:sym typeface="Bricolage Grotesque"/>
              </a:rPr>
              <a:t>.</a:t>
            </a:r>
          </a:p>
          <a:p>
            <a:pPr algn="l" marL="388620" indent="-194310" lvl="1">
              <a:lnSpc>
                <a:spcPts val="2520"/>
              </a:lnSpc>
              <a:buFont typeface="Arial"/>
              <a:buChar char="•"/>
            </a:pPr>
            <a:r>
              <a:rPr lang="en-US" sz="1800" spc="44">
                <a:solidFill>
                  <a:srgbClr val="000000"/>
                </a:solidFill>
                <a:latin typeface="Bricolage Grotesque"/>
                <a:ea typeface="Bricolage Grotesque"/>
                <a:cs typeface="Bricolage Grotesque"/>
                <a:sym typeface="Bricolage Grotesque"/>
              </a:rPr>
              <a:t>De</a:t>
            </a:r>
            <a:r>
              <a:rPr lang="en-US" sz="1800" spc="44">
                <a:solidFill>
                  <a:srgbClr val="000000"/>
                </a:solidFill>
                <a:latin typeface="Bricolage Grotesque"/>
                <a:ea typeface="Bricolage Grotesque"/>
                <a:cs typeface="Bricolage Grotesque"/>
                <a:sym typeface="Bricolage Grotesque"/>
              </a:rPr>
              <a:t>cide</a:t>
            </a:r>
            <a:r>
              <a:rPr lang="en-US" sz="1800" spc="44">
                <a:solidFill>
                  <a:srgbClr val="000000"/>
                </a:solidFill>
                <a:latin typeface="Bricolage Grotesque"/>
                <a:ea typeface="Bricolage Grotesque"/>
                <a:cs typeface="Bricolage Grotesque"/>
                <a:sym typeface="Bricolage Grotesque"/>
              </a:rPr>
              <a:t> wher</a:t>
            </a:r>
            <a:r>
              <a:rPr lang="en-US" sz="1800" spc="44">
                <a:solidFill>
                  <a:srgbClr val="000000"/>
                </a:solidFill>
                <a:latin typeface="Bricolage Grotesque"/>
                <a:ea typeface="Bricolage Grotesque"/>
                <a:cs typeface="Bricolage Grotesque"/>
                <a:sym typeface="Bricolage Grotesque"/>
              </a:rPr>
              <a:t>e t</a:t>
            </a:r>
            <a:r>
              <a:rPr lang="en-US" sz="1800" spc="44">
                <a:solidFill>
                  <a:srgbClr val="000000"/>
                </a:solidFill>
                <a:latin typeface="Bricolage Grotesque"/>
                <a:ea typeface="Bricolage Grotesque"/>
                <a:cs typeface="Bricolage Grotesque"/>
                <a:sym typeface="Bricolage Grotesque"/>
              </a:rPr>
              <a:t>o i</a:t>
            </a:r>
            <a:r>
              <a:rPr lang="en-US" sz="1800" spc="44">
                <a:solidFill>
                  <a:srgbClr val="000000"/>
                </a:solidFill>
                <a:latin typeface="Bricolage Grotesque"/>
                <a:ea typeface="Bricolage Grotesque"/>
                <a:cs typeface="Bricolage Grotesque"/>
                <a:sym typeface="Bricolage Grotesque"/>
              </a:rPr>
              <a:t>nstall addi</a:t>
            </a:r>
            <a:r>
              <a:rPr lang="en-US" sz="1800" spc="44">
                <a:solidFill>
                  <a:srgbClr val="000000"/>
                </a:solidFill>
                <a:latin typeface="Bricolage Grotesque"/>
                <a:ea typeface="Bricolage Grotesque"/>
                <a:cs typeface="Bricolage Grotesque"/>
                <a:sym typeface="Bricolage Grotesque"/>
              </a:rPr>
              <a:t>tional fast-charging sta</a:t>
            </a:r>
            <a:r>
              <a:rPr lang="en-US" sz="1800" spc="44">
                <a:solidFill>
                  <a:srgbClr val="000000"/>
                </a:solidFill>
                <a:latin typeface="Bricolage Grotesque"/>
                <a:ea typeface="Bricolage Grotesque"/>
                <a:cs typeface="Bricolage Grotesque"/>
                <a:sym typeface="Bricolage Grotesque"/>
              </a:rPr>
              <a:t>tions.</a:t>
            </a:r>
          </a:p>
        </p:txBody>
      </p:sp>
      <p:sp>
        <p:nvSpPr>
          <p:cNvPr name="TextBox 44" id="44"/>
          <p:cNvSpPr txBox="true"/>
          <p:nvPr/>
        </p:nvSpPr>
        <p:spPr>
          <a:xfrm rot="0">
            <a:off x="2769375" y="6727537"/>
            <a:ext cx="4983361" cy="506289"/>
          </a:xfrm>
          <a:prstGeom prst="rect">
            <a:avLst/>
          </a:prstGeom>
        </p:spPr>
        <p:txBody>
          <a:bodyPr anchor="t" rtlCol="false" tIns="0" lIns="0" bIns="0" rIns="0">
            <a:spAutoFit/>
          </a:bodyPr>
          <a:lstStyle/>
          <a:p>
            <a:pPr algn="l">
              <a:lnSpc>
                <a:spcPts val="3807"/>
              </a:lnSpc>
            </a:pPr>
            <a:r>
              <a:rPr lang="en-US" sz="3807">
                <a:solidFill>
                  <a:srgbClr val="FEFEFE"/>
                </a:solidFill>
                <a:latin typeface="Rubik One"/>
                <a:ea typeface="Rubik One"/>
                <a:cs typeface="Rubik One"/>
                <a:sym typeface="Rubik One"/>
              </a:rPr>
              <a:t>Example Scenarios</a:t>
            </a:r>
          </a:p>
        </p:txBody>
      </p:sp>
      <p:sp>
        <p:nvSpPr>
          <p:cNvPr name="TextBox 45" id="45"/>
          <p:cNvSpPr txBox="true"/>
          <p:nvPr/>
        </p:nvSpPr>
        <p:spPr>
          <a:xfrm rot="0">
            <a:off x="9958523" y="6810937"/>
            <a:ext cx="749874" cy="448310"/>
          </a:xfrm>
          <a:prstGeom prst="rect">
            <a:avLst/>
          </a:prstGeom>
        </p:spPr>
        <p:txBody>
          <a:bodyPr anchor="t" rtlCol="false" tIns="0" lIns="0" bIns="0" rIns="0">
            <a:spAutoFit/>
          </a:bodyPr>
          <a:lstStyle/>
          <a:p>
            <a:pPr algn="ctr">
              <a:lnSpc>
                <a:spcPts val="3399"/>
              </a:lnSpc>
            </a:pPr>
            <a:r>
              <a:rPr lang="en-US" sz="3399">
                <a:solidFill>
                  <a:srgbClr val="000000"/>
                </a:solidFill>
                <a:latin typeface="Rubik One"/>
                <a:ea typeface="Rubik One"/>
                <a:cs typeface="Rubik One"/>
                <a:sym typeface="Rubik One"/>
              </a:rPr>
              <a:t>03</a:t>
            </a:r>
          </a:p>
        </p:txBody>
      </p:sp>
      <p:sp>
        <p:nvSpPr>
          <p:cNvPr name="TextBox 46" id="46"/>
          <p:cNvSpPr txBox="true"/>
          <p:nvPr/>
        </p:nvSpPr>
        <p:spPr>
          <a:xfrm rot="0">
            <a:off x="9776394" y="7411381"/>
            <a:ext cx="5632543" cy="1573530"/>
          </a:xfrm>
          <a:prstGeom prst="rect">
            <a:avLst/>
          </a:prstGeom>
        </p:spPr>
        <p:txBody>
          <a:bodyPr anchor="t" rtlCol="false" tIns="0" lIns="0" bIns="0" rIns="0">
            <a:spAutoFit/>
          </a:bodyPr>
          <a:lstStyle/>
          <a:p>
            <a:pPr algn="l" marL="388620" indent="-194310" lvl="1">
              <a:lnSpc>
                <a:spcPts val="2520"/>
              </a:lnSpc>
              <a:buFont typeface="Arial"/>
              <a:buChar char="•"/>
            </a:pPr>
            <a:r>
              <a:rPr lang="en-US" sz="1800" spc="44">
                <a:solidFill>
                  <a:srgbClr val="000000"/>
                </a:solidFill>
                <a:latin typeface="Bricolage Grotesque"/>
                <a:ea typeface="Bricolage Grotesque"/>
                <a:cs typeface="Bricolage Grotesque"/>
                <a:sym typeface="Bricolage Grotesque"/>
              </a:rPr>
              <a:t>Support load for</a:t>
            </a:r>
            <a:r>
              <a:rPr lang="en-US" sz="1800" spc="44">
                <a:solidFill>
                  <a:srgbClr val="000000"/>
                </a:solidFill>
                <a:latin typeface="Bricolage Grotesque"/>
                <a:ea typeface="Bricolage Grotesque"/>
                <a:cs typeface="Bricolage Grotesque"/>
                <a:sym typeface="Bricolage Grotesque"/>
              </a:rPr>
              <a:t>ecasting and </a:t>
            </a:r>
            <a:r>
              <a:rPr lang="en-US" sz="1800" spc="44">
                <a:solidFill>
                  <a:srgbClr val="000000"/>
                </a:solidFill>
                <a:latin typeface="Bricolage Grotesque"/>
                <a:ea typeface="Bricolage Grotesque"/>
                <a:cs typeface="Bricolage Grotesque"/>
                <a:sym typeface="Bricolage Grotesque"/>
              </a:rPr>
              <a:t>e</a:t>
            </a:r>
            <a:r>
              <a:rPr lang="en-US" sz="1800" spc="44">
                <a:solidFill>
                  <a:srgbClr val="000000"/>
                </a:solidFill>
                <a:latin typeface="Bricolage Grotesque"/>
                <a:ea typeface="Bricolage Grotesque"/>
                <a:cs typeface="Bricolage Grotesque"/>
                <a:sym typeface="Bricolage Grotesque"/>
              </a:rPr>
              <a:t>nsure grid re</a:t>
            </a:r>
            <a:r>
              <a:rPr lang="en-US" sz="1800" spc="44">
                <a:solidFill>
                  <a:srgbClr val="000000"/>
                </a:solidFill>
                <a:latin typeface="Bricolage Grotesque"/>
                <a:ea typeface="Bricolage Grotesque"/>
                <a:cs typeface="Bricolage Grotesque"/>
                <a:sym typeface="Bricolage Grotesque"/>
              </a:rPr>
              <a:t>l</a:t>
            </a:r>
            <a:r>
              <a:rPr lang="en-US" sz="1800" spc="44">
                <a:solidFill>
                  <a:srgbClr val="000000"/>
                </a:solidFill>
                <a:latin typeface="Bricolage Grotesque"/>
                <a:ea typeface="Bricolage Grotesque"/>
                <a:cs typeface="Bricolage Grotesque"/>
                <a:sym typeface="Bricolage Grotesque"/>
              </a:rPr>
              <a:t>iabi</a:t>
            </a:r>
            <a:r>
              <a:rPr lang="en-US" sz="1800" spc="44">
                <a:solidFill>
                  <a:srgbClr val="000000"/>
                </a:solidFill>
                <a:latin typeface="Bricolage Grotesque"/>
                <a:ea typeface="Bricolage Grotesque"/>
                <a:cs typeface="Bricolage Grotesque"/>
                <a:sym typeface="Bricolage Grotesque"/>
              </a:rPr>
              <a:t>li</a:t>
            </a:r>
            <a:r>
              <a:rPr lang="en-US" sz="1800" spc="44">
                <a:solidFill>
                  <a:srgbClr val="000000"/>
                </a:solidFill>
                <a:latin typeface="Bricolage Grotesque"/>
                <a:ea typeface="Bricolage Grotesque"/>
                <a:cs typeface="Bricolage Grotesque"/>
                <a:sym typeface="Bricolage Grotesque"/>
              </a:rPr>
              <a:t>ty.</a:t>
            </a:r>
          </a:p>
          <a:p>
            <a:pPr algn="l" marL="388620" indent="-194310" lvl="1">
              <a:lnSpc>
                <a:spcPts val="2520"/>
              </a:lnSpc>
              <a:buFont typeface="Arial"/>
              <a:buChar char="•"/>
            </a:pPr>
            <a:r>
              <a:rPr lang="en-US" sz="1800" spc="44">
                <a:solidFill>
                  <a:srgbClr val="000000"/>
                </a:solidFill>
                <a:latin typeface="Bricolage Grotesque"/>
                <a:ea typeface="Bricolage Grotesque"/>
                <a:cs typeface="Bricolage Grotesque"/>
                <a:sym typeface="Bricolage Grotesque"/>
              </a:rPr>
              <a:t>G</a:t>
            </a:r>
            <a:r>
              <a:rPr lang="en-US" sz="1800" spc="44">
                <a:solidFill>
                  <a:srgbClr val="000000"/>
                </a:solidFill>
                <a:latin typeface="Bricolage Grotesque"/>
                <a:ea typeface="Bricolage Grotesque"/>
                <a:cs typeface="Bricolage Grotesque"/>
                <a:sym typeface="Bricolage Grotesque"/>
              </a:rPr>
              <a:t>u</a:t>
            </a:r>
            <a:r>
              <a:rPr lang="en-US" sz="1800" spc="44">
                <a:solidFill>
                  <a:srgbClr val="000000"/>
                </a:solidFill>
                <a:latin typeface="Bricolage Grotesque"/>
                <a:ea typeface="Bricolage Grotesque"/>
                <a:cs typeface="Bricolage Grotesque"/>
                <a:sym typeface="Bricolage Grotesque"/>
              </a:rPr>
              <a:t>ide</a:t>
            </a:r>
            <a:r>
              <a:rPr lang="en-US" sz="1800" spc="44">
                <a:solidFill>
                  <a:srgbClr val="000000"/>
                </a:solidFill>
                <a:latin typeface="Bricolage Grotesque"/>
                <a:ea typeface="Bricolage Grotesque"/>
                <a:cs typeface="Bricolage Grotesque"/>
                <a:sym typeface="Bricolage Grotesque"/>
              </a:rPr>
              <a:t> c</a:t>
            </a:r>
            <a:r>
              <a:rPr lang="en-US" sz="1800" spc="44">
                <a:solidFill>
                  <a:srgbClr val="000000"/>
                </a:solidFill>
                <a:latin typeface="Bricolage Grotesque"/>
                <a:ea typeface="Bricolage Grotesque"/>
                <a:cs typeface="Bricolage Grotesque"/>
                <a:sym typeface="Bricolage Grotesque"/>
              </a:rPr>
              <a:t>ha</a:t>
            </a:r>
            <a:r>
              <a:rPr lang="en-US" sz="1800" spc="44">
                <a:solidFill>
                  <a:srgbClr val="000000"/>
                </a:solidFill>
                <a:latin typeface="Bricolage Grotesque"/>
                <a:ea typeface="Bricolage Grotesque"/>
                <a:cs typeface="Bricolage Grotesque"/>
                <a:sym typeface="Bricolage Grotesque"/>
              </a:rPr>
              <a:t>rgi</a:t>
            </a:r>
            <a:r>
              <a:rPr lang="en-US" sz="1800" spc="44">
                <a:solidFill>
                  <a:srgbClr val="000000"/>
                </a:solidFill>
                <a:latin typeface="Bricolage Grotesque"/>
                <a:ea typeface="Bricolage Grotesque"/>
                <a:cs typeface="Bricolage Grotesque"/>
                <a:sym typeface="Bricolage Grotesque"/>
              </a:rPr>
              <a:t>n</a:t>
            </a:r>
            <a:r>
              <a:rPr lang="en-US" sz="1800" spc="44">
                <a:solidFill>
                  <a:srgbClr val="000000"/>
                </a:solidFill>
                <a:latin typeface="Bricolage Grotesque"/>
                <a:ea typeface="Bricolage Grotesque"/>
                <a:cs typeface="Bricolage Grotesque"/>
                <a:sym typeface="Bricolage Grotesque"/>
              </a:rPr>
              <a:t>g</a:t>
            </a:r>
            <a:r>
              <a:rPr lang="en-US" sz="1800" spc="44">
                <a:solidFill>
                  <a:srgbClr val="000000"/>
                </a:solidFill>
                <a:latin typeface="Bricolage Grotesque"/>
                <a:ea typeface="Bricolage Grotesque"/>
                <a:cs typeface="Bricolage Grotesque"/>
                <a:sym typeface="Bricolage Grotesque"/>
              </a:rPr>
              <a:t> infrastructure inve</a:t>
            </a:r>
            <a:r>
              <a:rPr lang="en-US" sz="1800" spc="44">
                <a:solidFill>
                  <a:srgbClr val="000000"/>
                </a:solidFill>
                <a:latin typeface="Bricolage Grotesque"/>
                <a:ea typeface="Bricolage Grotesque"/>
                <a:cs typeface="Bricolage Grotesque"/>
                <a:sym typeface="Bricolage Grotesque"/>
              </a:rPr>
              <a:t>stment.</a:t>
            </a:r>
          </a:p>
          <a:p>
            <a:pPr algn="l" marL="388620" indent="-194310" lvl="1">
              <a:lnSpc>
                <a:spcPts val="2520"/>
              </a:lnSpc>
              <a:buFont typeface="Arial"/>
              <a:buChar char="•"/>
            </a:pPr>
            <a:r>
              <a:rPr lang="en-US" sz="1800" spc="44">
                <a:solidFill>
                  <a:srgbClr val="000000"/>
                </a:solidFill>
                <a:latin typeface="Bricolage Grotesque"/>
                <a:ea typeface="Bricolage Grotesque"/>
                <a:cs typeface="Bricolage Grotesque"/>
                <a:sym typeface="Bricolage Grotesque"/>
              </a:rPr>
              <a:t>Align ene</a:t>
            </a:r>
            <a:r>
              <a:rPr lang="en-US" sz="1800" spc="44">
                <a:solidFill>
                  <a:srgbClr val="000000"/>
                </a:solidFill>
                <a:latin typeface="Bricolage Grotesque"/>
                <a:ea typeface="Bricolage Grotesque"/>
                <a:cs typeface="Bricolage Grotesque"/>
                <a:sym typeface="Bricolage Grotesque"/>
              </a:rPr>
              <a:t>rgy </a:t>
            </a:r>
            <a:r>
              <a:rPr lang="en-US" sz="1800" spc="44">
                <a:solidFill>
                  <a:srgbClr val="000000"/>
                </a:solidFill>
                <a:latin typeface="Bricolage Grotesque"/>
                <a:ea typeface="Bricolage Grotesque"/>
                <a:cs typeface="Bricolage Grotesque"/>
                <a:sym typeface="Bricolage Grotesque"/>
              </a:rPr>
              <a:t>pl</a:t>
            </a:r>
            <a:r>
              <a:rPr lang="en-US" sz="1800" spc="44">
                <a:solidFill>
                  <a:srgbClr val="000000"/>
                </a:solidFill>
                <a:latin typeface="Bricolage Grotesque"/>
                <a:ea typeface="Bricolage Grotesque"/>
                <a:cs typeface="Bricolage Grotesque"/>
                <a:sym typeface="Bricolage Grotesque"/>
              </a:rPr>
              <a:t>anning</a:t>
            </a:r>
            <a:r>
              <a:rPr lang="en-US" sz="1800" spc="44">
                <a:solidFill>
                  <a:srgbClr val="000000"/>
                </a:solidFill>
                <a:latin typeface="Bricolage Grotesque"/>
                <a:ea typeface="Bricolage Grotesque"/>
                <a:cs typeface="Bricolage Grotesque"/>
                <a:sym typeface="Bricolage Grotesque"/>
              </a:rPr>
              <a:t> with state</a:t>
            </a:r>
            <a:r>
              <a:rPr lang="en-US" sz="1800" spc="44">
                <a:solidFill>
                  <a:srgbClr val="000000"/>
                </a:solidFill>
                <a:latin typeface="Bricolage Grotesque"/>
                <a:ea typeface="Bricolage Grotesque"/>
                <a:cs typeface="Bricolage Grotesque"/>
                <a:sym typeface="Bricolage Grotesque"/>
              </a:rPr>
              <a:t> cl</a:t>
            </a:r>
            <a:r>
              <a:rPr lang="en-US" sz="1800" spc="44">
                <a:solidFill>
                  <a:srgbClr val="000000"/>
                </a:solidFill>
                <a:latin typeface="Bricolage Grotesque"/>
                <a:ea typeface="Bricolage Grotesque"/>
                <a:cs typeface="Bricolage Grotesque"/>
                <a:sym typeface="Bricolage Grotesque"/>
              </a:rPr>
              <a:t>ean </a:t>
            </a:r>
            <a:r>
              <a:rPr lang="en-US" sz="1800" spc="44">
                <a:solidFill>
                  <a:srgbClr val="000000"/>
                </a:solidFill>
                <a:latin typeface="Bricolage Grotesque"/>
                <a:ea typeface="Bricolage Grotesque"/>
                <a:cs typeface="Bricolage Grotesque"/>
                <a:sym typeface="Bricolage Grotesque"/>
              </a:rPr>
              <a:t>en</a:t>
            </a:r>
            <a:r>
              <a:rPr lang="en-US" sz="1800" spc="44">
                <a:solidFill>
                  <a:srgbClr val="000000"/>
                </a:solidFill>
                <a:latin typeface="Bricolage Grotesque"/>
                <a:ea typeface="Bricolage Grotesque"/>
                <a:cs typeface="Bricolage Grotesque"/>
                <a:sym typeface="Bricolage Grotesque"/>
              </a:rPr>
              <a:t>e</a:t>
            </a:r>
            <a:r>
              <a:rPr lang="en-US" sz="1800" spc="44">
                <a:solidFill>
                  <a:srgbClr val="000000"/>
                </a:solidFill>
                <a:latin typeface="Bricolage Grotesque"/>
                <a:ea typeface="Bricolage Grotesque"/>
                <a:cs typeface="Bricolage Grotesque"/>
                <a:sym typeface="Bricolage Grotesque"/>
              </a:rPr>
              <a:t>rgy polici</a:t>
            </a:r>
            <a:r>
              <a:rPr lang="en-US" sz="1800" spc="44">
                <a:solidFill>
                  <a:srgbClr val="000000"/>
                </a:solidFill>
                <a:latin typeface="Bricolage Grotesque"/>
                <a:ea typeface="Bricolage Grotesque"/>
                <a:cs typeface="Bricolage Grotesque"/>
                <a:sym typeface="Bricolage Grotesque"/>
              </a:rPr>
              <a:t>e</a:t>
            </a:r>
            <a:r>
              <a:rPr lang="en-US" sz="1800" spc="44">
                <a:solidFill>
                  <a:srgbClr val="000000"/>
                </a:solidFill>
                <a:latin typeface="Bricolage Grotesque"/>
                <a:ea typeface="Bricolage Grotesque"/>
                <a:cs typeface="Bricolage Grotesque"/>
                <a:sym typeface="Bricolage Grotesque"/>
              </a:rPr>
              <a:t>s.</a:t>
            </a:r>
          </a:p>
        </p:txBody>
      </p:sp>
      <p:sp>
        <p:nvSpPr>
          <p:cNvPr name="TextBox 47" id="47"/>
          <p:cNvSpPr txBox="true"/>
          <p:nvPr/>
        </p:nvSpPr>
        <p:spPr>
          <a:xfrm rot="0">
            <a:off x="11213980" y="6692946"/>
            <a:ext cx="4929336" cy="527879"/>
          </a:xfrm>
          <a:prstGeom prst="rect">
            <a:avLst/>
          </a:prstGeom>
        </p:spPr>
        <p:txBody>
          <a:bodyPr anchor="t" rtlCol="false" tIns="0" lIns="0" bIns="0" rIns="0">
            <a:spAutoFit/>
          </a:bodyPr>
          <a:lstStyle/>
          <a:p>
            <a:pPr algn="l">
              <a:lnSpc>
                <a:spcPts val="3907"/>
              </a:lnSpc>
            </a:pPr>
            <a:r>
              <a:rPr lang="en-US" sz="3907">
                <a:solidFill>
                  <a:srgbClr val="FEFEFE"/>
                </a:solidFill>
                <a:latin typeface="Rubik One"/>
                <a:ea typeface="Rubik One"/>
                <a:cs typeface="Rubik One"/>
                <a:sym typeface="Rubik One"/>
              </a:rPr>
              <a:t>Objective &amp; Scope</a:t>
            </a:r>
          </a:p>
        </p:txBody>
      </p:sp>
      <p:sp>
        <p:nvSpPr>
          <p:cNvPr name="TextBox 48" id="48"/>
          <p:cNvSpPr txBox="true"/>
          <p:nvPr/>
        </p:nvSpPr>
        <p:spPr>
          <a:xfrm rot="0">
            <a:off x="17444902" y="9430083"/>
            <a:ext cx="263643" cy="318770"/>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5</a:t>
            </a:r>
          </a:p>
        </p:txBody>
      </p:sp>
    </p:spTree>
  </p:cSld>
  <p:clrMapOvr>
    <a:masterClrMapping/>
  </p:clrMapOvr>
  <p:transition spd="slow">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grpSp>
        <p:nvGrpSpPr>
          <p:cNvPr name="Group 2" id="2"/>
          <p:cNvGrpSpPr/>
          <p:nvPr/>
        </p:nvGrpSpPr>
        <p:grpSpPr>
          <a:xfrm rot="0">
            <a:off x="11502671" y="9960324"/>
            <a:ext cx="9960587" cy="1142074"/>
            <a:chOff x="0" y="0"/>
            <a:chExt cx="2572779" cy="294993"/>
          </a:xfrm>
        </p:grpSpPr>
        <p:sp>
          <p:nvSpPr>
            <p:cNvPr name="Freeform 3" id="3"/>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4" id="4"/>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544635" y="160601"/>
            <a:ext cx="1429331" cy="837945"/>
          </a:xfrm>
          <a:custGeom>
            <a:avLst/>
            <a:gdLst/>
            <a:ahLst/>
            <a:cxnLst/>
            <a:rect r="r" b="b" t="t" l="l"/>
            <a:pathLst>
              <a:path h="837945" w="1429331">
                <a:moveTo>
                  <a:pt x="0" y="0"/>
                </a:moveTo>
                <a:lnTo>
                  <a:pt x="1429330" y="0"/>
                </a:lnTo>
                <a:lnTo>
                  <a:pt x="1429330" y="837945"/>
                </a:lnTo>
                <a:lnTo>
                  <a:pt x="0" y="837945"/>
                </a:lnTo>
                <a:lnTo>
                  <a:pt x="0" y="0"/>
                </a:lnTo>
                <a:close/>
              </a:path>
            </a:pathLst>
          </a:custGeom>
          <a:blipFill>
            <a:blip r:embed="rId2"/>
            <a:stretch>
              <a:fillRect l="0" t="0" r="0" b="0"/>
            </a:stretch>
          </a:blipFill>
        </p:spPr>
      </p:sp>
      <p:grpSp>
        <p:nvGrpSpPr>
          <p:cNvPr name="Group 6" id="6"/>
          <p:cNvGrpSpPr/>
          <p:nvPr/>
        </p:nvGrpSpPr>
        <p:grpSpPr>
          <a:xfrm rot="0">
            <a:off x="11502671" y="9960324"/>
            <a:ext cx="9960587" cy="1142074"/>
            <a:chOff x="0" y="0"/>
            <a:chExt cx="2572779" cy="294993"/>
          </a:xfrm>
        </p:grpSpPr>
        <p:sp>
          <p:nvSpPr>
            <p:cNvPr name="Freeform 7" id="7"/>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8" id="8"/>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5867214" y="-113374"/>
            <a:ext cx="9960587" cy="1142074"/>
            <a:chOff x="0" y="0"/>
            <a:chExt cx="2572779" cy="294993"/>
          </a:xfrm>
        </p:grpSpPr>
        <p:sp>
          <p:nvSpPr>
            <p:cNvPr name="Freeform 10" id="10"/>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11" id="11"/>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42041" y="472661"/>
            <a:ext cx="268503" cy="213826"/>
          </a:xfrm>
          <a:custGeom>
            <a:avLst/>
            <a:gdLst/>
            <a:ahLst/>
            <a:cxnLst/>
            <a:rect r="r" b="b" t="t" l="l"/>
            <a:pathLst>
              <a:path h="213826" w="268503">
                <a:moveTo>
                  <a:pt x="0" y="0"/>
                </a:moveTo>
                <a:lnTo>
                  <a:pt x="268503" y="0"/>
                </a:lnTo>
                <a:lnTo>
                  <a:pt x="268503" y="213826"/>
                </a:lnTo>
                <a:lnTo>
                  <a:pt x="0" y="2138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8071791" y="2947251"/>
            <a:ext cx="2584266" cy="3007146"/>
            <a:chOff x="0" y="0"/>
            <a:chExt cx="698500" cy="812800"/>
          </a:xfrm>
        </p:grpSpPr>
        <p:sp>
          <p:nvSpPr>
            <p:cNvPr name="Freeform 14" id="14"/>
            <p:cNvSpPr/>
            <p:nvPr/>
          </p:nvSpPr>
          <p:spPr>
            <a:xfrm flipH="false" flipV="false" rot="0">
              <a:off x="0" y="9887"/>
              <a:ext cx="698500" cy="793025"/>
            </a:xfrm>
            <a:custGeom>
              <a:avLst/>
              <a:gdLst/>
              <a:ahLst/>
              <a:cxnLst/>
              <a:rect r="r" b="b" t="t" l="l"/>
              <a:pathLst>
                <a:path h="793025" w="698500">
                  <a:moveTo>
                    <a:pt x="393755" y="16007"/>
                  </a:moveTo>
                  <a:lnTo>
                    <a:pt x="653995" y="167419"/>
                  </a:lnTo>
                  <a:cubicBezTo>
                    <a:pt x="681549" y="183451"/>
                    <a:pt x="698500" y="212924"/>
                    <a:pt x="698500" y="244803"/>
                  </a:cubicBezTo>
                  <a:lnTo>
                    <a:pt x="698500" y="548223"/>
                  </a:lnTo>
                  <a:cubicBezTo>
                    <a:pt x="698500" y="580102"/>
                    <a:pt x="681549" y="609575"/>
                    <a:pt x="653995" y="625607"/>
                  </a:cubicBezTo>
                  <a:lnTo>
                    <a:pt x="393755" y="777019"/>
                  </a:lnTo>
                  <a:cubicBezTo>
                    <a:pt x="366244" y="793026"/>
                    <a:pt x="332256" y="793026"/>
                    <a:pt x="304745" y="777019"/>
                  </a:cubicBezTo>
                  <a:lnTo>
                    <a:pt x="44505" y="625607"/>
                  </a:lnTo>
                  <a:cubicBezTo>
                    <a:pt x="16951" y="609575"/>
                    <a:pt x="0" y="580102"/>
                    <a:pt x="0" y="548223"/>
                  </a:cubicBezTo>
                  <a:lnTo>
                    <a:pt x="0" y="244803"/>
                  </a:lnTo>
                  <a:cubicBezTo>
                    <a:pt x="0" y="212924"/>
                    <a:pt x="16951" y="183451"/>
                    <a:pt x="44505" y="167419"/>
                  </a:cubicBezTo>
                  <a:lnTo>
                    <a:pt x="304745" y="16007"/>
                  </a:lnTo>
                  <a:cubicBezTo>
                    <a:pt x="332256" y="0"/>
                    <a:pt x="366244" y="0"/>
                    <a:pt x="393755" y="16007"/>
                  </a:cubicBezTo>
                  <a:close/>
                </a:path>
              </a:pathLst>
            </a:custGeom>
            <a:solidFill>
              <a:srgbClr val="000000">
                <a:alpha val="0"/>
              </a:srgbClr>
            </a:solidFill>
            <a:ln w="19050" cap="sq">
              <a:solidFill>
                <a:srgbClr val="8BCB8F"/>
              </a:solidFill>
              <a:prstDash val="solid"/>
              <a:miter/>
            </a:ln>
          </p:spPr>
        </p:sp>
        <p:sp>
          <p:nvSpPr>
            <p:cNvPr name="TextBox 15" id="15"/>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451380" y="5717632"/>
            <a:ext cx="2584266" cy="3007146"/>
            <a:chOff x="0" y="0"/>
            <a:chExt cx="698500" cy="812800"/>
          </a:xfrm>
        </p:grpSpPr>
        <p:sp>
          <p:nvSpPr>
            <p:cNvPr name="Freeform 17" id="17"/>
            <p:cNvSpPr/>
            <p:nvPr/>
          </p:nvSpPr>
          <p:spPr>
            <a:xfrm flipH="false" flipV="false" rot="0">
              <a:off x="0" y="9887"/>
              <a:ext cx="698500" cy="793025"/>
            </a:xfrm>
            <a:custGeom>
              <a:avLst/>
              <a:gdLst/>
              <a:ahLst/>
              <a:cxnLst/>
              <a:rect r="r" b="b" t="t" l="l"/>
              <a:pathLst>
                <a:path h="793025" w="698500">
                  <a:moveTo>
                    <a:pt x="393755" y="16007"/>
                  </a:moveTo>
                  <a:lnTo>
                    <a:pt x="653995" y="167419"/>
                  </a:lnTo>
                  <a:cubicBezTo>
                    <a:pt x="681549" y="183451"/>
                    <a:pt x="698500" y="212924"/>
                    <a:pt x="698500" y="244803"/>
                  </a:cubicBezTo>
                  <a:lnTo>
                    <a:pt x="698500" y="548223"/>
                  </a:lnTo>
                  <a:cubicBezTo>
                    <a:pt x="698500" y="580102"/>
                    <a:pt x="681549" y="609575"/>
                    <a:pt x="653995" y="625607"/>
                  </a:cubicBezTo>
                  <a:lnTo>
                    <a:pt x="393755" y="777019"/>
                  </a:lnTo>
                  <a:cubicBezTo>
                    <a:pt x="366244" y="793026"/>
                    <a:pt x="332256" y="793026"/>
                    <a:pt x="304745" y="777019"/>
                  </a:cubicBezTo>
                  <a:lnTo>
                    <a:pt x="44505" y="625607"/>
                  </a:lnTo>
                  <a:cubicBezTo>
                    <a:pt x="16951" y="609575"/>
                    <a:pt x="0" y="580102"/>
                    <a:pt x="0" y="548223"/>
                  </a:cubicBezTo>
                  <a:lnTo>
                    <a:pt x="0" y="244803"/>
                  </a:lnTo>
                  <a:cubicBezTo>
                    <a:pt x="0" y="212924"/>
                    <a:pt x="16951" y="183451"/>
                    <a:pt x="44505" y="167419"/>
                  </a:cubicBezTo>
                  <a:lnTo>
                    <a:pt x="304745" y="16007"/>
                  </a:lnTo>
                  <a:cubicBezTo>
                    <a:pt x="332256" y="0"/>
                    <a:pt x="366244" y="0"/>
                    <a:pt x="393755" y="16007"/>
                  </a:cubicBezTo>
                  <a:close/>
                </a:path>
              </a:pathLst>
            </a:custGeom>
            <a:solidFill>
              <a:srgbClr val="000000">
                <a:alpha val="0"/>
              </a:srgbClr>
            </a:solidFill>
            <a:ln w="19050" cap="sq">
              <a:solidFill>
                <a:srgbClr val="8CB195"/>
              </a:solidFill>
              <a:prstDash val="solid"/>
              <a:miter/>
            </a:ln>
          </p:spPr>
        </p:sp>
        <p:sp>
          <p:nvSpPr>
            <p:cNvPr name="TextBox 18" id="18"/>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6476272" y="6155005"/>
            <a:ext cx="2584266" cy="3007146"/>
            <a:chOff x="0" y="0"/>
            <a:chExt cx="698500" cy="812800"/>
          </a:xfrm>
        </p:grpSpPr>
        <p:sp>
          <p:nvSpPr>
            <p:cNvPr name="Freeform 20" id="20"/>
            <p:cNvSpPr/>
            <p:nvPr/>
          </p:nvSpPr>
          <p:spPr>
            <a:xfrm flipH="false" flipV="false" rot="0">
              <a:off x="0" y="9887"/>
              <a:ext cx="698500" cy="793025"/>
            </a:xfrm>
            <a:custGeom>
              <a:avLst/>
              <a:gdLst/>
              <a:ahLst/>
              <a:cxnLst/>
              <a:rect r="r" b="b" t="t" l="l"/>
              <a:pathLst>
                <a:path h="793025" w="698500">
                  <a:moveTo>
                    <a:pt x="393755" y="16007"/>
                  </a:moveTo>
                  <a:lnTo>
                    <a:pt x="653995" y="167419"/>
                  </a:lnTo>
                  <a:cubicBezTo>
                    <a:pt x="681549" y="183451"/>
                    <a:pt x="698500" y="212924"/>
                    <a:pt x="698500" y="244803"/>
                  </a:cubicBezTo>
                  <a:lnTo>
                    <a:pt x="698500" y="548223"/>
                  </a:lnTo>
                  <a:cubicBezTo>
                    <a:pt x="698500" y="580102"/>
                    <a:pt x="681549" y="609575"/>
                    <a:pt x="653995" y="625607"/>
                  </a:cubicBezTo>
                  <a:lnTo>
                    <a:pt x="393755" y="777019"/>
                  </a:lnTo>
                  <a:cubicBezTo>
                    <a:pt x="366244" y="793026"/>
                    <a:pt x="332256" y="793026"/>
                    <a:pt x="304745" y="777019"/>
                  </a:cubicBezTo>
                  <a:lnTo>
                    <a:pt x="44505" y="625607"/>
                  </a:lnTo>
                  <a:cubicBezTo>
                    <a:pt x="16951" y="609575"/>
                    <a:pt x="0" y="580102"/>
                    <a:pt x="0" y="548223"/>
                  </a:cubicBezTo>
                  <a:lnTo>
                    <a:pt x="0" y="244803"/>
                  </a:lnTo>
                  <a:cubicBezTo>
                    <a:pt x="0" y="212924"/>
                    <a:pt x="16951" y="183451"/>
                    <a:pt x="44505" y="167419"/>
                  </a:cubicBezTo>
                  <a:lnTo>
                    <a:pt x="304745" y="16007"/>
                  </a:lnTo>
                  <a:cubicBezTo>
                    <a:pt x="332256" y="0"/>
                    <a:pt x="366244" y="0"/>
                    <a:pt x="393755" y="16007"/>
                  </a:cubicBezTo>
                  <a:close/>
                </a:path>
              </a:pathLst>
            </a:custGeom>
            <a:solidFill>
              <a:srgbClr val="000000">
                <a:alpha val="0"/>
              </a:srgbClr>
            </a:solidFill>
            <a:ln w="19050" cap="sq">
              <a:solidFill>
                <a:srgbClr val="8CB195"/>
              </a:solidFill>
              <a:prstDash val="solid"/>
              <a:miter/>
            </a:ln>
          </p:spPr>
        </p:sp>
        <p:sp>
          <p:nvSpPr>
            <p:cNvPr name="TextBox 21" id="21"/>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8292135" y="2966301"/>
            <a:ext cx="2943763" cy="3425469"/>
            <a:chOff x="0" y="0"/>
            <a:chExt cx="698500" cy="812800"/>
          </a:xfrm>
        </p:grpSpPr>
        <p:sp>
          <p:nvSpPr>
            <p:cNvPr name="Freeform 23" id="23"/>
            <p:cNvSpPr/>
            <p:nvPr/>
          </p:nvSpPr>
          <p:spPr>
            <a:xfrm flipH="false" flipV="false" rot="0">
              <a:off x="0" y="8680"/>
              <a:ext cx="698500" cy="795440"/>
            </a:xfrm>
            <a:custGeom>
              <a:avLst/>
              <a:gdLst/>
              <a:ahLst/>
              <a:cxnLst/>
              <a:rect r="r" b="b" t="t" l="l"/>
              <a:pathLst>
                <a:path h="795440" w="698500">
                  <a:moveTo>
                    <a:pt x="388320" y="14052"/>
                  </a:moveTo>
                  <a:lnTo>
                    <a:pt x="659430" y="171788"/>
                  </a:lnTo>
                  <a:cubicBezTo>
                    <a:pt x="683619" y="185862"/>
                    <a:pt x="698500" y="211736"/>
                    <a:pt x="698500" y="239722"/>
                  </a:cubicBezTo>
                  <a:lnTo>
                    <a:pt x="698500" y="555718"/>
                  </a:lnTo>
                  <a:cubicBezTo>
                    <a:pt x="698500" y="583704"/>
                    <a:pt x="683619" y="609578"/>
                    <a:pt x="659430" y="623652"/>
                  </a:cubicBezTo>
                  <a:lnTo>
                    <a:pt x="388320" y="781388"/>
                  </a:lnTo>
                  <a:cubicBezTo>
                    <a:pt x="364169" y="795440"/>
                    <a:pt x="334331" y="795440"/>
                    <a:pt x="310180" y="781388"/>
                  </a:cubicBezTo>
                  <a:lnTo>
                    <a:pt x="39070" y="623652"/>
                  </a:lnTo>
                  <a:cubicBezTo>
                    <a:pt x="14881" y="609578"/>
                    <a:pt x="0" y="583704"/>
                    <a:pt x="0" y="555718"/>
                  </a:cubicBezTo>
                  <a:lnTo>
                    <a:pt x="0" y="239722"/>
                  </a:lnTo>
                  <a:cubicBezTo>
                    <a:pt x="0" y="211736"/>
                    <a:pt x="14881" y="185862"/>
                    <a:pt x="39070" y="171788"/>
                  </a:cubicBezTo>
                  <a:lnTo>
                    <a:pt x="310180" y="14052"/>
                  </a:lnTo>
                  <a:cubicBezTo>
                    <a:pt x="334331" y="0"/>
                    <a:pt x="364169" y="0"/>
                    <a:pt x="388320" y="14052"/>
                  </a:cubicBezTo>
                  <a:close/>
                </a:path>
              </a:pathLst>
            </a:custGeom>
            <a:solidFill>
              <a:srgbClr val="8BCB8F"/>
            </a:solidFill>
          </p:spPr>
        </p:sp>
        <p:sp>
          <p:nvSpPr>
            <p:cNvPr name="TextBox 24" id="2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9889077" y="5736682"/>
            <a:ext cx="2943763" cy="3425469"/>
            <a:chOff x="0" y="0"/>
            <a:chExt cx="698500" cy="812800"/>
          </a:xfrm>
        </p:grpSpPr>
        <p:sp>
          <p:nvSpPr>
            <p:cNvPr name="Freeform 26" id="26"/>
            <p:cNvSpPr/>
            <p:nvPr/>
          </p:nvSpPr>
          <p:spPr>
            <a:xfrm flipH="false" flipV="false" rot="0">
              <a:off x="0" y="8680"/>
              <a:ext cx="698500" cy="795440"/>
            </a:xfrm>
            <a:custGeom>
              <a:avLst/>
              <a:gdLst/>
              <a:ahLst/>
              <a:cxnLst/>
              <a:rect r="r" b="b" t="t" l="l"/>
              <a:pathLst>
                <a:path h="795440" w="698500">
                  <a:moveTo>
                    <a:pt x="388320" y="14052"/>
                  </a:moveTo>
                  <a:lnTo>
                    <a:pt x="659430" y="171788"/>
                  </a:lnTo>
                  <a:cubicBezTo>
                    <a:pt x="683619" y="185862"/>
                    <a:pt x="698500" y="211736"/>
                    <a:pt x="698500" y="239722"/>
                  </a:cubicBezTo>
                  <a:lnTo>
                    <a:pt x="698500" y="555718"/>
                  </a:lnTo>
                  <a:cubicBezTo>
                    <a:pt x="698500" y="583704"/>
                    <a:pt x="683619" y="609578"/>
                    <a:pt x="659430" y="623652"/>
                  </a:cubicBezTo>
                  <a:lnTo>
                    <a:pt x="388320" y="781388"/>
                  </a:lnTo>
                  <a:cubicBezTo>
                    <a:pt x="364169" y="795440"/>
                    <a:pt x="334331" y="795440"/>
                    <a:pt x="310180" y="781388"/>
                  </a:cubicBezTo>
                  <a:lnTo>
                    <a:pt x="39070" y="623652"/>
                  </a:lnTo>
                  <a:cubicBezTo>
                    <a:pt x="14881" y="609578"/>
                    <a:pt x="0" y="583704"/>
                    <a:pt x="0" y="555718"/>
                  </a:cubicBezTo>
                  <a:lnTo>
                    <a:pt x="0" y="239722"/>
                  </a:lnTo>
                  <a:cubicBezTo>
                    <a:pt x="0" y="211736"/>
                    <a:pt x="14881" y="185862"/>
                    <a:pt x="39070" y="171788"/>
                  </a:cubicBezTo>
                  <a:lnTo>
                    <a:pt x="310180" y="14052"/>
                  </a:lnTo>
                  <a:cubicBezTo>
                    <a:pt x="334331" y="0"/>
                    <a:pt x="364169" y="0"/>
                    <a:pt x="388320" y="14052"/>
                  </a:cubicBezTo>
                  <a:close/>
                </a:path>
              </a:pathLst>
            </a:custGeom>
            <a:solidFill>
              <a:srgbClr val="00B58F"/>
            </a:solidFill>
          </p:spPr>
        </p:sp>
        <p:sp>
          <p:nvSpPr>
            <p:cNvPr name="TextBox 27" id="2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6695193" y="5717632"/>
            <a:ext cx="2943763" cy="3425469"/>
            <a:chOff x="0" y="0"/>
            <a:chExt cx="698500" cy="812800"/>
          </a:xfrm>
        </p:grpSpPr>
        <p:sp>
          <p:nvSpPr>
            <p:cNvPr name="Freeform 29" id="29"/>
            <p:cNvSpPr/>
            <p:nvPr/>
          </p:nvSpPr>
          <p:spPr>
            <a:xfrm flipH="false" flipV="false" rot="0">
              <a:off x="0" y="8680"/>
              <a:ext cx="698500" cy="795440"/>
            </a:xfrm>
            <a:custGeom>
              <a:avLst/>
              <a:gdLst/>
              <a:ahLst/>
              <a:cxnLst/>
              <a:rect r="r" b="b" t="t" l="l"/>
              <a:pathLst>
                <a:path h="795440" w="698500">
                  <a:moveTo>
                    <a:pt x="388320" y="14052"/>
                  </a:moveTo>
                  <a:lnTo>
                    <a:pt x="659430" y="171788"/>
                  </a:lnTo>
                  <a:cubicBezTo>
                    <a:pt x="683619" y="185862"/>
                    <a:pt x="698500" y="211736"/>
                    <a:pt x="698500" y="239722"/>
                  </a:cubicBezTo>
                  <a:lnTo>
                    <a:pt x="698500" y="555718"/>
                  </a:lnTo>
                  <a:cubicBezTo>
                    <a:pt x="698500" y="583704"/>
                    <a:pt x="683619" y="609578"/>
                    <a:pt x="659430" y="623652"/>
                  </a:cubicBezTo>
                  <a:lnTo>
                    <a:pt x="388320" y="781388"/>
                  </a:lnTo>
                  <a:cubicBezTo>
                    <a:pt x="364169" y="795440"/>
                    <a:pt x="334331" y="795440"/>
                    <a:pt x="310180" y="781388"/>
                  </a:cubicBezTo>
                  <a:lnTo>
                    <a:pt x="39070" y="623652"/>
                  </a:lnTo>
                  <a:cubicBezTo>
                    <a:pt x="14881" y="609578"/>
                    <a:pt x="0" y="583704"/>
                    <a:pt x="0" y="555718"/>
                  </a:cubicBezTo>
                  <a:lnTo>
                    <a:pt x="0" y="239722"/>
                  </a:lnTo>
                  <a:cubicBezTo>
                    <a:pt x="0" y="211736"/>
                    <a:pt x="14881" y="185862"/>
                    <a:pt x="39070" y="171788"/>
                  </a:cubicBezTo>
                  <a:lnTo>
                    <a:pt x="310180" y="14052"/>
                  </a:lnTo>
                  <a:cubicBezTo>
                    <a:pt x="334331" y="0"/>
                    <a:pt x="364169" y="0"/>
                    <a:pt x="388320" y="14052"/>
                  </a:cubicBezTo>
                  <a:close/>
                </a:path>
              </a:pathLst>
            </a:custGeom>
            <a:solidFill>
              <a:srgbClr val="8CB195"/>
            </a:solidFill>
          </p:spPr>
        </p:sp>
        <p:sp>
          <p:nvSpPr>
            <p:cNvPr name="TextBox 30" id="3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0">
            <a:off x="10575335" y="6838968"/>
            <a:ext cx="1786927" cy="1189119"/>
          </a:xfrm>
          <a:custGeom>
            <a:avLst/>
            <a:gdLst/>
            <a:ahLst/>
            <a:cxnLst/>
            <a:rect r="r" b="b" t="t" l="l"/>
            <a:pathLst>
              <a:path h="1189119" w="1786927">
                <a:moveTo>
                  <a:pt x="0" y="0"/>
                </a:moveTo>
                <a:lnTo>
                  <a:pt x="1786928" y="0"/>
                </a:lnTo>
                <a:lnTo>
                  <a:pt x="1786928" y="1189119"/>
                </a:lnTo>
                <a:lnTo>
                  <a:pt x="0" y="11891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2" id="32"/>
          <p:cNvSpPr/>
          <p:nvPr/>
        </p:nvSpPr>
        <p:spPr>
          <a:xfrm flipH="false" flipV="false" rot="0">
            <a:off x="8963267" y="3854788"/>
            <a:ext cx="1851621" cy="1716957"/>
          </a:xfrm>
          <a:custGeom>
            <a:avLst/>
            <a:gdLst/>
            <a:ahLst/>
            <a:cxnLst/>
            <a:rect r="r" b="b" t="t" l="l"/>
            <a:pathLst>
              <a:path h="1716957" w="1851621">
                <a:moveTo>
                  <a:pt x="0" y="0"/>
                </a:moveTo>
                <a:lnTo>
                  <a:pt x="1851621" y="0"/>
                </a:lnTo>
                <a:lnTo>
                  <a:pt x="1851621" y="1716958"/>
                </a:lnTo>
                <a:lnTo>
                  <a:pt x="0" y="17169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3" id="33"/>
          <p:cNvSpPr/>
          <p:nvPr/>
        </p:nvSpPr>
        <p:spPr>
          <a:xfrm flipH="false" flipV="false" rot="0">
            <a:off x="7624873" y="6459894"/>
            <a:ext cx="1084402" cy="1940945"/>
          </a:xfrm>
          <a:custGeom>
            <a:avLst/>
            <a:gdLst/>
            <a:ahLst/>
            <a:cxnLst/>
            <a:rect r="r" b="b" t="t" l="l"/>
            <a:pathLst>
              <a:path h="1940945" w="1084402">
                <a:moveTo>
                  <a:pt x="0" y="0"/>
                </a:moveTo>
                <a:lnTo>
                  <a:pt x="1084402" y="0"/>
                </a:lnTo>
                <a:lnTo>
                  <a:pt x="1084402" y="1940945"/>
                </a:lnTo>
                <a:lnTo>
                  <a:pt x="0" y="1940945"/>
                </a:lnTo>
                <a:lnTo>
                  <a:pt x="0" y="0"/>
                </a:lnTo>
                <a:close/>
              </a:path>
            </a:pathLst>
          </a:custGeom>
          <a:blipFill>
            <a:blip r:embed="rId9">
              <a:extLst>
                <a:ext uri="{96DAC541-7B7A-43D3-8B79-37D633B846F1}">
                  <asvg:svgBlip xmlns:asvg="http://schemas.microsoft.com/office/drawing/2016/SVG/main" r:embed="rId10"/>
                </a:ext>
              </a:extLst>
            </a:blip>
            <a:stretch>
              <a:fillRect l="-2601" t="-10236" r="0" b="0"/>
            </a:stretch>
          </a:blipFill>
        </p:spPr>
      </p:sp>
      <p:sp>
        <p:nvSpPr>
          <p:cNvPr name="TextBox 34" id="34"/>
          <p:cNvSpPr txBox="true"/>
          <p:nvPr/>
        </p:nvSpPr>
        <p:spPr>
          <a:xfrm rot="0">
            <a:off x="4139577" y="1832236"/>
            <a:ext cx="10049917" cy="848360"/>
          </a:xfrm>
          <a:prstGeom prst="rect">
            <a:avLst/>
          </a:prstGeom>
        </p:spPr>
        <p:txBody>
          <a:bodyPr anchor="t" rtlCol="false" tIns="0" lIns="0" bIns="0" rIns="0">
            <a:spAutoFit/>
          </a:bodyPr>
          <a:lstStyle/>
          <a:p>
            <a:pPr algn="ctr">
              <a:lnSpc>
                <a:spcPts val="6399"/>
              </a:lnSpc>
            </a:pPr>
            <a:r>
              <a:rPr lang="en-US" sz="6399">
                <a:solidFill>
                  <a:srgbClr val="025442"/>
                </a:solidFill>
                <a:latin typeface="Rubik One"/>
                <a:ea typeface="Rubik One"/>
                <a:cs typeface="Rubik One"/>
                <a:sym typeface="Rubik One"/>
              </a:rPr>
              <a:t>TARGET USER GROUPS</a:t>
            </a:r>
          </a:p>
        </p:txBody>
      </p:sp>
      <p:sp>
        <p:nvSpPr>
          <p:cNvPr name="TextBox 35" id="35"/>
          <p:cNvSpPr txBox="true"/>
          <p:nvPr/>
        </p:nvSpPr>
        <p:spPr>
          <a:xfrm rot="0">
            <a:off x="13433226" y="6655222"/>
            <a:ext cx="2644676" cy="915035"/>
          </a:xfrm>
          <a:prstGeom prst="rect">
            <a:avLst/>
          </a:prstGeom>
        </p:spPr>
        <p:txBody>
          <a:bodyPr anchor="t" rtlCol="false" tIns="0" lIns="0" bIns="0" rIns="0">
            <a:spAutoFit/>
          </a:bodyPr>
          <a:lstStyle/>
          <a:p>
            <a:pPr algn="l">
              <a:lnSpc>
                <a:spcPts val="3399"/>
              </a:lnSpc>
            </a:pPr>
            <a:r>
              <a:rPr lang="en-US" sz="3399" b="true">
                <a:solidFill>
                  <a:srgbClr val="00B58F"/>
                </a:solidFill>
                <a:latin typeface="Poppins Bold"/>
                <a:ea typeface="Poppins Bold"/>
                <a:cs typeface="Poppins Bold"/>
                <a:sym typeface="Poppins Bold"/>
              </a:rPr>
              <a:t>OEMs &amp;</a:t>
            </a:r>
          </a:p>
          <a:p>
            <a:pPr algn="l">
              <a:lnSpc>
                <a:spcPts val="3399"/>
              </a:lnSpc>
            </a:pPr>
            <a:r>
              <a:rPr lang="en-US" sz="3399" b="true">
                <a:solidFill>
                  <a:srgbClr val="00B58F"/>
                </a:solidFill>
                <a:latin typeface="Poppins Bold"/>
                <a:ea typeface="Poppins Bold"/>
                <a:cs typeface="Poppins Bold"/>
                <a:sym typeface="Poppins Bold"/>
              </a:rPr>
              <a:t>Dealerships</a:t>
            </a:r>
          </a:p>
        </p:txBody>
      </p:sp>
      <p:sp>
        <p:nvSpPr>
          <p:cNvPr name="TextBox 36" id="36"/>
          <p:cNvSpPr txBox="true"/>
          <p:nvPr/>
        </p:nvSpPr>
        <p:spPr>
          <a:xfrm rot="0">
            <a:off x="4439409" y="4023181"/>
            <a:ext cx="3195997" cy="915035"/>
          </a:xfrm>
          <a:prstGeom prst="rect">
            <a:avLst/>
          </a:prstGeom>
        </p:spPr>
        <p:txBody>
          <a:bodyPr anchor="t" rtlCol="false" tIns="0" lIns="0" bIns="0" rIns="0">
            <a:spAutoFit/>
          </a:bodyPr>
          <a:lstStyle/>
          <a:p>
            <a:pPr algn="r">
              <a:lnSpc>
                <a:spcPts val="3399"/>
              </a:lnSpc>
            </a:pPr>
            <a:r>
              <a:rPr lang="en-US" b="true" sz="3399">
                <a:solidFill>
                  <a:srgbClr val="8BCB8F"/>
                </a:solidFill>
                <a:latin typeface="Poppins Bold"/>
                <a:ea typeface="Poppins Bold"/>
                <a:cs typeface="Poppins Bold"/>
                <a:sym typeface="Poppins Bold"/>
              </a:rPr>
              <a:t>Policy Makers </a:t>
            </a:r>
          </a:p>
          <a:p>
            <a:pPr algn="r">
              <a:lnSpc>
                <a:spcPts val="3399"/>
              </a:lnSpc>
            </a:pPr>
            <a:r>
              <a:rPr lang="en-US" b="true" sz="3399">
                <a:solidFill>
                  <a:srgbClr val="8BCB8F"/>
                </a:solidFill>
                <a:latin typeface="Poppins Bold"/>
                <a:ea typeface="Poppins Bold"/>
                <a:cs typeface="Poppins Bold"/>
                <a:sym typeface="Poppins Bold"/>
              </a:rPr>
              <a:t>&amp; Regulators</a:t>
            </a:r>
          </a:p>
        </p:txBody>
      </p:sp>
      <p:sp>
        <p:nvSpPr>
          <p:cNvPr name="TextBox 37" id="37"/>
          <p:cNvSpPr txBox="true"/>
          <p:nvPr/>
        </p:nvSpPr>
        <p:spPr>
          <a:xfrm rot="0">
            <a:off x="2210098" y="6636172"/>
            <a:ext cx="3870347" cy="1343660"/>
          </a:xfrm>
          <a:prstGeom prst="rect">
            <a:avLst/>
          </a:prstGeom>
        </p:spPr>
        <p:txBody>
          <a:bodyPr anchor="t" rtlCol="false" tIns="0" lIns="0" bIns="0" rIns="0">
            <a:spAutoFit/>
          </a:bodyPr>
          <a:lstStyle/>
          <a:p>
            <a:pPr algn="r">
              <a:lnSpc>
                <a:spcPts val="3399"/>
              </a:lnSpc>
            </a:pPr>
            <a:r>
              <a:rPr lang="en-US" b="true" sz="3399">
                <a:solidFill>
                  <a:srgbClr val="8CB195"/>
                </a:solidFill>
                <a:latin typeface="Poppins Bold"/>
                <a:ea typeface="Poppins Bold"/>
                <a:cs typeface="Poppins Bold"/>
                <a:sym typeface="Poppins Bold"/>
              </a:rPr>
              <a:t>Electric Utilities &amp; Charging Operators</a:t>
            </a:r>
          </a:p>
        </p:txBody>
      </p:sp>
      <p:sp>
        <p:nvSpPr>
          <p:cNvPr name="TextBox 38" id="38"/>
          <p:cNvSpPr txBox="true"/>
          <p:nvPr/>
        </p:nvSpPr>
        <p:spPr>
          <a:xfrm rot="0">
            <a:off x="912084" y="434561"/>
            <a:ext cx="2767459" cy="273685"/>
          </a:xfrm>
          <a:prstGeom prst="rect">
            <a:avLst/>
          </a:prstGeom>
        </p:spPr>
        <p:txBody>
          <a:bodyPr anchor="t" rtlCol="false" tIns="0" lIns="0" bIns="0" rIns="0">
            <a:spAutoFit/>
          </a:bodyPr>
          <a:lstStyle/>
          <a:p>
            <a:pPr algn="l">
              <a:lnSpc>
                <a:spcPts val="2239"/>
              </a:lnSpc>
            </a:pPr>
            <a:r>
              <a:rPr lang="en-US" b="true" sz="1599" spc="39">
                <a:solidFill>
                  <a:srgbClr val="00372B"/>
                </a:solidFill>
                <a:latin typeface="Bricolage Grotesque Bold"/>
                <a:ea typeface="Bricolage Grotesque Bold"/>
                <a:cs typeface="Bricolage Grotesque Bold"/>
                <a:sym typeface="Bricolage Grotesque Bold"/>
              </a:rPr>
              <a:t>GROUP 1 (B.E.A.N.N.S team)</a:t>
            </a:r>
          </a:p>
        </p:txBody>
      </p:sp>
      <p:grpSp>
        <p:nvGrpSpPr>
          <p:cNvPr name="Group 39" id="39"/>
          <p:cNvGrpSpPr/>
          <p:nvPr/>
        </p:nvGrpSpPr>
        <p:grpSpPr>
          <a:xfrm rot="0">
            <a:off x="3720043" y="1124849"/>
            <a:ext cx="813749" cy="580230"/>
            <a:chOff x="0" y="0"/>
            <a:chExt cx="407622" cy="290648"/>
          </a:xfrm>
        </p:grpSpPr>
        <p:sp>
          <p:nvSpPr>
            <p:cNvPr name="Freeform 40" id="40"/>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00B58F"/>
            </a:solidFill>
          </p:spPr>
        </p:sp>
        <p:sp>
          <p:nvSpPr>
            <p:cNvPr name="TextBox 41" id="41"/>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42" id="42"/>
          <p:cNvGrpSpPr/>
          <p:nvPr/>
        </p:nvGrpSpPr>
        <p:grpSpPr>
          <a:xfrm rot="0">
            <a:off x="4279304" y="1128181"/>
            <a:ext cx="813749" cy="580230"/>
            <a:chOff x="0" y="0"/>
            <a:chExt cx="407622" cy="290648"/>
          </a:xfrm>
        </p:grpSpPr>
        <p:sp>
          <p:nvSpPr>
            <p:cNvPr name="Freeform 43" id="43"/>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44" id="44"/>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45" id="45"/>
          <p:cNvGrpSpPr/>
          <p:nvPr/>
        </p:nvGrpSpPr>
        <p:grpSpPr>
          <a:xfrm rot="0">
            <a:off x="4827991" y="1128181"/>
            <a:ext cx="813749" cy="580230"/>
            <a:chOff x="0" y="0"/>
            <a:chExt cx="407622" cy="290648"/>
          </a:xfrm>
        </p:grpSpPr>
        <p:sp>
          <p:nvSpPr>
            <p:cNvPr name="Freeform 46" id="46"/>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47" id="47"/>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sp>
        <p:nvSpPr>
          <p:cNvPr name="Freeform 48" id="48"/>
          <p:cNvSpPr/>
          <p:nvPr/>
        </p:nvSpPr>
        <p:spPr>
          <a:xfrm flipH="false" flipV="false" rot="0">
            <a:off x="12393099" y="2561106"/>
            <a:ext cx="1738039" cy="238980"/>
          </a:xfrm>
          <a:custGeom>
            <a:avLst/>
            <a:gdLst/>
            <a:ahLst/>
            <a:cxnLst/>
            <a:rect r="r" b="b" t="t" l="l"/>
            <a:pathLst>
              <a:path h="238980" w="1738039">
                <a:moveTo>
                  <a:pt x="0" y="0"/>
                </a:moveTo>
                <a:lnTo>
                  <a:pt x="1738039" y="0"/>
                </a:lnTo>
                <a:lnTo>
                  <a:pt x="1738039" y="238980"/>
                </a:lnTo>
                <a:lnTo>
                  <a:pt x="0" y="23898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49" id="49"/>
          <p:cNvSpPr txBox="true"/>
          <p:nvPr/>
        </p:nvSpPr>
        <p:spPr>
          <a:xfrm rot="0">
            <a:off x="412650" y="9718651"/>
            <a:ext cx="263643" cy="318770"/>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6</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grpSp>
        <p:nvGrpSpPr>
          <p:cNvPr name="Group 2" id="2"/>
          <p:cNvGrpSpPr/>
          <p:nvPr/>
        </p:nvGrpSpPr>
        <p:grpSpPr>
          <a:xfrm rot="0">
            <a:off x="1867107" y="756022"/>
            <a:ext cx="3853206" cy="4483731"/>
            <a:chOff x="0" y="0"/>
            <a:chExt cx="698500" cy="812800"/>
          </a:xfrm>
        </p:grpSpPr>
        <p:sp>
          <p:nvSpPr>
            <p:cNvPr name="Freeform 3" id="3"/>
            <p:cNvSpPr/>
            <p:nvPr/>
          </p:nvSpPr>
          <p:spPr>
            <a:xfrm flipH="false" flipV="false" rot="0">
              <a:off x="0" y="6631"/>
              <a:ext cx="698500" cy="799537"/>
            </a:xfrm>
            <a:custGeom>
              <a:avLst/>
              <a:gdLst/>
              <a:ahLst/>
              <a:cxnLst/>
              <a:rect r="r" b="b" t="t" l="l"/>
              <a:pathLst>
                <a:path h="799537" w="698500">
                  <a:moveTo>
                    <a:pt x="379099" y="10736"/>
                  </a:moveTo>
                  <a:lnTo>
                    <a:pt x="668651" y="179202"/>
                  </a:lnTo>
                  <a:cubicBezTo>
                    <a:pt x="687131" y="189954"/>
                    <a:pt x="698500" y="209722"/>
                    <a:pt x="698500" y="231102"/>
                  </a:cubicBezTo>
                  <a:lnTo>
                    <a:pt x="698500" y="568436"/>
                  </a:lnTo>
                  <a:cubicBezTo>
                    <a:pt x="698500" y="589816"/>
                    <a:pt x="687131" y="609584"/>
                    <a:pt x="668651" y="620336"/>
                  </a:cubicBezTo>
                  <a:lnTo>
                    <a:pt x="379099" y="788802"/>
                  </a:lnTo>
                  <a:cubicBezTo>
                    <a:pt x="360648" y="799538"/>
                    <a:pt x="337852" y="799538"/>
                    <a:pt x="319401" y="788802"/>
                  </a:cubicBezTo>
                  <a:lnTo>
                    <a:pt x="29849" y="620336"/>
                  </a:lnTo>
                  <a:cubicBezTo>
                    <a:pt x="11369" y="609584"/>
                    <a:pt x="0" y="589816"/>
                    <a:pt x="0" y="568436"/>
                  </a:cubicBezTo>
                  <a:lnTo>
                    <a:pt x="0" y="231102"/>
                  </a:lnTo>
                  <a:cubicBezTo>
                    <a:pt x="0" y="209722"/>
                    <a:pt x="11369" y="189954"/>
                    <a:pt x="29849" y="179202"/>
                  </a:cubicBezTo>
                  <a:lnTo>
                    <a:pt x="319401" y="10736"/>
                  </a:lnTo>
                  <a:cubicBezTo>
                    <a:pt x="337852" y="0"/>
                    <a:pt x="360648" y="0"/>
                    <a:pt x="379099" y="10736"/>
                  </a:cubicBezTo>
                  <a:close/>
                </a:path>
              </a:pathLst>
            </a:custGeom>
            <a:solidFill>
              <a:srgbClr val="000000">
                <a:alpha val="0"/>
              </a:srgbClr>
            </a:solidFill>
            <a:ln w="19050" cap="sq">
              <a:solidFill>
                <a:srgbClr val="8CB195"/>
              </a:solidFill>
              <a:prstDash val="solid"/>
              <a:miter/>
            </a:ln>
          </p:spPr>
        </p:sp>
        <p:sp>
          <p:nvSpPr>
            <p:cNvPr name="TextBox 4" id="4"/>
            <p:cNvSpPr txBox="true"/>
            <p:nvPr/>
          </p:nvSpPr>
          <p:spPr>
            <a:xfrm>
              <a:off x="0" y="101600"/>
              <a:ext cx="698500" cy="571500"/>
            </a:xfrm>
            <a:prstGeom prst="rect">
              <a:avLst/>
            </a:prstGeom>
          </p:spPr>
          <p:txBody>
            <a:bodyPr anchor="ctr" rtlCol="false" tIns="75744" lIns="75744" bIns="75744" rIns="75744"/>
            <a:lstStyle/>
            <a:p>
              <a:pPr algn="ctr">
                <a:lnSpc>
                  <a:spcPts val="2660"/>
                </a:lnSpc>
              </a:pPr>
            </a:p>
          </p:txBody>
        </p:sp>
      </p:grpSp>
      <p:grpSp>
        <p:nvGrpSpPr>
          <p:cNvPr name="Group 5" id="5"/>
          <p:cNvGrpSpPr/>
          <p:nvPr/>
        </p:nvGrpSpPr>
        <p:grpSpPr>
          <a:xfrm rot="0">
            <a:off x="1028700" y="784426"/>
            <a:ext cx="4389225" cy="5107462"/>
            <a:chOff x="0" y="0"/>
            <a:chExt cx="698500" cy="812800"/>
          </a:xfrm>
        </p:grpSpPr>
        <p:sp>
          <p:nvSpPr>
            <p:cNvPr name="Freeform 6" id="6"/>
            <p:cNvSpPr/>
            <p:nvPr/>
          </p:nvSpPr>
          <p:spPr>
            <a:xfrm flipH="false" flipV="false" rot="0">
              <a:off x="0" y="5821"/>
              <a:ext cx="698500" cy="801157"/>
            </a:xfrm>
            <a:custGeom>
              <a:avLst/>
              <a:gdLst/>
              <a:ahLst/>
              <a:cxnLst/>
              <a:rect r="r" b="b" t="t" l="l"/>
              <a:pathLst>
                <a:path h="801157" w="698500">
                  <a:moveTo>
                    <a:pt x="375454" y="9425"/>
                  </a:moveTo>
                  <a:lnTo>
                    <a:pt x="672296" y="182133"/>
                  </a:lnTo>
                  <a:cubicBezTo>
                    <a:pt x="688520" y="191572"/>
                    <a:pt x="698500" y="208926"/>
                    <a:pt x="698500" y="227695"/>
                  </a:cubicBezTo>
                  <a:lnTo>
                    <a:pt x="698500" y="573463"/>
                  </a:lnTo>
                  <a:cubicBezTo>
                    <a:pt x="698500" y="592232"/>
                    <a:pt x="688520" y="609586"/>
                    <a:pt x="672296" y="619025"/>
                  </a:cubicBezTo>
                  <a:lnTo>
                    <a:pt x="375454" y="791733"/>
                  </a:lnTo>
                  <a:cubicBezTo>
                    <a:pt x="359256" y="801158"/>
                    <a:pt x="339244" y="801158"/>
                    <a:pt x="323046" y="791733"/>
                  </a:cubicBezTo>
                  <a:lnTo>
                    <a:pt x="26204" y="619025"/>
                  </a:lnTo>
                  <a:cubicBezTo>
                    <a:pt x="9980" y="609586"/>
                    <a:pt x="0" y="592232"/>
                    <a:pt x="0" y="573463"/>
                  </a:cubicBezTo>
                  <a:lnTo>
                    <a:pt x="0" y="227695"/>
                  </a:lnTo>
                  <a:cubicBezTo>
                    <a:pt x="0" y="208926"/>
                    <a:pt x="9980" y="191572"/>
                    <a:pt x="26204" y="182133"/>
                  </a:cubicBezTo>
                  <a:lnTo>
                    <a:pt x="323046" y="9425"/>
                  </a:lnTo>
                  <a:cubicBezTo>
                    <a:pt x="339244" y="0"/>
                    <a:pt x="359256" y="0"/>
                    <a:pt x="375454" y="9425"/>
                  </a:cubicBezTo>
                  <a:close/>
                </a:path>
              </a:pathLst>
            </a:custGeom>
            <a:solidFill>
              <a:srgbClr val="00B58F"/>
            </a:solidFill>
          </p:spPr>
        </p:sp>
        <p:sp>
          <p:nvSpPr>
            <p:cNvPr name="TextBox 7" id="7"/>
            <p:cNvSpPr txBox="true"/>
            <p:nvPr/>
          </p:nvSpPr>
          <p:spPr>
            <a:xfrm>
              <a:off x="0" y="101600"/>
              <a:ext cx="698500" cy="571500"/>
            </a:xfrm>
            <a:prstGeom prst="rect">
              <a:avLst/>
            </a:prstGeom>
          </p:spPr>
          <p:txBody>
            <a:bodyPr anchor="ctr" rtlCol="false" tIns="75744" lIns="75744" bIns="75744" rIns="75744"/>
            <a:lstStyle/>
            <a:p>
              <a:pPr algn="ctr">
                <a:lnSpc>
                  <a:spcPts val="2660"/>
                </a:lnSpc>
              </a:pPr>
            </a:p>
          </p:txBody>
        </p:sp>
      </p:grpSp>
      <p:sp>
        <p:nvSpPr>
          <p:cNvPr name="Freeform 8" id="8"/>
          <p:cNvSpPr/>
          <p:nvPr/>
        </p:nvSpPr>
        <p:spPr>
          <a:xfrm flipH="false" flipV="false" rot="0">
            <a:off x="2051928" y="2427963"/>
            <a:ext cx="2664354" cy="1773007"/>
          </a:xfrm>
          <a:custGeom>
            <a:avLst/>
            <a:gdLst/>
            <a:ahLst/>
            <a:cxnLst/>
            <a:rect r="r" b="b" t="t" l="l"/>
            <a:pathLst>
              <a:path h="1773007" w="2664354">
                <a:moveTo>
                  <a:pt x="0" y="0"/>
                </a:moveTo>
                <a:lnTo>
                  <a:pt x="2664354" y="0"/>
                </a:lnTo>
                <a:lnTo>
                  <a:pt x="2664354" y="1773007"/>
                </a:lnTo>
                <a:lnTo>
                  <a:pt x="0" y="17730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6790643" y="172460"/>
            <a:ext cx="813749" cy="580230"/>
            <a:chOff x="0" y="0"/>
            <a:chExt cx="407622" cy="290648"/>
          </a:xfrm>
        </p:grpSpPr>
        <p:sp>
          <p:nvSpPr>
            <p:cNvPr name="Freeform 10" id="10"/>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00B58F"/>
            </a:solidFill>
          </p:spPr>
        </p:sp>
        <p:sp>
          <p:nvSpPr>
            <p:cNvPr name="TextBox 11" id="11"/>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7349904" y="175792"/>
            <a:ext cx="813749" cy="580230"/>
            <a:chOff x="0" y="0"/>
            <a:chExt cx="407622" cy="290648"/>
          </a:xfrm>
        </p:grpSpPr>
        <p:sp>
          <p:nvSpPr>
            <p:cNvPr name="Freeform 13" id="13"/>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14" id="14"/>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7898591" y="175792"/>
            <a:ext cx="813749" cy="580230"/>
            <a:chOff x="0" y="0"/>
            <a:chExt cx="407622" cy="290648"/>
          </a:xfrm>
        </p:grpSpPr>
        <p:sp>
          <p:nvSpPr>
            <p:cNvPr name="Freeform 16" id="16"/>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17" id="17"/>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5521261" y="1715083"/>
            <a:ext cx="1738039" cy="238980"/>
          </a:xfrm>
          <a:custGeom>
            <a:avLst/>
            <a:gdLst/>
            <a:ahLst/>
            <a:cxnLst/>
            <a:rect r="r" b="b" t="t" l="l"/>
            <a:pathLst>
              <a:path h="238980" w="1738039">
                <a:moveTo>
                  <a:pt x="0" y="0"/>
                </a:moveTo>
                <a:lnTo>
                  <a:pt x="1738039" y="0"/>
                </a:lnTo>
                <a:lnTo>
                  <a:pt x="1738039" y="238981"/>
                </a:lnTo>
                <a:lnTo>
                  <a:pt x="0" y="238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7209383" y="986214"/>
            <a:ext cx="10049917" cy="848360"/>
          </a:xfrm>
          <a:prstGeom prst="rect">
            <a:avLst/>
          </a:prstGeom>
        </p:spPr>
        <p:txBody>
          <a:bodyPr anchor="t" rtlCol="false" tIns="0" lIns="0" bIns="0" rIns="0">
            <a:spAutoFit/>
          </a:bodyPr>
          <a:lstStyle/>
          <a:p>
            <a:pPr algn="ctr">
              <a:lnSpc>
                <a:spcPts val="6399"/>
              </a:lnSpc>
            </a:pPr>
            <a:r>
              <a:rPr lang="en-US" sz="6399">
                <a:solidFill>
                  <a:srgbClr val="025442"/>
                </a:solidFill>
                <a:latin typeface="Rubik One"/>
                <a:ea typeface="Rubik One"/>
                <a:cs typeface="Rubik One"/>
                <a:sym typeface="Rubik One"/>
              </a:rPr>
              <a:t>TARGET USER GROUPS</a:t>
            </a:r>
          </a:p>
        </p:txBody>
      </p:sp>
      <p:grpSp>
        <p:nvGrpSpPr>
          <p:cNvPr name="Group 20" id="20"/>
          <p:cNvGrpSpPr/>
          <p:nvPr/>
        </p:nvGrpSpPr>
        <p:grpSpPr>
          <a:xfrm rot="0">
            <a:off x="10401740" y="2874012"/>
            <a:ext cx="6857560" cy="2599606"/>
            <a:chOff x="0" y="0"/>
            <a:chExt cx="1234402" cy="467945"/>
          </a:xfrm>
        </p:grpSpPr>
        <p:sp>
          <p:nvSpPr>
            <p:cNvPr name="Freeform 21" id="21"/>
            <p:cNvSpPr/>
            <p:nvPr/>
          </p:nvSpPr>
          <p:spPr>
            <a:xfrm flipH="false" flipV="false" rot="0">
              <a:off x="5254" y="0"/>
              <a:ext cx="1223894" cy="467945"/>
            </a:xfrm>
            <a:custGeom>
              <a:avLst/>
              <a:gdLst/>
              <a:ahLst/>
              <a:cxnLst/>
              <a:rect r="r" b="b" t="t" l="l"/>
              <a:pathLst>
                <a:path h="467945" w="1223894">
                  <a:moveTo>
                    <a:pt x="214880" y="0"/>
                  </a:moveTo>
                  <a:lnTo>
                    <a:pt x="1212213" y="0"/>
                  </a:lnTo>
                  <a:cubicBezTo>
                    <a:pt x="1215957" y="0"/>
                    <a:pt x="1219449" y="1885"/>
                    <a:pt x="1221502" y="5016"/>
                  </a:cubicBezTo>
                  <a:cubicBezTo>
                    <a:pt x="1223555" y="8146"/>
                    <a:pt x="1223894" y="12099"/>
                    <a:pt x="1222403" y="15533"/>
                  </a:cubicBezTo>
                  <a:lnTo>
                    <a:pt x="1032693" y="452411"/>
                  </a:lnTo>
                  <a:cubicBezTo>
                    <a:pt x="1028597" y="461843"/>
                    <a:pt x="1019296" y="467945"/>
                    <a:pt x="1009013" y="467945"/>
                  </a:cubicBezTo>
                  <a:lnTo>
                    <a:pt x="11680" y="467945"/>
                  </a:lnTo>
                  <a:cubicBezTo>
                    <a:pt x="7937" y="467945"/>
                    <a:pt x="4445" y="466059"/>
                    <a:pt x="2392" y="462929"/>
                  </a:cubicBezTo>
                  <a:cubicBezTo>
                    <a:pt x="339" y="459799"/>
                    <a:pt x="0" y="455845"/>
                    <a:pt x="1491" y="452411"/>
                  </a:cubicBezTo>
                  <a:lnTo>
                    <a:pt x="191201" y="15533"/>
                  </a:lnTo>
                  <a:cubicBezTo>
                    <a:pt x="195296" y="6102"/>
                    <a:pt x="204598" y="0"/>
                    <a:pt x="214880" y="0"/>
                  </a:cubicBezTo>
                  <a:close/>
                </a:path>
              </a:pathLst>
            </a:custGeom>
            <a:solidFill>
              <a:srgbClr val="FEFEFE"/>
            </a:solidFill>
            <a:ln cap="sq">
              <a:noFill/>
              <a:prstDash val="lgDash"/>
              <a:miter/>
            </a:ln>
          </p:spPr>
        </p:sp>
        <p:sp>
          <p:nvSpPr>
            <p:cNvPr name="TextBox 22" id="22"/>
            <p:cNvSpPr txBox="true"/>
            <p:nvPr/>
          </p:nvSpPr>
          <p:spPr>
            <a:xfrm>
              <a:off x="101600" y="-38100"/>
              <a:ext cx="1031202" cy="50604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2255328" y="2749029"/>
            <a:ext cx="5138205" cy="779676"/>
            <a:chOff x="0" y="0"/>
            <a:chExt cx="2625730" cy="398431"/>
          </a:xfrm>
        </p:grpSpPr>
        <p:sp>
          <p:nvSpPr>
            <p:cNvPr name="Freeform 24" id="24"/>
            <p:cNvSpPr/>
            <p:nvPr/>
          </p:nvSpPr>
          <p:spPr>
            <a:xfrm flipH="false" flipV="false" rot="0">
              <a:off x="8079" y="0"/>
              <a:ext cx="2609571" cy="398431"/>
            </a:xfrm>
            <a:custGeom>
              <a:avLst/>
              <a:gdLst/>
              <a:ahLst/>
              <a:cxnLst/>
              <a:rect r="r" b="b" t="t" l="l"/>
              <a:pathLst>
                <a:path h="398431" w="2609571">
                  <a:moveTo>
                    <a:pt x="217722" y="0"/>
                  </a:moveTo>
                  <a:lnTo>
                    <a:pt x="2595050" y="0"/>
                  </a:lnTo>
                  <a:cubicBezTo>
                    <a:pt x="2599868" y="0"/>
                    <a:pt x="2604339" y="2505"/>
                    <a:pt x="2606856" y="6613"/>
                  </a:cubicBezTo>
                  <a:cubicBezTo>
                    <a:pt x="2609372" y="10721"/>
                    <a:pt x="2609572" y="15842"/>
                    <a:pt x="2607383" y="20134"/>
                  </a:cubicBezTo>
                  <a:lnTo>
                    <a:pt x="2424720" y="378297"/>
                  </a:lnTo>
                  <a:cubicBezTo>
                    <a:pt x="2418418" y="390653"/>
                    <a:pt x="2405720" y="398431"/>
                    <a:pt x="2391850" y="398431"/>
                  </a:cubicBezTo>
                  <a:lnTo>
                    <a:pt x="14522" y="398431"/>
                  </a:lnTo>
                  <a:cubicBezTo>
                    <a:pt x="9704" y="398431"/>
                    <a:pt x="5233" y="395926"/>
                    <a:pt x="2717" y="391818"/>
                  </a:cubicBezTo>
                  <a:cubicBezTo>
                    <a:pt x="200" y="387710"/>
                    <a:pt x="0" y="382589"/>
                    <a:pt x="2189" y="378297"/>
                  </a:cubicBezTo>
                  <a:lnTo>
                    <a:pt x="184853" y="20134"/>
                  </a:lnTo>
                  <a:cubicBezTo>
                    <a:pt x="191154" y="7778"/>
                    <a:pt x="203852" y="0"/>
                    <a:pt x="217722" y="0"/>
                  </a:cubicBezTo>
                  <a:close/>
                </a:path>
              </a:pathLst>
            </a:custGeom>
            <a:solidFill>
              <a:srgbClr val="00B58F"/>
            </a:solidFill>
          </p:spPr>
        </p:sp>
        <p:sp>
          <p:nvSpPr>
            <p:cNvPr name="TextBox 25" id="25"/>
            <p:cNvSpPr txBox="true"/>
            <p:nvPr/>
          </p:nvSpPr>
          <p:spPr>
            <a:xfrm>
              <a:off x="101600" y="-38100"/>
              <a:ext cx="2422530" cy="436531"/>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11505453" y="3026255"/>
            <a:ext cx="749874" cy="448310"/>
          </a:xfrm>
          <a:prstGeom prst="rect">
            <a:avLst/>
          </a:prstGeom>
        </p:spPr>
        <p:txBody>
          <a:bodyPr anchor="t" rtlCol="false" tIns="0" lIns="0" bIns="0" rIns="0">
            <a:spAutoFit/>
          </a:bodyPr>
          <a:lstStyle/>
          <a:p>
            <a:pPr algn="ctr">
              <a:lnSpc>
                <a:spcPts val="3399"/>
              </a:lnSpc>
            </a:pPr>
            <a:r>
              <a:rPr lang="en-US" sz="3399">
                <a:solidFill>
                  <a:srgbClr val="000000"/>
                </a:solidFill>
                <a:latin typeface="Rubik One"/>
                <a:ea typeface="Rubik One"/>
                <a:cs typeface="Rubik One"/>
                <a:sym typeface="Rubik One"/>
              </a:rPr>
              <a:t>01</a:t>
            </a:r>
          </a:p>
        </p:txBody>
      </p:sp>
      <p:sp>
        <p:nvSpPr>
          <p:cNvPr name="TextBox 27" id="27"/>
          <p:cNvSpPr txBox="true"/>
          <p:nvPr/>
        </p:nvSpPr>
        <p:spPr>
          <a:xfrm rot="0">
            <a:off x="11323324" y="3626699"/>
            <a:ext cx="4916704" cy="1573530"/>
          </a:xfrm>
          <a:prstGeom prst="rect">
            <a:avLst/>
          </a:prstGeom>
        </p:spPr>
        <p:txBody>
          <a:bodyPr anchor="t" rtlCol="false" tIns="0" lIns="0" bIns="0" rIns="0">
            <a:spAutoFit/>
          </a:bodyPr>
          <a:lstStyle/>
          <a:p>
            <a:pPr algn="l" marL="388620" indent="-194310" lvl="1">
              <a:lnSpc>
                <a:spcPts val="2520"/>
              </a:lnSpc>
              <a:buFont typeface="Arial"/>
              <a:buChar char="•"/>
            </a:pPr>
            <a:r>
              <a:rPr lang="en-US" sz="1800" spc="44">
                <a:solidFill>
                  <a:srgbClr val="000000"/>
                </a:solidFill>
                <a:latin typeface="Bricolage Grotesque"/>
                <a:ea typeface="Bricolage Grotesque"/>
                <a:cs typeface="Bricolage Grotesque"/>
                <a:sym typeface="Bricolage Grotesque"/>
              </a:rPr>
              <a:t>Want to und</a:t>
            </a:r>
            <a:r>
              <a:rPr lang="en-US" sz="1800" spc="44">
                <a:solidFill>
                  <a:srgbClr val="000000"/>
                </a:solidFill>
                <a:latin typeface="Bricolage Grotesque"/>
                <a:ea typeface="Bricolage Grotesque"/>
                <a:cs typeface="Bricolage Grotesque"/>
                <a:sym typeface="Bricolage Grotesque"/>
              </a:rPr>
              <a:t>erstand adoption of brands and models to benchmark against </a:t>
            </a:r>
            <a:r>
              <a:rPr lang="en-US" sz="1800" spc="44">
                <a:solidFill>
                  <a:srgbClr val="000000"/>
                </a:solidFill>
                <a:latin typeface="Bricolage Grotesque"/>
                <a:ea typeface="Bricolage Grotesque"/>
                <a:cs typeface="Bricolage Grotesque"/>
                <a:sym typeface="Bricolage Grotesque"/>
              </a:rPr>
              <a:t>co</a:t>
            </a:r>
            <a:r>
              <a:rPr lang="en-US" sz="1800" spc="44">
                <a:solidFill>
                  <a:srgbClr val="000000"/>
                </a:solidFill>
                <a:latin typeface="Bricolage Grotesque"/>
                <a:ea typeface="Bricolage Grotesque"/>
                <a:cs typeface="Bricolage Grotesque"/>
                <a:sym typeface="Bricolage Grotesque"/>
              </a:rPr>
              <a:t>m</a:t>
            </a:r>
            <a:r>
              <a:rPr lang="en-US" sz="1800" spc="44">
                <a:solidFill>
                  <a:srgbClr val="000000"/>
                </a:solidFill>
                <a:latin typeface="Bricolage Grotesque"/>
                <a:ea typeface="Bricolage Grotesque"/>
                <a:cs typeface="Bricolage Grotesque"/>
                <a:sym typeface="Bricolage Grotesque"/>
              </a:rPr>
              <a:t>peti</a:t>
            </a:r>
            <a:r>
              <a:rPr lang="en-US" sz="1800" spc="44">
                <a:solidFill>
                  <a:srgbClr val="000000"/>
                </a:solidFill>
                <a:latin typeface="Bricolage Grotesque"/>
                <a:ea typeface="Bricolage Grotesque"/>
                <a:cs typeface="Bricolage Grotesque"/>
                <a:sym typeface="Bricolage Grotesque"/>
              </a:rPr>
              <a:t>tor</a:t>
            </a:r>
            <a:r>
              <a:rPr lang="en-US" sz="1800" spc="44">
                <a:solidFill>
                  <a:srgbClr val="000000"/>
                </a:solidFill>
                <a:latin typeface="Bricolage Grotesque"/>
                <a:ea typeface="Bricolage Grotesque"/>
                <a:cs typeface="Bricolage Grotesque"/>
                <a:sym typeface="Bricolage Grotesque"/>
              </a:rPr>
              <a:t>s.</a:t>
            </a:r>
          </a:p>
          <a:p>
            <a:pPr algn="l" marL="388620" indent="-194310" lvl="1">
              <a:lnSpc>
                <a:spcPts val="2520"/>
              </a:lnSpc>
              <a:buFont typeface="Arial"/>
              <a:buChar char="•"/>
            </a:pPr>
            <a:r>
              <a:rPr lang="en-US" sz="1800" spc="44">
                <a:solidFill>
                  <a:srgbClr val="000000"/>
                </a:solidFill>
                <a:latin typeface="Bricolage Grotesque"/>
                <a:ea typeface="Bricolage Grotesque"/>
                <a:cs typeface="Bricolage Grotesque"/>
                <a:sym typeface="Bricolage Grotesque"/>
              </a:rPr>
              <a:t>Use</a:t>
            </a:r>
            <a:r>
              <a:rPr lang="en-US" sz="1800" spc="44">
                <a:solidFill>
                  <a:srgbClr val="000000"/>
                </a:solidFill>
                <a:latin typeface="Bricolage Grotesque"/>
                <a:ea typeface="Bricolage Grotesque"/>
                <a:cs typeface="Bricolage Grotesque"/>
                <a:sym typeface="Bricolage Grotesque"/>
              </a:rPr>
              <a:t> ins</a:t>
            </a:r>
            <a:r>
              <a:rPr lang="en-US" sz="1800" spc="44">
                <a:solidFill>
                  <a:srgbClr val="000000"/>
                </a:solidFill>
                <a:latin typeface="Bricolage Grotesque"/>
                <a:ea typeface="Bricolage Grotesque"/>
                <a:cs typeface="Bricolage Grotesque"/>
                <a:sym typeface="Bricolage Grotesque"/>
              </a:rPr>
              <a:t>ights to</a:t>
            </a:r>
            <a:r>
              <a:rPr lang="en-US" sz="1800" spc="44">
                <a:solidFill>
                  <a:srgbClr val="000000"/>
                </a:solidFill>
                <a:latin typeface="Bricolage Grotesque"/>
                <a:ea typeface="Bricolage Grotesque"/>
                <a:cs typeface="Bricolage Grotesque"/>
                <a:sym typeface="Bricolage Grotesque"/>
              </a:rPr>
              <a:t> r</a:t>
            </a:r>
            <a:r>
              <a:rPr lang="en-US" sz="1800" spc="44">
                <a:solidFill>
                  <a:srgbClr val="000000"/>
                </a:solidFill>
                <a:latin typeface="Bricolage Grotesque"/>
                <a:ea typeface="Bricolage Grotesque"/>
                <a:cs typeface="Bricolage Grotesque"/>
                <a:sym typeface="Bricolage Grotesque"/>
              </a:rPr>
              <a:t>efine p</a:t>
            </a:r>
            <a:r>
              <a:rPr lang="en-US" sz="1800" spc="44">
                <a:solidFill>
                  <a:srgbClr val="000000"/>
                </a:solidFill>
                <a:latin typeface="Bricolage Grotesque"/>
                <a:ea typeface="Bricolage Grotesque"/>
                <a:cs typeface="Bricolage Grotesque"/>
                <a:sym typeface="Bricolage Grotesque"/>
              </a:rPr>
              <a:t>ro</a:t>
            </a:r>
            <a:r>
              <a:rPr lang="en-US" sz="1800" spc="44">
                <a:solidFill>
                  <a:srgbClr val="000000"/>
                </a:solidFill>
                <a:latin typeface="Bricolage Grotesque"/>
                <a:ea typeface="Bricolage Grotesque"/>
                <a:cs typeface="Bricolage Grotesque"/>
                <a:sym typeface="Bricolage Grotesque"/>
              </a:rPr>
              <a:t>duct str</a:t>
            </a:r>
            <a:r>
              <a:rPr lang="en-US" sz="1800" spc="44">
                <a:solidFill>
                  <a:srgbClr val="000000"/>
                </a:solidFill>
                <a:latin typeface="Bricolage Grotesque"/>
                <a:ea typeface="Bricolage Grotesque"/>
                <a:cs typeface="Bricolage Grotesque"/>
                <a:sym typeface="Bricolage Grotesque"/>
              </a:rPr>
              <a:t>a</a:t>
            </a:r>
            <a:r>
              <a:rPr lang="en-US" sz="1800" spc="44">
                <a:solidFill>
                  <a:srgbClr val="000000"/>
                </a:solidFill>
                <a:latin typeface="Bricolage Grotesque"/>
                <a:ea typeface="Bricolage Grotesque"/>
                <a:cs typeface="Bricolage Grotesque"/>
                <a:sym typeface="Bricolage Grotesque"/>
              </a:rPr>
              <a:t>t</a:t>
            </a:r>
            <a:r>
              <a:rPr lang="en-US" sz="1800" spc="44">
                <a:solidFill>
                  <a:srgbClr val="000000"/>
                </a:solidFill>
                <a:latin typeface="Bricolage Grotesque"/>
                <a:ea typeface="Bricolage Grotesque"/>
                <a:cs typeface="Bricolage Grotesque"/>
                <a:sym typeface="Bricolage Grotesque"/>
              </a:rPr>
              <a:t>eg</a:t>
            </a:r>
            <a:r>
              <a:rPr lang="en-US" sz="1800" spc="44">
                <a:solidFill>
                  <a:srgbClr val="000000"/>
                </a:solidFill>
                <a:latin typeface="Bricolage Grotesque"/>
                <a:ea typeface="Bricolage Grotesque"/>
                <a:cs typeface="Bricolage Grotesque"/>
                <a:sym typeface="Bricolage Grotesque"/>
              </a:rPr>
              <a:t>i</a:t>
            </a:r>
            <a:r>
              <a:rPr lang="en-US" sz="1800" spc="44">
                <a:solidFill>
                  <a:srgbClr val="000000"/>
                </a:solidFill>
                <a:latin typeface="Bricolage Grotesque"/>
                <a:ea typeface="Bricolage Grotesque"/>
                <a:cs typeface="Bricolage Grotesque"/>
                <a:sym typeface="Bricolage Grotesque"/>
              </a:rPr>
              <a:t>e</a:t>
            </a:r>
            <a:r>
              <a:rPr lang="en-US" sz="1800" spc="44">
                <a:solidFill>
                  <a:srgbClr val="000000"/>
                </a:solidFill>
                <a:latin typeface="Bricolage Grotesque"/>
                <a:ea typeface="Bricolage Grotesque"/>
                <a:cs typeface="Bricolage Grotesque"/>
                <a:sym typeface="Bricolage Grotesque"/>
              </a:rPr>
              <a:t>s and al</a:t>
            </a:r>
            <a:r>
              <a:rPr lang="en-US" sz="1800" spc="44">
                <a:solidFill>
                  <a:srgbClr val="000000"/>
                </a:solidFill>
                <a:latin typeface="Bricolage Grotesque"/>
                <a:ea typeface="Bricolage Grotesque"/>
                <a:cs typeface="Bricolage Grotesque"/>
                <a:sym typeface="Bricolage Grotesque"/>
              </a:rPr>
              <a:t>ig</a:t>
            </a:r>
            <a:r>
              <a:rPr lang="en-US" sz="1800" spc="44">
                <a:solidFill>
                  <a:srgbClr val="000000"/>
                </a:solidFill>
                <a:latin typeface="Bricolage Grotesque"/>
                <a:ea typeface="Bricolage Grotesque"/>
                <a:cs typeface="Bricolage Grotesque"/>
                <a:sym typeface="Bricolage Grotesque"/>
              </a:rPr>
              <a:t>n</a:t>
            </a:r>
            <a:r>
              <a:rPr lang="en-US" sz="1800" spc="44">
                <a:solidFill>
                  <a:srgbClr val="000000"/>
                </a:solidFill>
                <a:latin typeface="Bricolage Grotesque"/>
                <a:ea typeface="Bricolage Grotesque"/>
                <a:cs typeface="Bricolage Grotesque"/>
                <a:sym typeface="Bricolage Grotesque"/>
              </a:rPr>
              <a:t> w</a:t>
            </a:r>
            <a:r>
              <a:rPr lang="en-US" sz="1800" spc="44">
                <a:solidFill>
                  <a:srgbClr val="000000"/>
                </a:solidFill>
                <a:latin typeface="Bricolage Grotesque"/>
                <a:ea typeface="Bricolage Grotesque"/>
                <a:cs typeface="Bricolage Grotesque"/>
                <a:sym typeface="Bricolage Grotesque"/>
              </a:rPr>
              <a:t>ith con</a:t>
            </a:r>
            <a:r>
              <a:rPr lang="en-US" sz="1800" spc="44">
                <a:solidFill>
                  <a:srgbClr val="000000"/>
                </a:solidFill>
                <a:latin typeface="Bricolage Grotesque"/>
                <a:ea typeface="Bricolage Grotesque"/>
                <a:cs typeface="Bricolage Grotesque"/>
                <a:sym typeface="Bricolage Grotesque"/>
              </a:rPr>
              <a:t>sum</a:t>
            </a:r>
            <a:r>
              <a:rPr lang="en-US" sz="1800" spc="44">
                <a:solidFill>
                  <a:srgbClr val="000000"/>
                </a:solidFill>
                <a:latin typeface="Bricolage Grotesque"/>
                <a:ea typeface="Bricolage Grotesque"/>
                <a:cs typeface="Bricolage Grotesque"/>
                <a:sym typeface="Bricolage Grotesque"/>
              </a:rPr>
              <a:t>er</a:t>
            </a:r>
            <a:r>
              <a:rPr lang="en-US" sz="1800" spc="44">
                <a:solidFill>
                  <a:srgbClr val="000000"/>
                </a:solidFill>
                <a:latin typeface="Bricolage Grotesque"/>
                <a:ea typeface="Bricolage Grotesque"/>
                <a:cs typeface="Bricolage Grotesque"/>
                <a:sym typeface="Bricolage Grotesque"/>
              </a:rPr>
              <a:t> demand</a:t>
            </a:r>
            <a:r>
              <a:rPr lang="en-US" sz="1800" spc="44">
                <a:solidFill>
                  <a:srgbClr val="000000"/>
                </a:solidFill>
                <a:latin typeface="Bricolage Grotesque"/>
                <a:ea typeface="Bricolage Grotesque"/>
                <a:cs typeface="Bricolage Grotesque"/>
                <a:sym typeface="Bricolage Grotesque"/>
              </a:rPr>
              <a:t>.</a:t>
            </a:r>
          </a:p>
        </p:txBody>
      </p:sp>
      <p:sp>
        <p:nvSpPr>
          <p:cNvPr name="TextBox 28" id="28"/>
          <p:cNvSpPr txBox="true"/>
          <p:nvPr/>
        </p:nvSpPr>
        <p:spPr>
          <a:xfrm rot="0">
            <a:off x="13036378" y="2908265"/>
            <a:ext cx="3268861" cy="527879"/>
          </a:xfrm>
          <a:prstGeom prst="rect">
            <a:avLst/>
          </a:prstGeom>
        </p:spPr>
        <p:txBody>
          <a:bodyPr anchor="t" rtlCol="false" tIns="0" lIns="0" bIns="0" rIns="0">
            <a:spAutoFit/>
          </a:bodyPr>
          <a:lstStyle/>
          <a:p>
            <a:pPr algn="l">
              <a:lnSpc>
                <a:spcPts val="3907"/>
              </a:lnSpc>
            </a:pPr>
            <a:r>
              <a:rPr lang="en-US" sz="3907">
                <a:solidFill>
                  <a:srgbClr val="FEFEFE"/>
                </a:solidFill>
                <a:latin typeface="Rubik One"/>
                <a:ea typeface="Rubik One"/>
                <a:cs typeface="Rubik One"/>
                <a:sym typeface="Rubik One"/>
              </a:rPr>
              <a:t>Background</a:t>
            </a:r>
          </a:p>
        </p:txBody>
      </p:sp>
      <p:sp>
        <p:nvSpPr>
          <p:cNvPr name="TextBox 29" id="29"/>
          <p:cNvSpPr txBox="true"/>
          <p:nvPr/>
        </p:nvSpPr>
        <p:spPr>
          <a:xfrm rot="0">
            <a:off x="6196299" y="3267392"/>
            <a:ext cx="5684091" cy="1231684"/>
          </a:xfrm>
          <a:prstGeom prst="rect">
            <a:avLst/>
          </a:prstGeom>
        </p:spPr>
        <p:txBody>
          <a:bodyPr anchor="t" rtlCol="false" tIns="0" lIns="0" bIns="0" rIns="0">
            <a:spAutoFit/>
          </a:bodyPr>
          <a:lstStyle/>
          <a:p>
            <a:pPr algn="l">
              <a:lnSpc>
                <a:spcPts val="4609"/>
              </a:lnSpc>
            </a:pPr>
            <a:r>
              <a:rPr lang="en-US" sz="4609" b="true">
                <a:solidFill>
                  <a:srgbClr val="00B58F"/>
                </a:solidFill>
                <a:latin typeface="Poppins Bold"/>
                <a:ea typeface="Poppins Bold"/>
                <a:cs typeface="Poppins Bold"/>
                <a:sym typeface="Poppins Bold"/>
              </a:rPr>
              <a:t>OEMs &amp;</a:t>
            </a:r>
          </a:p>
          <a:p>
            <a:pPr algn="l">
              <a:lnSpc>
                <a:spcPts val="4609"/>
              </a:lnSpc>
            </a:pPr>
            <a:r>
              <a:rPr lang="en-US" sz="4609" b="true">
                <a:solidFill>
                  <a:srgbClr val="00B58F"/>
                </a:solidFill>
                <a:latin typeface="Poppins Bold"/>
                <a:ea typeface="Poppins Bold"/>
                <a:cs typeface="Poppins Bold"/>
                <a:sym typeface="Poppins Bold"/>
              </a:rPr>
              <a:t>Dealerships</a:t>
            </a:r>
          </a:p>
        </p:txBody>
      </p:sp>
      <p:grpSp>
        <p:nvGrpSpPr>
          <p:cNvPr name="Group 30" id="30"/>
          <p:cNvGrpSpPr/>
          <p:nvPr/>
        </p:nvGrpSpPr>
        <p:grpSpPr>
          <a:xfrm rot="0">
            <a:off x="437217" y="6658694"/>
            <a:ext cx="7669216" cy="2599606"/>
            <a:chOff x="0" y="0"/>
            <a:chExt cx="1380505" cy="467945"/>
          </a:xfrm>
        </p:grpSpPr>
        <p:sp>
          <p:nvSpPr>
            <p:cNvPr name="Freeform 31" id="31"/>
            <p:cNvSpPr/>
            <p:nvPr/>
          </p:nvSpPr>
          <p:spPr>
            <a:xfrm flipH="false" flipV="false" rot="0">
              <a:off x="4698" y="0"/>
              <a:ext cx="1371109" cy="467945"/>
            </a:xfrm>
            <a:custGeom>
              <a:avLst/>
              <a:gdLst/>
              <a:ahLst/>
              <a:cxnLst/>
              <a:rect r="r" b="b" t="t" l="l"/>
              <a:pathLst>
                <a:path h="467945" w="1371109">
                  <a:moveTo>
                    <a:pt x="213644" y="0"/>
                  </a:moveTo>
                  <a:lnTo>
                    <a:pt x="1360665" y="0"/>
                  </a:lnTo>
                  <a:cubicBezTo>
                    <a:pt x="1364012" y="0"/>
                    <a:pt x="1367134" y="1686"/>
                    <a:pt x="1368970" y="4485"/>
                  </a:cubicBezTo>
                  <a:cubicBezTo>
                    <a:pt x="1370806" y="7284"/>
                    <a:pt x="1371109" y="10819"/>
                    <a:pt x="1369776" y="13889"/>
                  </a:cubicBezTo>
                  <a:lnTo>
                    <a:pt x="1178638" y="454055"/>
                  </a:lnTo>
                  <a:cubicBezTo>
                    <a:pt x="1174976" y="462489"/>
                    <a:pt x="1166659" y="467945"/>
                    <a:pt x="1157465" y="467945"/>
                  </a:cubicBezTo>
                  <a:lnTo>
                    <a:pt x="10444" y="467945"/>
                  </a:lnTo>
                  <a:cubicBezTo>
                    <a:pt x="7097" y="467945"/>
                    <a:pt x="3975" y="466259"/>
                    <a:pt x="2139" y="463460"/>
                  </a:cubicBezTo>
                  <a:cubicBezTo>
                    <a:pt x="303" y="460661"/>
                    <a:pt x="0" y="457126"/>
                    <a:pt x="1333" y="454055"/>
                  </a:cubicBezTo>
                  <a:lnTo>
                    <a:pt x="192471" y="13889"/>
                  </a:lnTo>
                  <a:cubicBezTo>
                    <a:pt x="196133" y="5456"/>
                    <a:pt x="204450" y="0"/>
                    <a:pt x="213644" y="0"/>
                  </a:cubicBezTo>
                  <a:close/>
                </a:path>
              </a:pathLst>
            </a:custGeom>
            <a:solidFill>
              <a:srgbClr val="FEFEFE"/>
            </a:solidFill>
            <a:ln cap="sq">
              <a:noFill/>
              <a:prstDash val="lgDash"/>
              <a:miter/>
            </a:ln>
          </p:spPr>
        </p:sp>
        <p:sp>
          <p:nvSpPr>
            <p:cNvPr name="TextBox 32" id="32"/>
            <p:cNvSpPr txBox="true"/>
            <p:nvPr/>
          </p:nvSpPr>
          <p:spPr>
            <a:xfrm>
              <a:off x="101600" y="-38100"/>
              <a:ext cx="1177305" cy="506045"/>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2290805" y="6533710"/>
            <a:ext cx="5940501" cy="779676"/>
            <a:chOff x="0" y="0"/>
            <a:chExt cx="3035721" cy="398431"/>
          </a:xfrm>
        </p:grpSpPr>
        <p:sp>
          <p:nvSpPr>
            <p:cNvPr name="Freeform 34" id="34"/>
            <p:cNvSpPr/>
            <p:nvPr/>
          </p:nvSpPr>
          <p:spPr>
            <a:xfrm flipH="false" flipV="false" rot="0">
              <a:off x="6988" y="0"/>
              <a:ext cx="3021744" cy="398431"/>
            </a:xfrm>
            <a:custGeom>
              <a:avLst/>
              <a:gdLst/>
              <a:ahLst/>
              <a:cxnLst/>
              <a:rect r="r" b="b" t="t" l="l"/>
              <a:pathLst>
                <a:path h="398431" w="3021744">
                  <a:moveTo>
                    <a:pt x="215761" y="0"/>
                  </a:moveTo>
                  <a:lnTo>
                    <a:pt x="3009184" y="0"/>
                  </a:lnTo>
                  <a:cubicBezTo>
                    <a:pt x="3013351" y="0"/>
                    <a:pt x="3017219" y="2166"/>
                    <a:pt x="3019395" y="5720"/>
                  </a:cubicBezTo>
                  <a:cubicBezTo>
                    <a:pt x="3021572" y="9273"/>
                    <a:pt x="3021745" y="13702"/>
                    <a:pt x="3019851" y="17415"/>
                  </a:cubicBezTo>
                  <a:lnTo>
                    <a:pt x="2834414" y="381016"/>
                  </a:lnTo>
                  <a:cubicBezTo>
                    <a:pt x="2828964" y="391703"/>
                    <a:pt x="2817981" y="398431"/>
                    <a:pt x="2805984" y="398431"/>
                  </a:cubicBezTo>
                  <a:lnTo>
                    <a:pt x="12561" y="398431"/>
                  </a:lnTo>
                  <a:cubicBezTo>
                    <a:pt x="8394" y="398431"/>
                    <a:pt x="4526" y="396264"/>
                    <a:pt x="2350" y="392711"/>
                  </a:cubicBezTo>
                  <a:cubicBezTo>
                    <a:pt x="173" y="389158"/>
                    <a:pt x="0" y="384728"/>
                    <a:pt x="1893" y="381016"/>
                  </a:cubicBezTo>
                  <a:lnTo>
                    <a:pt x="187331" y="17415"/>
                  </a:lnTo>
                  <a:cubicBezTo>
                    <a:pt x="192781" y="6728"/>
                    <a:pt x="203764" y="0"/>
                    <a:pt x="215761" y="0"/>
                  </a:cubicBezTo>
                  <a:close/>
                </a:path>
              </a:pathLst>
            </a:custGeom>
            <a:solidFill>
              <a:srgbClr val="00B58F"/>
            </a:solidFill>
          </p:spPr>
        </p:sp>
        <p:sp>
          <p:nvSpPr>
            <p:cNvPr name="TextBox 35" id="35"/>
            <p:cNvSpPr txBox="true"/>
            <p:nvPr/>
          </p:nvSpPr>
          <p:spPr>
            <a:xfrm>
              <a:off x="101600" y="-38100"/>
              <a:ext cx="2832521" cy="436531"/>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1540930" y="6810937"/>
            <a:ext cx="749874" cy="448310"/>
          </a:xfrm>
          <a:prstGeom prst="rect">
            <a:avLst/>
          </a:prstGeom>
        </p:spPr>
        <p:txBody>
          <a:bodyPr anchor="t" rtlCol="false" tIns="0" lIns="0" bIns="0" rIns="0">
            <a:spAutoFit/>
          </a:bodyPr>
          <a:lstStyle/>
          <a:p>
            <a:pPr algn="ctr">
              <a:lnSpc>
                <a:spcPts val="3399"/>
              </a:lnSpc>
            </a:pPr>
            <a:r>
              <a:rPr lang="en-US" sz="3399">
                <a:solidFill>
                  <a:srgbClr val="000000"/>
                </a:solidFill>
                <a:latin typeface="Rubik One"/>
                <a:ea typeface="Rubik One"/>
                <a:cs typeface="Rubik One"/>
                <a:sym typeface="Rubik One"/>
              </a:rPr>
              <a:t>02</a:t>
            </a:r>
          </a:p>
        </p:txBody>
      </p:sp>
      <p:sp>
        <p:nvSpPr>
          <p:cNvPr name="TextBox 37" id="37"/>
          <p:cNvSpPr txBox="true"/>
          <p:nvPr/>
        </p:nvSpPr>
        <p:spPr>
          <a:xfrm rot="0">
            <a:off x="1301651" y="7420906"/>
            <a:ext cx="5895866" cy="1539749"/>
          </a:xfrm>
          <a:prstGeom prst="rect">
            <a:avLst/>
          </a:prstGeom>
        </p:spPr>
        <p:txBody>
          <a:bodyPr anchor="t" rtlCol="false" tIns="0" lIns="0" bIns="0" rIns="0">
            <a:spAutoFit/>
          </a:bodyPr>
          <a:lstStyle/>
          <a:p>
            <a:pPr algn="l" marL="382442" indent="-191221" lvl="1">
              <a:lnSpc>
                <a:spcPts val="2479"/>
              </a:lnSpc>
              <a:buFont typeface="Arial"/>
              <a:buChar char="•"/>
            </a:pPr>
            <a:r>
              <a:rPr lang="en-US" sz="1771" spc="44">
                <a:solidFill>
                  <a:srgbClr val="000000"/>
                </a:solidFill>
                <a:latin typeface="Bricolage Grotesque"/>
                <a:ea typeface="Bricolage Grotesque"/>
                <a:cs typeface="Bricolage Grotesque"/>
                <a:sym typeface="Bricolage Grotesque"/>
              </a:rPr>
              <a:t>Co</a:t>
            </a:r>
            <a:r>
              <a:rPr lang="en-US" sz="1771" spc="44">
                <a:solidFill>
                  <a:srgbClr val="000000"/>
                </a:solidFill>
                <a:latin typeface="Bricolage Grotesque"/>
                <a:ea typeface="Bricolage Grotesque"/>
                <a:cs typeface="Bricolage Grotesque"/>
                <a:sym typeface="Bricolage Grotesque"/>
              </a:rPr>
              <a:t>mpare Tesla’s</a:t>
            </a:r>
            <a:r>
              <a:rPr lang="en-US" sz="1771" spc="44">
                <a:solidFill>
                  <a:srgbClr val="000000"/>
                </a:solidFill>
                <a:latin typeface="Bricolage Grotesque"/>
                <a:ea typeface="Bricolage Grotesque"/>
                <a:cs typeface="Bricolage Grotesque"/>
                <a:sym typeface="Bricolage Grotesque"/>
              </a:rPr>
              <a:t> mark</a:t>
            </a:r>
            <a:r>
              <a:rPr lang="en-US" sz="1771" spc="44">
                <a:solidFill>
                  <a:srgbClr val="000000"/>
                </a:solidFill>
                <a:latin typeface="Bricolage Grotesque"/>
                <a:ea typeface="Bricolage Grotesque"/>
                <a:cs typeface="Bricolage Grotesque"/>
                <a:sym typeface="Bricolage Grotesque"/>
              </a:rPr>
              <a:t>e</a:t>
            </a:r>
            <a:r>
              <a:rPr lang="en-US" sz="1771" spc="44">
                <a:solidFill>
                  <a:srgbClr val="000000"/>
                </a:solidFill>
                <a:latin typeface="Bricolage Grotesque"/>
                <a:ea typeface="Bricolage Grotesque"/>
                <a:cs typeface="Bricolage Grotesque"/>
                <a:sym typeface="Bricolage Grotesque"/>
              </a:rPr>
              <a:t>t s</a:t>
            </a:r>
            <a:r>
              <a:rPr lang="en-US" sz="1771" spc="44">
                <a:solidFill>
                  <a:srgbClr val="000000"/>
                </a:solidFill>
                <a:latin typeface="Bricolage Grotesque"/>
                <a:ea typeface="Bricolage Grotesque"/>
                <a:cs typeface="Bricolage Grotesque"/>
                <a:sym typeface="Bricolage Grotesque"/>
              </a:rPr>
              <a:t>har</a:t>
            </a:r>
            <a:r>
              <a:rPr lang="en-US" sz="1771" spc="44">
                <a:solidFill>
                  <a:srgbClr val="000000"/>
                </a:solidFill>
                <a:latin typeface="Bricolage Grotesque"/>
                <a:ea typeface="Bricolage Grotesque"/>
                <a:cs typeface="Bricolage Grotesque"/>
                <a:sym typeface="Bricolage Grotesque"/>
              </a:rPr>
              <a:t>e w</a:t>
            </a:r>
            <a:r>
              <a:rPr lang="en-US" sz="1771" spc="44">
                <a:solidFill>
                  <a:srgbClr val="000000"/>
                </a:solidFill>
                <a:latin typeface="Bricolage Grotesque"/>
                <a:ea typeface="Bricolage Grotesque"/>
                <a:cs typeface="Bricolage Grotesque"/>
                <a:sym typeface="Bricolage Grotesque"/>
              </a:rPr>
              <a:t>ith N</a:t>
            </a:r>
            <a:r>
              <a:rPr lang="en-US" sz="1771" spc="44">
                <a:solidFill>
                  <a:srgbClr val="000000"/>
                </a:solidFill>
                <a:latin typeface="Bricolage Grotesque"/>
                <a:ea typeface="Bricolage Grotesque"/>
                <a:cs typeface="Bricolage Grotesque"/>
                <a:sym typeface="Bricolage Grotesque"/>
              </a:rPr>
              <a:t>issan, Che</a:t>
            </a:r>
            <a:r>
              <a:rPr lang="en-US" sz="1771" spc="44">
                <a:solidFill>
                  <a:srgbClr val="000000"/>
                </a:solidFill>
                <a:latin typeface="Bricolage Grotesque"/>
                <a:ea typeface="Bricolage Grotesque"/>
                <a:cs typeface="Bricolage Grotesque"/>
                <a:sym typeface="Bricolage Grotesque"/>
              </a:rPr>
              <a:t>vrol</a:t>
            </a:r>
            <a:r>
              <a:rPr lang="en-US" sz="1771" spc="44">
                <a:solidFill>
                  <a:srgbClr val="000000"/>
                </a:solidFill>
                <a:latin typeface="Bricolage Grotesque"/>
                <a:ea typeface="Bricolage Grotesque"/>
                <a:cs typeface="Bricolage Grotesque"/>
                <a:sym typeface="Bricolage Grotesque"/>
              </a:rPr>
              <a:t>et, an</a:t>
            </a:r>
            <a:r>
              <a:rPr lang="en-US" sz="1771" spc="44">
                <a:solidFill>
                  <a:srgbClr val="000000"/>
                </a:solidFill>
                <a:latin typeface="Bricolage Grotesque"/>
                <a:ea typeface="Bricolage Grotesque"/>
                <a:cs typeface="Bricolage Grotesque"/>
                <a:sym typeface="Bricolage Grotesque"/>
              </a:rPr>
              <a:t>d</a:t>
            </a:r>
            <a:r>
              <a:rPr lang="en-US" sz="1771" spc="44">
                <a:solidFill>
                  <a:srgbClr val="000000"/>
                </a:solidFill>
                <a:latin typeface="Bricolage Grotesque"/>
                <a:ea typeface="Bricolage Grotesque"/>
                <a:cs typeface="Bricolage Grotesque"/>
                <a:sym typeface="Bricolage Grotesque"/>
              </a:rPr>
              <a:t> Ford</a:t>
            </a:r>
            <a:r>
              <a:rPr lang="en-US" sz="1771" spc="44">
                <a:solidFill>
                  <a:srgbClr val="000000"/>
                </a:solidFill>
                <a:latin typeface="Bricolage Grotesque"/>
                <a:ea typeface="Bricolage Grotesque"/>
                <a:cs typeface="Bricolage Grotesque"/>
                <a:sym typeface="Bricolage Grotesque"/>
              </a:rPr>
              <a:t>.</a:t>
            </a:r>
          </a:p>
          <a:p>
            <a:pPr algn="l" marL="382442" indent="-191221" lvl="1">
              <a:lnSpc>
                <a:spcPts val="2479"/>
              </a:lnSpc>
              <a:buFont typeface="Arial"/>
              <a:buChar char="•"/>
            </a:pPr>
            <a:r>
              <a:rPr lang="en-US" sz="1771" spc="44">
                <a:solidFill>
                  <a:srgbClr val="000000"/>
                </a:solidFill>
                <a:latin typeface="Bricolage Grotesque"/>
                <a:ea typeface="Bricolage Grotesque"/>
                <a:cs typeface="Bricolage Grotesque"/>
                <a:sym typeface="Bricolage Grotesque"/>
              </a:rPr>
              <a:t>Id</a:t>
            </a:r>
            <a:r>
              <a:rPr lang="en-US" sz="1771" spc="44">
                <a:solidFill>
                  <a:srgbClr val="000000"/>
                </a:solidFill>
                <a:latin typeface="Bricolage Grotesque"/>
                <a:ea typeface="Bricolage Grotesque"/>
                <a:cs typeface="Bricolage Grotesque"/>
                <a:sym typeface="Bricolage Grotesque"/>
              </a:rPr>
              <a:t>ent</a:t>
            </a:r>
            <a:r>
              <a:rPr lang="en-US" sz="1771" spc="44">
                <a:solidFill>
                  <a:srgbClr val="000000"/>
                </a:solidFill>
                <a:latin typeface="Bricolage Grotesque"/>
                <a:ea typeface="Bricolage Grotesque"/>
                <a:cs typeface="Bricolage Grotesque"/>
                <a:sym typeface="Bricolage Grotesque"/>
              </a:rPr>
              <a:t>ify mos</a:t>
            </a:r>
            <a:r>
              <a:rPr lang="en-US" sz="1771" spc="44">
                <a:solidFill>
                  <a:srgbClr val="000000"/>
                </a:solidFill>
                <a:latin typeface="Bricolage Grotesque"/>
                <a:ea typeface="Bricolage Grotesque"/>
                <a:cs typeface="Bricolage Grotesque"/>
                <a:sym typeface="Bricolage Grotesque"/>
              </a:rPr>
              <a:t>t</a:t>
            </a:r>
            <a:r>
              <a:rPr lang="en-US" sz="1771" spc="44">
                <a:solidFill>
                  <a:srgbClr val="000000"/>
                </a:solidFill>
                <a:latin typeface="Bricolage Grotesque"/>
                <a:ea typeface="Bricolage Grotesque"/>
                <a:cs typeface="Bricolage Grotesque"/>
                <a:sym typeface="Bricolage Grotesque"/>
              </a:rPr>
              <a:t> popul</a:t>
            </a:r>
            <a:r>
              <a:rPr lang="en-US" sz="1771" spc="44">
                <a:solidFill>
                  <a:srgbClr val="000000"/>
                </a:solidFill>
                <a:latin typeface="Bricolage Grotesque"/>
                <a:ea typeface="Bricolage Grotesque"/>
                <a:cs typeface="Bricolage Grotesque"/>
                <a:sym typeface="Bricolage Grotesque"/>
              </a:rPr>
              <a:t>ar</a:t>
            </a:r>
            <a:r>
              <a:rPr lang="en-US" sz="1771" spc="44">
                <a:solidFill>
                  <a:srgbClr val="000000"/>
                </a:solidFill>
                <a:latin typeface="Bricolage Grotesque"/>
                <a:ea typeface="Bricolage Grotesque"/>
                <a:cs typeface="Bricolage Grotesque"/>
                <a:sym typeface="Bricolage Grotesque"/>
              </a:rPr>
              <a:t> models </a:t>
            </a:r>
            <a:r>
              <a:rPr lang="en-US" sz="1771" spc="44">
                <a:solidFill>
                  <a:srgbClr val="000000"/>
                </a:solidFill>
                <a:latin typeface="Bricolage Grotesque"/>
                <a:ea typeface="Bricolage Grotesque"/>
                <a:cs typeface="Bricolage Grotesque"/>
                <a:sym typeface="Bricolage Grotesque"/>
              </a:rPr>
              <a:t>across price segm</a:t>
            </a:r>
            <a:r>
              <a:rPr lang="en-US" sz="1771" spc="44">
                <a:solidFill>
                  <a:srgbClr val="000000"/>
                </a:solidFill>
                <a:latin typeface="Bricolage Grotesque"/>
                <a:ea typeface="Bricolage Grotesque"/>
                <a:cs typeface="Bricolage Grotesque"/>
                <a:sym typeface="Bricolage Grotesque"/>
              </a:rPr>
              <a:t>ents</a:t>
            </a:r>
            <a:r>
              <a:rPr lang="en-US" sz="1771" spc="44">
                <a:solidFill>
                  <a:srgbClr val="000000"/>
                </a:solidFill>
                <a:latin typeface="Bricolage Grotesque"/>
                <a:ea typeface="Bricolage Grotesque"/>
                <a:cs typeface="Bricolage Grotesque"/>
                <a:sym typeface="Bricolage Grotesque"/>
              </a:rPr>
              <a:t>.</a:t>
            </a:r>
          </a:p>
          <a:p>
            <a:pPr algn="l" marL="382442" indent="-191221" lvl="1">
              <a:lnSpc>
                <a:spcPts val="2479"/>
              </a:lnSpc>
              <a:buFont typeface="Arial"/>
              <a:buChar char="•"/>
            </a:pPr>
            <a:r>
              <a:rPr lang="en-US" sz="1771" spc="44">
                <a:solidFill>
                  <a:srgbClr val="000000"/>
                </a:solidFill>
                <a:latin typeface="Bricolage Grotesque"/>
                <a:ea typeface="Bricolage Grotesque"/>
                <a:cs typeface="Bricolage Grotesque"/>
                <a:sym typeface="Bricolage Grotesque"/>
              </a:rPr>
              <a:t>Mon</a:t>
            </a:r>
            <a:r>
              <a:rPr lang="en-US" sz="1771" spc="44">
                <a:solidFill>
                  <a:srgbClr val="000000"/>
                </a:solidFill>
                <a:latin typeface="Bricolage Grotesque"/>
                <a:ea typeface="Bricolage Grotesque"/>
                <a:cs typeface="Bricolage Grotesque"/>
                <a:sym typeface="Bricolage Grotesque"/>
              </a:rPr>
              <a:t>ito</a:t>
            </a:r>
            <a:r>
              <a:rPr lang="en-US" sz="1771" spc="44">
                <a:solidFill>
                  <a:srgbClr val="000000"/>
                </a:solidFill>
                <a:latin typeface="Bricolage Grotesque"/>
                <a:ea typeface="Bricolage Grotesque"/>
                <a:cs typeface="Bricolage Grotesque"/>
                <a:sym typeface="Bricolage Grotesque"/>
              </a:rPr>
              <a:t>r</a:t>
            </a:r>
            <a:r>
              <a:rPr lang="en-US" sz="1771" spc="44">
                <a:solidFill>
                  <a:srgbClr val="000000"/>
                </a:solidFill>
                <a:latin typeface="Bricolage Grotesque"/>
                <a:ea typeface="Bricolage Grotesque"/>
                <a:cs typeface="Bricolage Grotesque"/>
                <a:sym typeface="Bricolage Grotesque"/>
              </a:rPr>
              <a:t> c</a:t>
            </a:r>
            <a:r>
              <a:rPr lang="en-US" sz="1771" spc="44">
                <a:solidFill>
                  <a:srgbClr val="000000"/>
                </a:solidFill>
                <a:latin typeface="Bricolage Grotesque"/>
                <a:ea typeface="Bricolage Grotesque"/>
                <a:cs typeface="Bricolage Grotesque"/>
                <a:sym typeface="Bricolage Grotesque"/>
              </a:rPr>
              <a:t>o</a:t>
            </a:r>
            <a:r>
              <a:rPr lang="en-US" sz="1771" spc="44">
                <a:solidFill>
                  <a:srgbClr val="000000"/>
                </a:solidFill>
                <a:latin typeface="Bricolage Grotesque"/>
                <a:ea typeface="Bricolage Grotesque"/>
                <a:cs typeface="Bricolage Grotesque"/>
                <a:sym typeface="Bricolage Grotesque"/>
              </a:rPr>
              <a:t>nsumer shif</a:t>
            </a:r>
            <a:r>
              <a:rPr lang="en-US" sz="1771" spc="44">
                <a:solidFill>
                  <a:srgbClr val="000000"/>
                </a:solidFill>
                <a:latin typeface="Bricolage Grotesque"/>
                <a:ea typeface="Bricolage Grotesque"/>
                <a:cs typeface="Bricolage Grotesque"/>
                <a:sym typeface="Bricolage Grotesque"/>
              </a:rPr>
              <a:t>t from PHEVs toward BEV</a:t>
            </a:r>
            <a:r>
              <a:rPr lang="en-US" sz="1771" spc="44">
                <a:solidFill>
                  <a:srgbClr val="000000"/>
                </a:solidFill>
                <a:latin typeface="Bricolage Grotesque"/>
                <a:ea typeface="Bricolage Grotesque"/>
                <a:cs typeface="Bricolage Grotesque"/>
                <a:sym typeface="Bricolage Grotesque"/>
              </a:rPr>
              <a:t>s.</a:t>
            </a:r>
          </a:p>
        </p:txBody>
      </p:sp>
      <p:sp>
        <p:nvSpPr>
          <p:cNvPr name="TextBox 38" id="38"/>
          <p:cNvSpPr txBox="true"/>
          <p:nvPr/>
        </p:nvSpPr>
        <p:spPr>
          <a:xfrm rot="0">
            <a:off x="2769375" y="6727537"/>
            <a:ext cx="4983361" cy="506289"/>
          </a:xfrm>
          <a:prstGeom prst="rect">
            <a:avLst/>
          </a:prstGeom>
        </p:spPr>
        <p:txBody>
          <a:bodyPr anchor="t" rtlCol="false" tIns="0" lIns="0" bIns="0" rIns="0">
            <a:spAutoFit/>
          </a:bodyPr>
          <a:lstStyle/>
          <a:p>
            <a:pPr algn="l">
              <a:lnSpc>
                <a:spcPts val="3807"/>
              </a:lnSpc>
            </a:pPr>
            <a:r>
              <a:rPr lang="en-US" sz="3807">
                <a:solidFill>
                  <a:srgbClr val="FEFEFE"/>
                </a:solidFill>
                <a:latin typeface="Rubik One"/>
                <a:ea typeface="Rubik One"/>
                <a:cs typeface="Rubik One"/>
                <a:sym typeface="Rubik One"/>
              </a:rPr>
              <a:t>Example Scenarios</a:t>
            </a:r>
          </a:p>
        </p:txBody>
      </p:sp>
      <p:grpSp>
        <p:nvGrpSpPr>
          <p:cNvPr name="Group 39" id="39"/>
          <p:cNvGrpSpPr/>
          <p:nvPr/>
        </p:nvGrpSpPr>
        <p:grpSpPr>
          <a:xfrm rot="0">
            <a:off x="8854810" y="6658694"/>
            <a:ext cx="7669216" cy="2599606"/>
            <a:chOff x="0" y="0"/>
            <a:chExt cx="1380505" cy="467945"/>
          </a:xfrm>
        </p:grpSpPr>
        <p:sp>
          <p:nvSpPr>
            <p:cNvPr name="Freeform 40" id="40"/>
            <p:cNvSpPr/>
            <p:nvPr/>
          </p:nvSpPr>
          <p:spPr>
            <a:xfrm flipH="false" flipV="false" rot="0">
              <a:off x="4698" y="0"/>
              <a:ext cx="1371109" cy="467945"/>
            </a:xfrm>
            <a:custGeom>
              <a:avLst/>
              <a:gdLst/>
              <a:ahLst/>
              <a:cxnLst/>
              <a:rect r="r" b="b" t="t" l="l"/>
              <a:pathLst>
                <a:path h="467945" w="1371109">
                  <a:moveTo>
                    <a:pt x="213644" y="0"/>
                  </a:moveTo>
                  <a:lnTo>
                    <a:pt x="1360665" y="0"/>
                  </a:lnTo>
                  <a:cubicBezTo>
                    <a:pt x="1364012" y="0"/>
                    <a:pt x="1367134" y="1686"/>
                    <a:pt x="1368970" y="4485"/>
                  </a:cubicBezTo>
                  <a:cubicBezTo>
                    <a:pt x="1370806" y="7284"/>
                    <a:pt x="1371109" y="10819"/>
                    <a:pt x="1369776" y="13889"/>
                  </a:cubicBezTo>
                  <a:lnTo>
                    <a:pt x="1178638" y="454055"/>
                  </a:lnTo>
                  <a:cubicBezTo>
                    <a:pt x="1174976" y="462489"/>
                    <a:pt x="1166659" y="467945"/>
                    <a:pt x="1157465" y="467945"/>
                  </a:cubicBezTo>
                  <a:lnTo>
                    <a:pt x="10444" y="467945"/>
                  </a:lnTo>
                  <a:cubicBezTo>
                    <a:pt x="7097" y="467945"/>
                    <a:pt x="3975" y="466259"/>
                    <a:pt x="2139" y="463460"/>
                  </a:cubicBezTo>
                  <a:cubicBezTo>
                    <a:pt x="303" y="460661"/>
                    <a:pt x="0" y="457126"/>
                    <a:pt x="1333" y="454055"/>
                  </a:cubicBezTo>
                  <a:lnTo>
                    <a:pt x="192471" y="13889"/>
                  </a:lnTo>
                  <a:cubicBezTo>
                    <a:pt x="196133" y="5456"/>
                    <a:pt x="204450" y="0"/>
                    <a:pt x="213644" y="0"/>
                  </a:cubicBezTo>
                  <a:close/>
                </a:path>
              </a:pathLst>
            </a:custGeom>
            <a:solidFill>
              <a:srgbClr val="FEFEFE"/>
            </a:solidFill>
            <a:ln cap="sq">
              <a:noFill/>
              <a:prstDash val="lgDash"/>
              <a:miter/>
            </a:ln>
          </p:spPr>
        </p:sp>
        <p:sp>
          <p:nvSpPr>
            <p:cNvPr name="TextBox 41" id="41"/>
            <p:cNvSpPr txBox="true"/>
            <p:nvPr/>
          </p:nvSpPr>
          <p:spPr>
            <a:xfrm>
              <a:off x="101600" y="-38100"/>
              <a:ext cx="1177305" cy="506045"/>
            </a:xfrm>
            <a:prstGeom prst="rect">
              <a:avLst/>
            </a:prstGeom>
          </p:spPr>
          <p:txBody>
            <a:bodyPr anchor="ctr" rtlCol="false" tIns="50800" lIns="50800" bIns="50800" rIns="50800"/>
            <a:lstStyle/>
            <a:p>
              <a:pPr algn="ctr">
                <a:lnSpc>
                  <a:spcPts val="2659"/>
                </a:lnSpc>
              </a:pPr>
            </a:p>
          </p:txBody>
        </p:sp>
      </p:grpSp>
      <p:grpSp>
        <p:nvGrpSpPr>
          <p:cNvPr name="Group 42" id="42"/>
          <p:cNvGrpSpPr/>
          <p:nvPr/>
        </p:nvGrpSpPr>
        <p:grpSpPr>
          <a:xfrm rot="0">
            <a:off x="10708397" y="6533710"/>
            <a:ext cx="5940501" cy="779676"/>
            <a:chOff x="0" y="0"/>
            <a:chExt cx="3035721" cy="398431"/>
          </a:xfrm>
        </p:grpSpPr>
        <p:sp>
          <p:nvSpPr>
            <p:cNvPr name="Freeform 43" id="43"/>
            <p:cNvSpPr/>
            <p:nvPr/>
          </p:nvSpPr>
          <p:spPr>
            <a:xfrm flipH="false" flipV="false" rot="0">
              <a:off x="6988" y="0"/>
              <a:ext cx="3021744" cy="398431"/>
            </a:xfrm>
            <a:custGeom>
              <a:avLst/>
              <a:gdLst/>
              <a:ahLst/>
              <a:cxnLst/>
              <a:rect r="r" b="b" t="t" l="l"/>
              <a:pathLst>
                <a:path h="398431" w="3021744">
                  <a:moveTo>
                    <a:pt x="215761" y="0"/>
                  </a:moveTo>
                  <a:lnTo>
                    <a:pt x="3009184" y="0"/>
                  </a:lnTo>
                  <a:cubicBezTo>
                    <a:pt x="3013351" y="0"/>
                    <a:pt x="3017219" y="2166"/>
                    <a:pt x="3019395" y="5720"/>
                  </a:cubicBezTo>
                  <a:cubicBezTo>
                    <a:pt x="3021572" y="9273"/>
                    <a:pt x="3021745" y="13702"/>
                    <a:pt x="3019851" y="17415"/>
                  </a:cubicBezTo>
                  <a:lnTo>
                    <a:pt x="2834414" y="381016"/>
                  </a:lnTo>
                  <a:cubicBezTo>
                    <a:pt x="2828964" y="391703"/>
                    <a:pt x="2817981" y="398431"/>
                    <a:pt x="2805984" y="398431"/>
                  </a:cubicBezTo>
                  <a:lnTo>
                    <a:pt x="12561" y="398431"/>
                  </a:lnTo>
                  <a:cubicBezTo>
                    <a:pt x="8394" y="398431"/>
                    <a:pt x="4526" y="396264"/>
                    <a:pt x="2350" y="392711"/>
                  </a:cubicBezTo>
                  <a:cubicBezTo>
                    <a:pt x="173" y="389158"/>
                    <a:pt x="0" y="384728"/>
                    <a:pt x="1893" y="381016"/>
                  </a:cubicBezTo>
                  <a:lnTo>
                    <a:pt x="187331" y="17415"/>
                  </a:lnTo>
                  <a:cubicBezTo>
                    <a:pt x="192781" y="6728"/>
                    <a:pt x="203764" y="0"/>
                    <a:pt x="215761" y="0"/>
                  </a:cubicBezTo>
                  <a:close/>
                </a:path>
              </a:pathLst>
            </a:custGeom>
            <a:solidFill>
              <a:srgbClr val="00B58F"/>
            </a:solidFill>
          </p:spPr>
        </p:sp>
        <p:sp>
          <p:nvSpPr>
            <p:cNvPr name="TextBox 44" id="44"/>
            <p:cNvSpPr txBox="true"/>
            <p:nvPr/>
          </p:nvSpPr>
          <p:spPr>
            <a:xfrm>
              <a:off x="101600" y="-38100"/>
              <a:ext cx="2832521" cy="436531"/>
            </a:xfrm>
            <a:prstGeom prst="rect">
              <a:avLst/>
            </a:prstGeom>
          </p:spPr>
          <p:txBody>
            <a:bodyPr anchor="ctr" rtlCol="false" tIns="50800" lIns="50800" bIns="50800" rIns="50800"/>
            <a:lstStyle/>
            <a:p>
              <a:pPr algn="ctr">
                <a:lnSpc>
                  <a:spcPts val="2659"/>
                </a:lnSpc>
              </a:pPr>
            </a:p>
          </p:txBody>
        </p:sp>
      </p:grpSp>
      <p:sp>
        <p:nvSpPr>
          <p:cNvPr name="TextBox 45" id="45"/>
          <p:cNvSpPr txBox="true"/>
          <p:nvPr/>
        </p:nvSpPr>
        <p:spPr>
          <a:xfrm rot="0">
            <a:off x="9958523" y="6810937"/>
            <a:ext cx="749874" cy="448310"/>
          </a:xfrm>
          <a:prstGeom prst="rect">
            <a:avLst/>
          </a:prstGeom>
        </p:spPr>
        <p:txBody>
          <a:bodyPr anchor="t" rtlCol="false" tIns="0" lIns="0" bIns="0" rIns="0">
            <a:spAutoFit/>
          </a:bodyPr>
          <a:lstStyle/>
          <a:p>
            <a:pPr algn="ctr">
              <a:lnSpc>
                <a:spcPts val="3399"/>
              </a:lnSpc>
            </a:pPr>
            <a:r>
              <a:rPr lang="en-US" sz="3399">
                <a:solidFill>
                  <a:srgbClr val="000000"/>
                </a:solidFill>
                <a:latin typeface="Rubik One"/>
                <a:ea typeface="Rubik One"/>
                <a:cs typeface="Rubik One"/>
                <a:sym typeface="Rubik One"/>
              </a:rPr>
              <a:t>03</a:t>
            </a:r>
          </a:p>
        </p:txBody>
      </p:sp>
      <p:sp>
        <p:nvSpPr>
          <p:cNvPr name="TextBox 46" id="46"/>
          <p:cNvSpPr txBox="true"/>
          <p:nvPr/>
        </p:nvSpPr>
        <p:spPr>
          <a:xfrm rot="0">
            <a:off x="9776394" y="7565940"/>
            <a:ext cx="6162391" cy="1363797"/>
          </a:xfrm>
          <a:prstGeom prst="rect">
            <a:avLst/>
          </a:prstGeom>
        </p:spPr>
        <p:txBody>
          <a:bodyPr anchor="t" rtlCol="false" tIns="0" lIns="0" bIns="0" rIns="0">
            <a:spAutoFit/>
          </a:bodyPr>
          <a:lstStyle/>
          <a:p>
            <a:pPr algn="l" marL="425177" indent="-212589" lvl="1">
              <a:lnSpc>
                <a:spcPts val="2757"/>
              </a:lnSpc>
              <a:buFont typeface="Arial"/>
              <a:buChar char="•"/>
            </a:pPr>
            <a:r>
              <a:rPr lang="en-US" sz="1969" spc="49">
                <a:solidFill>
                  <a:srgbClr val="000000"/>
                </a:solidFill>
                <a:latin typeface="Bricolage Grotesque"/>
                <a:ea typeface="Bricolage Grotesque"/>
                <a:cs typeface="Bricolage Grotesque"/>
                <a:sym typeface="Bricolage Grotesque"/>
              </a:rPr>
              <a:t>Map W</a:t>
            </a:r>
            <a:r>
              <a:rPr lang="en-US" sz="1969" spc="49">
                <a:solidFill>
                  <a:srgbClr val="000000"/>
                </a:solidFill>
                <a:latin typeface="Bricolage Grotesque"/>
                <a:ea typeface="Bricolage Grotesque"/>
                <a:cs typeface="Bricolage Grotesque"/>
                <a:sym typeface="Bricolage Grotesque"/>
              </a:rPr>
              <a:t>ashington’s comp</a:t>
            </a:r>
            <a:r>
              <a:rPr lang="en-US" sz="1969" spc="49">
                <a:solidFill>
                  <a:srgbClr val="000000"/>
                </a:solidFill>
                <a:latin typeface="Bricolage Grotesque"/>
                <a:ea typeface="Bricolage Grotesque"/>
                <a:cs typeface="Bricolage Grotesque"/>
                <a:sym typeface="Bricolage Grotesque"/>
              </a:rPr>
              <a:t>etitiv</a:t>
            </a:r>
            <a:r>
              <a:rPr lang="en-US" sz="1969" spc="49">
                <a:solidFill>
                  <a:srgbClr val="000000"/>
                </a:solidFill>
                <a:latin typeface="Bricolage Grotesque"/>
                <a:ea typeface="Bricolage Grotesque"/>
                <a:cs typeface="Bricolage Grotesque"/>
                <a:sym typeface="Bricolage Grotesque"/>
              </a:rPr>
              <a:t>e EV </a:t>
            </a:r>
            <a:r>
              <a:rPr lang="en-US" sz="1969" spc="49">
                <a:solidFill>
                  <a:srgbClr val="000000"/>
                </a:solidFill>
                <a:latin typeface="Bricolage Grotesque"/>
                <a:ea typeface="Bricolage Grotesque"/>
                <a:cs typeface="Bricolage Grotesque"/>
                <a:sym typeface="Bricolage Grotesque"/>
              </a:rPr>
              <a:t>l</a:t>
            </a:r>
            <a:r>
              <a:rPr lang="en-US" sz="1969" spc="49">
                <a:solidFill>
                  <a:srgbClr val="000000"/>
                </a:solidFill>
                <a:latin typeface="Bricolage Grotesque"/>
                <a:ea typeface="Bricolage Grotesque"/>
                <a:cs typeface="Bricolage Grotesque"/>
                <a:sym typeface="Bricolage Grotesque"/>
              </a:rPr>
              <a:t>andscape.</a:t>
            </a:r>
          </a:p>
          <a:p>
            <a:pPr algn="l" marL="425177" indent="-212589" lvl="1">
              <a:lnSpc>
                <a:spcPts val="2757"/>
              </a:lnSpc>
              <a:buFont typeface="Arial"/>
              <a:buChar char="•"/>
            </a:pPr>
            <a:r>
              <a:rPr lang="en-US" sz="1969" spc="49">
                <a:solidFill>
                  <a:srgbClr val="000000"/>
                </a:solidFill>
                <a:latin typeface="Bricolage Grotesque"/>
                <a:ea typeface="Bricolage Grotesque"/>
                <a:cs typeface="Bricolage Grotesque"/>
                <a:sym typeface="Bricolage Grotesque"/>
              </a:rPr>
              <a:t>G</a:t>
            </a:r>
            <a:r>
              <a:rPr lang="en-US" sz="1969" spc="49">
                <a:solidFill>
                  <a:srgbClr val="000000"/>
                </a:solidFill>
                <a:latin typeface="Bricolage Grotesque"/>
                <a:ea typeface="Bricolage Grotesque"/>
                <a:cs typeface="Bricolage Grotesque"/>
                <a:sym typeface="Bricolage Grotesque"/>
              </a:rPr>
              <a:t>u</a:t>
            </a:r>
            <a:r>
              <a:rPr lang="en-US" sz="1969" spc="49">
                <a:solidFill>
                  <a:srgbClr val="000000"/>
                </a:solidFill>
                <a:latin typeface="Bricolage Grotesque"/>
                <a:ea typeface="Bricolage Grotesque"/>
                <a:cs typeface="Bricolage Grotesque"/>
                <a:sym typeface="Bricolage Grotesque"/>
              </a:rPr>
              <a:t>ide</a:t>
            </a:r>
            <a:r>
              <a:rPr lang="en-US" sz="1969" spc="49">
                <a:solidFill>
                  <a:srgbClr val="000000"/>
                </a:solidFill>
                <a:latin typeface="Bricolage Grotesque"/>
                <a:ea typeface="Bricolage Grotesque"/>
                <a:cs typeface="Bricolage Grotesque"/>
                <a:sym typeface="Bricolage Grotesque"/>
              </a:rPr>
              <a:t> m</a:t>
            </a:r>
            <a:r>
              <a:rPr lang="en-US" sz="1969" spc="49">
                <a:solidFill>
                  <a:srgbClr val="000000"/>
                </a:solidFill>
                <a:latin typeface="Bricolage Grotesque"/>
                <a:ea typeface="Bricolage Grotesque"/>
                <a:cs typeface="Bricolage Grotesque"/>
                <a:sym typeface="Bricolage Grotesque"/>
              </a:rPr>
              <a:t>a</a:t>
            </a:r>
            <a:r>
              <a:rPr lang="en-US" sz="1969" spc="49">
                <a:solidFill>
                  <a:srgbClr val="000000"/>
                </a:solidFill>
                <a:latin typeface="Bricolage Grotesque"/>
                <a:ea typeface="Bricolage Grotesque"/>
                <a:cs typeface="Bricolage Grotesque"/>
                <a:sym typeface="Bricolage Grotesque"/>
              </a:rPr>
              <a:t>rketi</a:t>
            </a:r>
            <a:r>
              <a:rPr lang="en-US" sz="1969" spc="49">
                <a:solidFill>
                  <a:srgbClr val="000000"/>
                </a:solidFill>
                <a:latin typeface="Bricolage Grotesque"/>
                <a:ea typeface="Bricolage Grotesque"/>
                <a:cs typeface="Bricolage Grotesque"/>
                <a:sym typeface="Bricolage Grotesque"/>
              </a:rPr>
              <a:t>n</a:t>
            </a:r>
            <a:r>
              <a:rPr lang="en-US" sz="1969" spc="49">
                <a:solidFill>
                  <a:srgbClr val="000000"/>
                </a:solidFill>
                <a:latin typeface="Bricolage Grotesque"/>
                <a:ea typeface="Bricolage Grotesque"/>
                <a:cs typeface="Bricolage Grotesque"/>
                <a:sym typeface="Bricolage Grotesque"/>
              </a:rPr>
              <a:t>g</a:t>
            </a:r>
            <a:r>
              <a:rPr lang="en-US" sz="1969" spc="49">
                <a:solidFill>
                  <a:srgbClr val="000000"/>
                </a:solidFill>
                <a:latin typeface="Bricolage Grotesque"/>
                <a:ea typeface="Bricolage Grotesque"/>
                <a:cs typeface="Bricolage Grotesque"/>
                <a:sym typeface="Bricolage Grotesque"/>
              </a:rPr>
              <a:t> and</a:t>
            </a:r>
            <a:r>
              <a:rPr lang="en-US" sz="1969" spc="49">
                <a:solidFill>
                  <a:srgbClr val="000000"/>
                </a:solidFill>
                <a:latin typeface="Bricolage Grotesque"/>
                <a:ea typeface="Bricolage Grotesque"/>
                <a:cs typeface="Bricolage Grotesque"/>
                <a:sym typeface="Bricolage Grotesque"/>
              </a:rPr>
              <a:t> deale</a:t>
            </a:r>
            <a:r>
              <a:rPr lang="en-US" sz="1969" spc="49">
                <a:solidFill>
                  <a:srgbClr val="000000"/>
                </a:solidFill>
                <a:latin typeface="Bricolage Grotesque"/>
                <a:ea typeface="Bricolage Grotesque"/>
                <a:cs typeface="Bricolage Grotesque"/>
                <a:sym typeface="Bricolage Grotesque"/>
              </a:rPr>
              <a:t>rship </a:t>
            </a:r>
            <a:r>
              <a:rPr lang="en-US" sz="1969" spc="49">
                <a:solidFill>
                  <a:srgbClr val="000000"/>
                </a:solidFill>
                <a:latin typeface="Bricolage Grotesque"/>
                <a:ea typeface="Bricolage Grotesque"/>
                <a:cs typeface="Bricolage Grotesque"/>
                <a:sym typeface="Bricolage Grotesque"/>
              </a:rPr>
              <a:t>positio</a:t>
            </a:r>
            <a:r>
              <a:rPr lang="en-US" sz="1969" spc="49">
                <a:solidFill>
                  <a:srgbClr val="000000"/>
                </a:solidFill>
                <a:latin typeface="Bricolage Grotesque"/>
                <a:ea typeface="Bricolage Grotesque"/>
                <a:cs typeface="Bricolage Grotesque"/>
                <a:sym typeface="Bricolage Grotesque"/>
              </a:rPr>
              <a:t>ning.</a:t>
            </a:r>
          </a:p>
          <a:p>
            <a:pPr algn="l" marL="425177" indent="-212589" lvl="1">
              <a:lnSpc>
                <a:spcPts val="2757"/>
              </a:lnSpc>
              <a:buFont typeface="Arial"/>
              <a:buChar char="•"/>
            </a:pPr>
            <a:r>
              <a:rPr lang="en-US" sz="1969" spc="49">
                <a:solidFill>
                  <a:srgbClr val="000000"/>
                </a:solidFill>
                <a:latin typeface="Bricolage Grotesque"/>
                <a:ea typeface="Bricolage Grotesque"/>
                <a:cs typeface="Bricolage Grotesque"/>
                <a:sym typeface="Bricolage Grotesque"/>
              </a:rPr>
              <a:t>Adju</a:t>
            </a:r>
            <a:r>
              <a:rPr lang="en-US" sz="1969" spc="49">
                <a:solidFill>
                  <a:srgbClr val="000000"/>
                </a:solidFill>
                <a:latin typeface="Bricolage Grotesque"/>
                <a:ea typeface="Bricolage Grotesque"/>
                <a:cs typeface="Bricolage Grotesque"/>
                <a:sym typeface="Bricolage Grotesque"/>
              </a:rPr>
              <a:t>st</a:t>
            </a:r>
            <a:r>
              <a:rPr lang="en-US" sz="1969" spc="49">
                <a:solidFill>
                  <a:srgbClr val="000000"/>
                </a:solidFill>
                <a:latin typeface="Bricolage Grotesque"/>
                <a:ea typeface="Bricolage Grotesque"/>
                <a:cs typeface="Bricolage Grotesque"/>
                <a:sym typeface="Bricolage Grotesque"/>
              </a:rPr>
              <a:t> product roadm</a:t>
            </a:r>
            <a:r>
              <a:rPr lang="en-US" sz="1969" spc="49">
                <a:solidFill>
                  <a:srgbClr val="000000"/>
                </a:solidFill>
                <a:latin typeface="Bricolage Grotesque"/>
                <a:ea typeface="Bricolage Grotesque"/>
                <a:cs typeface="Bricolage Grotesque"/>
                <a:sym typeface="Bricolage Grotesque"/>
              </a:rPr>
              <a:t>aps to m</a:t>
            </a:r>
            <a:r>
              <a:rPr lang="en-US" sz="1969" spc="49">
                <a:solidFill>
                  <a:srgbClr val="000000"/>
                </a:solidFill>
                <a:latin typeface="Bricolage Grotesque"/>
                <a:ea typeface="Bricolage Grotesque"/>
                <a:cs typeface="Bricolage Grotesque"/>
                <a:sym typeface="Bricolage Grotesque"/>
              </a:rPr>
              <a:t>e</a:t>
            </a:r>
            <a:r>
              <a:rPr lang="en-US" sz="1969" spc="49">
                <a:solidFill>
                  <a:srgbClr val="000000"/>
                </a:solidFill>
                <a:latin typeface="Bricolage Grotesque"/>
                <a:ea typeface="Bricolage Grotesque"/>
                <a:cs typeface="Bricolage Grotesque"/>
                <a:sym typeface="Bricolage Grotesque"/>
              </a:rPr>
              <a:t>et</a:t>
            </a:r>
            <a:r>
              <a:rPr lang="en-US" sz="1969" spc="49">
                <a:solidFill>
                  <a:srgbClr val="000000"/>
                </a:solidFill>
                <a:latin typeface="Bricolage Grotesque"/>
                <a:ea typeface="Bricolage Grotesque"/>
                <a:cs typeface="Bricolage Grotesque"/>
                <a:sym typeface="Bricolage Grotesque"/>
              </a:rPr>
              <a:t> local d</a:t>
            </a:r>
            <a:r>
              <a:rPr lang="en-US" sz="1969" spc="49">
                <a:solidFill>
                  <a:srgbClr val="000000"/>
                </a:solidFill>
                <a:latin typeface="Bricolage Grotesque"/>
                <a:ea typeface="Bricolage Grotesque"/>
                <a:cs typeface="Bricolage Grotesque"/>
                <a:sym typeface="Bricolage Grotesque"/>
              </a:rPr>
              <a:t>emand</a:t>
            </a:r>
            <a:r>
              <a:rPr lang="en-US" sz="1969" spc="49">
                <a:solidFill>
                  <a:srgbClr val="000000"/>
                </a:solidFill>
                <a:latin typeface="Bricolage Grotesque"/>
                <a:ea typeface="Bricolage Grotesque"/>
                <a:cs typeface="Bricolage Grotesque"/>
                <a:sym typeface="Bricolage Grotesque"/>
              </a:rPr>
              <a:t>.</a:t>
            </a:r>
          </a:p>
        </p:txBody>
      </p:sp>
      <p:sp>
        <p:nvSpPr>
          <p:cNvPr name="TextBox 47" id="47"/>
          <p:cNvSpPr txBox="true"/>
          <p:nvPr/>
        </p:nvSpPr>
        <p:spPr>
          <a:xfrm rot="0">
            <a:off x="11213980" y="6692946"/>
            <a:ext cx="4929336" cy="527879"/>
          </a:xfrm>
          <a:prstGeom prst="rect">
            <a:avLst/>
          </a:prstGeom>
        </p:spPr>
        <p:txBody>
          <a:bodyPr anchor="t" rtlCol="false" tIns="0" lIns="0" bIns="0" rIns="0">
            <a:spAutoFit/>
          </a:bodyPr>
          <a:lstStyle/>
          <a:p>
            <a:pPr algn="l">
              <a:lnSpc>
                <a:spcPts val="3907"/>
              </a:lnSpc>
            </a:pPr>
            <a:r>
              <a:rPr lang="en-US" sz="3907">
                <a:solidFill>
                  <a:srgbClr val="FEFEFE"/>
                </a:solidFill>
                <a:latin typeface="Rubik One"/>
                <a:ea typeface="Rubik One"/>
                <a:cs typeface="Rubik One"/>
                <a:sym typeface="Rubik One"/>
              </a:rPr>
              <a:t>Objective &amp; Scope</a:t>
            </a:r>
          </a:p>
        </p:txBody>
      </p:sp>
      <p:sp>
        <p:nvSpPr>
          <p:cNvPr name="TextBox 48" id="48"/>
          <p:cNvSpPr txBox="true"/>
          <p:nvPr/>
        </p:nvSpPr>
        <p:spPr>
          <a:xfrm rot="0">
            <a:off x="17129890" y="9377616"/>
            <a:ext cx="263643" cy="318770"/>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7</a:t>
            </a:r>
          </a:p>
        </p:txBody>
      </p:sp>
    </p:spTree>
  </p:cSld>
  <p:clrMapOvr>
    <a:masterClrMapping/>
  </p:clrMapOvr>
  <p:transition spd="slow">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F6F9"/>
        </a:solidFill>
      </p:bgPr>
    </p:bg>
    <p:spTree>
      <p:nvGrpSpPr>
        <p:cNvPr id="1" name=""/>
        <p:cNvGrpSpPr/>
        <p:nvPr/>
      </p:nvGrpSpPr>
      <p:grpSpPr>
        <a:xfrm>
          <a:off x="0" y="0"/>
          <a:ext cx="0" cy="0"/>
          <a:chOff x="0" y="0"/>
          <a:chExt cx="0" cy="0"/>
        </a:xfrm>
      </p:grpSpPr>
      <p:grpSp>
        <p:nvGrpSpPr>
          <p:cNvPr name="Group 2" id="2"/>
          <p:cNvGrpSpPr/>
          <p:nvPr/>
        </p:nvGrpSpPr>
        <p:grpSpPr>
          <a:xfrm rot="0">
            <a:off x="11502671" y="9960324"/>
            <a:ext cx="9960587" cy="1142074"/>
            <a:chOff x="0" y="0"/>
            <a:chExt cx="2572779" cy="294993"/>
          </a:xfrm>
        </p:grpSpPr>
        <p:sp>
          <p:nvSpPr>
            <p:cNvPr name="Freeform 3" id="3"/>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4" id="4"/>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544635" y="160601"/>
            <a:ext cx="1429331" cy="837945"/>
          </a:xfrm>
          <a:custGeom>
            <a:avLst/>
            <a:gdLst/>
            <a:ahLst/>
            <a:cxnLst/>
            <a:rect r="r" b="b" t="t" l="l"/>
            <a:pathLst>
              <a:path h="837945" w="1429331">
                <a:moveTo>
                  <a:pt x="0" y="0"/>
                </a:moveTo>
                <a:lnTo>
                  <a:pt x="1429330" y="0"/>
                </a:lnTo>
                <a:lnTo>
                  <a:pt x="1429330" y="837945"/>
                </a:lnTo>
                <a:lnTo>
                  <a:pt x="0" y="837945"/>
                </a:lnTo>
                <a:lnTo>
                  <a:pt x="0" y="0"/>
                </a:lnTo>
                <a:close/>
              </a:path>
            </a:pathLst>
          </a:custGeom>
          <a:blipFill>
            <a:blip r:embed="rId2"/>
            <a:stretch>
              <a:fillRect l="0" t="0" r="0" b="0"/>
            </a:stretch>
          </a:blipFill>
        </p:spPr>
      </p:sp>
      <p:grpSp>
        <p:nvGrpSpPr>
          <p:cNvPr name="Group 6" id="6"/>
          <p:cNvGrpSpPr/>
          <p:nvPr/>
        </p:nvGrpSpPr>
        <p:grpSpPr>
          <a:xfrm rot="0">
            <a:off x="11502671" y="9960324"/>
            <a:ext cx="9960587" cy="1142074"/>
            <a:chOff x="0" y="0"/>
            <a:chExt cx="2572779" cy="294993"/>
          </a:xfrm>
        </p:grpSpPr>
        <p:sp>
          <p:nvSpPr>
            <p:cNvPr name="Freeform 7" id="7"/>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8" id="8"/>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5867214" y="-113374"/>
            <a:ext cx="9960587" cy="1142074"/>
            <a:chOff x="0" y="0"/>
            <a:chExt cx="2572779" cy="294993"/>
          </a:xfrm>
        </p:grpSpPr>
        <p:sp>
          <p:nvSpPr>
            <p:cNvPr name="Freeform 10" id="10"/>
            <p:cNvSpPr/>
            <p:nvPr/>
          </p:nvSpPr>
          <p:spPr>
            <a:xfrm flipH="false" flipV="false" rot="0">
              <a:off x="0" y="0"/>
              <a:ext cx="2572779" cy="294993"/>
            </a:xfrm>
            <a:custGeom>
              <a:avLst/>
              <a:gdLst/>
              <a:ahLst/>
              <a:cxnLst/>
              <a:rect r="r" b="b" t="t" l="l"/>
              <a:pathLst>
                <a:path h="294993" w="2572779">
                  <a:moveTo>
                    <a:pt x="46635" y="0"/>
                  </a:moveTo>
                  <a:lnTo>
                    <a:pt x="2526144" y="0"/>
                  </a:lnTo>
                  <a:cubicBezTo>
                    <a:pt x="2551900" y="0"/>
                    <a:pt x="2572779" y="20879"/>
                    <a:pt x="2572779" y="46635"/>
                  </a:cubicBezTo>
                  <a:lnTo>
                    <a:pt x="2572779" y="248358"/>
                  </a:lnTo>
                  <a:cubicBezTo>
                    <a:pt x="2572779" y="260726"/>
                    <a:pt x="2567866" y="272588"/>
                    <a:pt x="2559120" y="281334"/>
                  </a:cubicBezTo>
                  <a:cubicBezTo>
                    <a:pt x="2550374" y="290080"/>
                    <a:pt x="2538512" y="294993"/>
                    <a:pt x="2526144" y="294993"/>
                  </a:cubicBezTo>
                  <a:lnTo>
                    <a:pt x="46635" y="294993"/>
                  </a:lnTo>
                  <a:cubicBezTo>
                    <a:pt x="20879" y="294993"/>
                    <a:pt x="0" y="274114"/>
                    <a:pt x="0" y="248358"/>
                  </a:cubicBezTo>
                  <a:lnTo>
                    <a:pt x="0" y="46635"/>
                  </a:lnTo>
                  <a:cubicBezTo>
                    <a:pt x="0" y="20879"/>
                    <a:pt x="20879" y="0"/>
                    <a:pt x="46635" y="0"/>
                  </a:cubicBezTo>
                  <a:close/>
                </a:path>
              </a:pathLst>
            </a:custGeom>
            <a:solidFill>
              <a:srgbClr val="000000">
                <a:alpha val="0"/>
              </a:srgbClr>
            </a:solidFill>
            <a:ln w="19050" cap="rnd">
              <a:solidFill>
                <a:srgbClr val="00B58F"/>
              </a:solidFill>
              <a:prstDash val="solid"/>
              <a:round/>
            </a:ln>
          </p:spPr>
        </p:sp>
        <p:sp>
          <p:nvSpPr>
            <p:cNvPr name="TextBox 11" id="11"/>
            <p:cNvSpPr txBox="true"/>
            <p:nvPr/>
          </p:nvSpPr>
          <p:spPr>
            <a:xfrm>
              <a:off x="0" y="-38100"/>
              <a:ext cx="2572779" cy="333093"/>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42041" y="472661"/>
            <a:ext cx="268503" cy="213826"/>
          </a:xfrm>
          <a:custGeom>
            <a:avLst/>
            <a:gdLst/>
            <a:ahLst/>
            <a:cxnLst/>
            <a:rect r="r" b="b" t="t" l="l"/>
            <a:pathLst>
              <a:path h="213826" w="268503">
                <a:moveTo>
                  <a:pt x="0" y="0"/>
                </a:moveTo>
                <a:lnTo>
                  <a:pt x="268503" y="0"/>
                </a:lnTo>
                <a:lnTo>
                  <a:pt x="268503" y="213826"/>
                </a:lnTo>
                <a:lnTo>
                  <a:pt x="0" y="2138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8071791" y="2947251"/>
            <a:ext cx="2584266" cy="3007146"/>
            <a:chOff x="0" y="0"/>
            <a:chExt cx="698500" cy="812800"/>
          </a:xfrm>
        </p:grpSpPr>
        <p:sp>
          <p:nvSpPr>
            <p:cNvPr name="Freeform 14" id="14"/>
            <p:cNvSpPr/>
            <p:nvPr/>
          </p:nvSpPr>
          <p:spPr>
            <a:xfrm flipH="false" flipV="false" rot="0">
              <a:off x="0" y="9887"/>
              <a:ext cx="698500" cy="793025"/>
            </a:xfrm>
            <a:custGeom>
              <a:avLst/>
              <a:gdLst/>
              <a:ahLst/>
              <a:cxnLst/>
              <a:rect r="r" b="b" t="t" l="l"/>
              <a:pathLst>
                <a:path h="793025" w="698500">
                  <a:moveTo>
                    <a:pt x="393755" y="16007"/>
                  </a:moveTo>
                  <a:lnTo>
                    <a:pt x="653995" y="167419"/>
                  </a:lnTo>
                  <a:cubicBezTo>
                    <a:pt x="681549" y="183451"/>
                    <a:pt x="698500" y="212924"/>
                    <a:pt x="698500" y="244803"/>
                  </a:cubicBezTo>
                  <a:lnTo>
                    <a:pt x="698500" y="548223"/>
                  </a:lnTo>
                  <a:cubicBezTo>
                    <a:pt x="698500" y="580102"/>
                    <a:pt x="681549" y="609575"/>
                    <a:pt x="653995" y="625607"/>
                  </a:cubicBezTo>
                  <a:lnTo>
                    <a:pt x="393755" y="777019"/>
                  </a:lnTo>
                  <a:cubicBezTo>
                    <a:pt x="366244" y="793026"/>
                    <a:pt x="332256" y="793026"/>
                    <a:pt x="304745" y="777019"/>
                  </a:cubicBezTo>
                  <a:lnTo>
                    <a:pt x="44505" y="625607"/>
                  </a:lnTo>
                  <a:cubicBezTo>
                    <a:pt x="16951" y="609575"/>
                    <a:pt x="0" y="580102"/>
                    <a:pt x="0" y="548223"/>
                  </a:cubicBezTo>
                  <a:lnTo>
                    <a:pt x="0" y="244803"/>
                  </a:lnTo>
                  <a:cubicBezTo>
                    <a:pt x="0" y="212924"/>
                    <a:pt x="16951" y="183451"/>
                    <a:pt x="44505" y="167419"/>
                  </a:cubicBezTo>
                  <a:lnTo>
                    <a:pt x="304745" y="16007"/>
                  </a:lnTo>
                  <a:cubicBezTo>
                    <a:pt x="332256" y="0"/>
                    <a:pt x="366244" y="0"/>
                    <a:pt x="393755" y="16007"/>
                  </a:cubicBezTo>
                  <a:close/>
                </a:path>
              </a:pathLst>
            </a:custGeom>
            <a:solidFill>
              <a:srgbClr val="000000">
                <a:alpha val="0"/>
              </a:srgbClr>
            </a:solidFill>
            <a:ln w="19050" cap="sq">
              <a:solidFill>
                <a:srgbClr val="8BCB8F"/>
              </a:solidFill>
              <a:prstDash val="solid"/>
              <a:miter/>
            </a:ln>
          </p:spPr>
        </p:sp>
        <p:sp>
          <p:nvSpPr>
            <p:cNvPr name="TextBox 15" id="15"/>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451380" y="5717632"/>
            <a:ext cx="2584266" cy="3007146"/>
            <a:chOff x="0" y="0"/>
            <a:chExt cx="698500" cy="812800"/>
          </a:xfrm>
        </p:grpSpPr>
        <p:sp>
          <p:nvSpPr>
            <p:cNvPr name="Freeform 17" id="17"/>
            <p:cNvSpPr/>
            <p:nvPr/>
          </p:nvSpPr>
          <p:spPr>
            <a:xfrm flipH="false" flipV="false" rot="0">
              <a:off x="0" y="9887"/>
              <a:ext cx="698500" cy="793025"/>
            </a:xfrm>
            <a:custGeom>
              <a:avLst/>
              <a:gdLst/>
              <a:ahLst/>
              <a:cxnLst/>
              <a:rect r="r" b="b" t="t" l="l"/>
              <a:pathLst>
                <a:path h="793025" w="698500">
                  <a:moveTo>
                    <a:pt x="393755" y="16007"/>
                  </a:moveTo>
                  <a:lnTo>
                    <a:pt x="653995" y="167419"/>
                  </a:lnTo>
                  <a:cubicBezTo>
                    <a:pt x="681549" y="183451"/>
                    <a:pt x="698500" y="212924"/>
                    <a:pt x="698500" y="244803"/>
                  </a:cubicBezTo>
                  <a:lnTo>
                    <a:pt x="698500" y="548223"/>
                  </a:lnTo>
                  <a:cubicBezTo>
                    <a:pt x="698500" y="580102"/>
                    <a:pt x="681549" y="609575"/>
                    <a:pt x="653995" y="625607"/>
                  </a:cubicBezTo>
                  <a:lnTo>
                    <a:pt x="393755" y="777019"/>
                  </a:lnTo>
                  <a:cubicBezTo>
                    <a:pt x="366244" y="793026"/>
                    <a:pt x="332256" y="793026"/>
                    <a:pt x="304745" y="777019"/>
                  </a:cubicBezTo>
                  <a:lnTo>
                    <a:pt x="44505" y="625607"/>
                  </a:lnTo>
                  <a:cubicBezTo>
                    <a:pt x="16951" y="609575"/>
                    <a:pt x="0" y="580102"/>
                    <a:pt x="0" y="548223"/>
                  </a:cubicBezTo>
                  <a:lnTo>
                    <a:pt x="0" y="244803"/>
                  </a:lnTo>
                  <a:cubicBezTo>
                    <a:pt x="0" y="212924"/>
                    <a:pt x="16951" y="183451"/>
                    <a:pt x="44505" y="167419"/>
                  </a:cubicBezTo>
                  <a:lnTo>
                    <a:pt x="304745" y="16007"/>
                  </a:lnTo>
                  <a:cubicBezTo>
                    <a:pt x="332256" y="0"/>
                    <a:pt x="366244" y="0"/>
                    <a:pt x="393755" y="16007"/>
                  </a:cubicBezTo>
                  <a:close/>
                </a:path>
              </a:pathLst>
            </a:custGeom>
            <a:solidFill>
              <a:srgbClr val="000000">
                <a:alpha val="0"/>
              </a:srgbClr>
            </a:solidFill>
            <a:ln w="19050" cap="sq">
              <a:solidFill>
                <a:srgbClr val="8CB195"/>
              </a:solidFill>
              <a:prstDash val="solid"/>
              <a:miter/>
            </a:ln>
          </p:spPr>
        </p:sp>
        <p:sp>
          <p:nvSpPr>
            <p:cNvPr name="TextBox 18" id="18"/>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8292135" y="2966301"/>
            <a:ext cx="2943763" cy="3425469"/>
            <a:chOff x="0" y="0"/>
            <a:chExt cx="698500" cy="812800"/>
          </a:xfrm>
        </p:grpSpPr>
        <p:sp>
          <p:nvSpPr>
            <p:cNvPr name="Freeform 20" id="20"/>
            <p:cNvSpPr/>
            <p:nvPr/>
          </p:nvSpPr>
          <p:spPr>
            <a:xfrm flipH="false" flipV="false" rot="0">
              <a:off x="0" y="8680"/>
              <a:ext cx="698500" cy="795440"/>
            </a:xfrm>
            <a:custGeom>
              <a:avLst/>
              <a:gdLst/>
              <a:ahLst/>
              <a:cxnLst/>
              <a:rect r="r" b="b" t="t" l="l"/>
              <a:pathLst>
                <a:path h="795440" w="698500">
                  <a:moveTo>
                    <a:pt x="388320" y="14052"/>
                  </a:moveTo>
                  <a:lnTo>
                    <a:pt x="659430" y="171788"/>
                  </a:lnTo>
                  <a:cubicBezTo>
                    <a:pt x="683619" y="185862"/>
                    <a:pt x="698500" y="211736"/>
                    <a:pt x="698500" y="239722"/>
                  </a:cubicBezTo>
                  <a:lnTo>
                    <a:pt x="698500" y="555718"/>
                  </a:lnTo>
                  <a:cubicBezTo>
                    <a:pt x="698500" y="583704"/>
                    <a:pt x="683619" y="609578"/>
                    <a:pt x="659430" y="623652"/>
                  </a:cubicBezTo>
                  <a:lnTo>
                    <a:pt x="388320" y="781388"/>
                  </a:lnTo>
                  <a:cubicBezTo>
                    <a:pt x="364169" y="795440"/>
                    <a:pt x="334331" y="795440"/>
                    <a:pt x="310180" y="781388"/>
                  </a:cubicBezTo>
                  <a:lnTo>
                    <a:pt x="39070" y="623652"/>
                  </a:lnTo>
                  <a:cubicBezTo>
                    <a:pt x="14881" y="609578"/>
                    <a:pt x="0" y="583704"/>
                    <a:pt x="0" y="555718"/>
                  </a:cubicBezTo>
                  <a:lnTo>
                    <a:pt x="0" y="239722"/>
                  </a:lnTo>
                  <a:cubicBezTo>
                    <a:pt x="0" y="211736"/>
                    <a:pt x="14881" y="185862"/>
                    <a:pt x="39070" y="171788"/>
                  </a:cubicBezTo>
                  <a:lnTo>
                    <a:pt x="310180" y="14052"/>
                  </a:lnTo>
                  <a:cubicBezTo>
                    <a:pt x="334331" y="0"/>
                    <a:pt x="364169" y="0"/>
                    <a:pt x="388320" y="14052"/>
                  </a:cubicBezTo>
                  <a:close/>
                </a:path>
              </a:pathLst>
            </a:custGeom>
            <a:solidFill>
              <a:srgbClr val="8BCB8F"/>
            </a:solidFill>
          </p:spPr>
        </p:sp>
        <p:sp>
          <p:nvSpPr>
            <p:cNvPr name="TextBox 21" id="21"/>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9889077" y="5736682"/>
            <a:ext cx="2943763" cy="3425469"/>
            <a:chOff x="0" y="0"/>
            <a:chExt cx="698500" cy="812800"/>
          </a:xfrm>
        </p:grpSpPr>
        <p:sp>
          <p:nvSpPr>
            <p:cNvPr name="Freeform 23" id="23"/>
            <p:cNvSpPr/>
            <p:nvPr/>
          </p:nvSpPr>
          <p:spPr>
            <a:xfrm flipH="false" flipV="false" rot="0">
              <a:off x="0" y="8680"/>
              <a:ext cx="698500" cy="795440"/>
            </a:xfrm>
            <a:custGeom>
              <a:avLst/>
              <a:gdLst/>
              <a:ahLst/>
              <a:cxnLst/>
              <a:rect r="r" b="b" t="t" l="l"/>
              <a:pathLst>
                <a:path h="795440" w="698500">
                  <a:moveTo>
                    <a:pt x="388320" y="14052"/>
                  </a:moveTo>
                  <a:lnTo>
                    <a:pt x="659430" y="171788"/>
                  </a:lnTo>
                  <a:cubicBezTo>
                    <a:pt x="683619" y="185862"/>
                    <a:pt x="698500" y="211736"/>
                    <a:pt x="698500" y="239722"/>
                  </a:cubicBezTo>
                  <a:lnTo>
                    <a:pt x="698500" y="555718"/>
                  </a:lnTo>
                  <a:cubicBezTo>
                    <a:pt x="698500" y="583704"/>
                    <a:pt x="683619" y="609578"/>
                    <a:pt x="659430" y="623652"/>
                  </a:cubicBezTo>
                  <a:lnTo>
                    <a:pt x="388320" y="781388"/>
                  </a:lnTo>
                  <a:cubicBezTo>
                    <a:pt x="364169" y="795440"/>
                    <a:pt x="334331" y="795440"/>
                    <a:pt x="310180" y="781388"/>
                  </a:cubicBezTo>
                  <a:lnTo>
                    <a:pt x="39070" y="623652"/>
                  </a:lnTo>
                  <a:cubicBezTo>
                    <a:pt x="14881" y="609578"/>
                    <a:pt x="0" y="583704"/>
                    <a:pt x="0" y="555718"/>
                  </a:cubicBezTo>
                  <a:lnTo>
                    <a:pt x="0" y="239722"/>
                  </a:lnTo>
                  <a:cubicBezTo>
                    <a:pt x="0" y="211736"/>
                    <a:pt x="14881" y="185862"/>
                    <a:pt x="39070" y="171788"/>
                  </a:cubicBezTo>
                  <a:lnTo>
                    <a:pt x="310180" y="14052"/>
                  </a:lnTo>
                  <a:cubicBezTo>
                    <a:pt x="334331" y="0"/>
                    <a:pt x="364169" y="0"/>
                    <a:pt x="388320" y="14052"/>
                  </a:cubicBezTo>
                  <a:close/>
                </a:path>
              </a:pathLst>
            </a:custGeom>
            <a:solidFill>
              <a:srgbClr val="00B58F"/>
            </a:solidFill>
          </p:spPr>
        </p:sp>
        <p:sp>
          <p:nvSpPr>
            <p:cNvPr name="TextBox 24" id="2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10575335" y="6838968"/>
            <a:ext cx="1786927" cy="1189119"/>
          </a:xfrm>
          <a:custGeom>
            <a:avLst/>
            <a:gdLst/>
            <a:ahLst/>
            <a:cxnLst/>
            <a:rect r="r" b="b" t="t" l="l"/>
            <a:pathLst>
              <a:path h="1189119" w="1786927">
                <a:moveTo>
                  <a:pt x="0" y="0"/>
                </a:moveTo>
                <a:lnTo>
                  <a:pt x="1786928" y="0"/>
                </a:lnTo>
                <a:lnTo>
                  <a:pt x="1786928" y="1189119"/>
                </a:lnTo>
                <a:lnTo>
                  <a:pt x="0" y="11891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8963267" y="3854788"/>
            <a:ext cx="1851621" cy="1716957"/>
          </a:xfrm>
          <a:custGeom>
            <a:avLst/>
            <a:gdLst/>
            <a:ahLst/>
            <a:cxnLst/>
            <a:rect r="r" b="b" t="t" l="l"/>
            <a:pathLst>
              <a:path h="1716957" w="1851621">
                <a:moveTo>
                  <a:pt x="0" y="0"/>
                </a:moveTo>
                <a:lnTo>
                  <a:pt x="1851621" y="0"/>
                </a:lnTo>
                <a:lnTo>
                  <a:pt x="1851621" y="1716958"/>
                </a:lnTo>
                <a:lnTo>
                  <a:pt x="0" y="17169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7" id="27"/>
          <p:cNvSpPr txBox="true"/>
          <p:nvPr/>
        </p:nvSpPr>
        <p:spPr>
          <a:xfrm rot="0">
            <a:off x="4139577" y="1832236"/>
            <a:ext cx="10049917" cy="848360"/>
          </a:xfrm>
          <a:prstGeom prst="rect">
            <a:avLst/>
          </a:prstGeom>
        </p:spPr>
        <p:txBody>
          <a:bodyPr anchor="t" rtlCol="false" tIns="0" lIns="0" bIns="0" rIns="0">
            <a:spAutoFit/>
          </a:bodyPr>
          <a:lstStyle/>
          <a:p>
            <a:pPr algn="ctr">
              <a:lnSpc>
                <a:spcPts val="6399"/>
              </a:lnSpc>
            </a:pPr>
            <a:r>
              <a:rPr lang="en-US" sz="6399">
                <a:solidFill>
                  <a:srgbClr val="025442"/>
                </a:solidFill>
                <a:latin typeface="Rubik One"/>
                <a:ea typeface="Rubik One"/>
                <a:cs typeface="Rubik One"/>
                <a:sym typeface="Rubik One"/>
              </a:rPr>
              <a:t>TARGET USER GROUPS</a:t>
            </a:r>
          </a:p>
        </p:txBody>
      </p:sp>
      <p:sp>
        <p:nvSpPr>
          <p:cNvPr name="TextBox 28" id="28"/>
          <p:cNvSpPr txBox="true"/>
          <p:nvPr/>
        </p:nvSpPr>
        <p:spPr>
          <a:xfrm rot="0">
            <a:off x="13433226" y="6655222"/>
            <a:ext cx="2644676" cy="915035"/>
          </a:xfrm>
          <a:prstGeom prst="rect">
            <a:avLst/>
          </a:prstGeom>
        </p:spPr>
        <p:txBody>
          <a:bodyPr anchor="t" rtlCol="false" tIns="0" lIns="0" bIns="0" rIns="0">
            <a:spAutoFit/>
          </a:bodyPr>
          <a:lstStyle/>
          <a:p>
            <a:pPr algn="l">
              <a:lnSpc>
                <a:spcPts val="3399"/>
              </a:lnSpc>
            </a:pPr>
            <a:r>
              <a:rPr lang="en-US" sz="3399" b="true">
                <a:solidFill>
                  <a:srgbClr val="00B58F"/>
                </a:solidFill>
                <a:latin typeface="Poppins Bold"/>
                <a:ea typeface="Poppins Bold"/>
                <a:cs typeface="Poppins Bold"/>
                <a:sym typeface="Poppins Bold"/>
              </a:rPr>
              <a:t>OEMs &amp;</a:t>
            </a:r>
          </a:p>
          <a:p>
            <a:pPr algn="l">
              <a:lnSpc>
                <a:spcPts val="3399"/>
              </a:lnSpc>
            </a:pPr>
            <a:r>
              <a:rPr lang="en-US" sz="3399" b="true">
                <a:solidFill>
                  <a:srgbClr val="00B58F"/>
                </a:solidFill>
                <a:latin typeface="Poppins Bold"/>
                <a:ea typeface="Poppins Bold"/>
                <a:cs typeface="Poppins Bold"/>
                <a:sym typeface="Poppins Bold"/>
              </a:rPr>
              <a:t>Dealerships</a:t>
            </a:r>
          </a:p>
        </p:txBody>
      </p:sp>
      <p:sp>
        <p:nvSpPr>
          <p:cNvPr name="TextBox 29" id="29"/>
          <p:cNvSpPr txBox="true"/>
          <p:nvPr/>
        </p:nvSpPr>
        <p:spPr>
          <a:xfrm rot="0">
            <a:off x="4439409" y="4023181"/>
            <a:ext cx="3195997" cy="915035"/>
          </a:xfrm>
          <a:prstGeom prst="rect">
            <a:avLst/>
          </a:prstGeom>
        </p:spPr>
        <p:txBody>
          <a:bodyPr anchor="t" rtlCol="false" tIns="0" lIns="0" bIns="0" rIns="0">
            <a:spAutoFit/>
          </a:bodyPr>
          <a:lstStyle/>
          <a:p>
            <a:pPr algn="r">
              <a:lnSpc>
                <a:spcPts val="3399"/>
              </a:lnSpc>
            </a:pPr>
            <a:r>
              <a:rPr lang="en-US" b="true" sz="3399">
                <a:solidFill>
                  <a:srgbClr val="8BCB8F"/>
                </a:solidFill>
                <a:latin typeface="Poppins Bold"/>
                <a:ea typeface="Poppins Bold"/>
                <a:cs typeface="Poppins Bold"/>
                <a:sym typeface="Poppins Bold"/>
              </a:rPr>
              <a:t>Policy Makers </a:t>
            </a:r>
          </a:p>
          <a:p>
            <a:pPr algn="r">
              <a:lnSpc>
                <a:spcPts val="3399"/>
              </a:lnSpc>
            </a:pPr>
            <a:r>
              <a:rPr lang="en-US" b="true" sz="3399">
                <a:solidFill>
                  <a:srgbClr val="8BCB8F"/>
                </a:solidFill>
                <a:latin typeface="Poppins Bold"/>
                <a:ea typeface="Poppins Bold"/>
                <a:cs typeface="Poppins Bold"/>
                <a:sym typeface="Poppins Bold"/>
              </a:rPr>
              <a:t>&amp; Regulators</a:t>
            </a:r>
          </a:p>
        </p:txBody>
      </p:sp>
      <p:grpSp>
        <p:nvGrpSpPr>
          <p:cNvPr name="Group 30" id="30"/>
          <p:cNvGrpSpPr/>
          <p:nvPr/>
        </p:nvGrpSpPr>
        <p:grpSpPr>
          <a:xfrm rot="0">
            <a:off x="2210098" y="5717632"/>
            <a:ext cx="7428857" cy="3444519"/>
            <a:chOff x="0" y="0"/>
            <a:chExt cx="9905142" cy="4592692"/>
          </a:xfrm>
        </p:grpSpPr>
        <p:grpSp>
          <p:nvGrpSpPr>
            <p:cNvPr name="Group 31" id="31"/>
            <p:cNvGrpSpPr/>
            <p:nvPr/>
          </p:nvGrpSpPr>
          <p:grpSpPr>
            <a:xfrm rot="0">
              <a:off x="5688231" y="583165"/>
              <a:ext cx="3445688" cy="4009528"/>
              <a:chOff x="0" y="0"/>
              <a:chExt cx="698500" cy="812800"/>
            </a:xfrm>
          </p:grpSpPr>
          <p:sp>
            <p:nvSpPr>
              <p:cNvPr name="Freeform 32" id="32"/>
              <p:cNvSpPr/>
              <p:nvPr/>
            </p:nvSpPr>
            <p:spPr>
              <a:xfrm flipH="false" flipV="false" rot="0">
                <a:off x="0" y="9887"/>
                <a:ext cx="698500" cy="793025"/>
              </a:xfrm>
              <a:custGeom>
                <a:avLst/>
                <a:gdLst/>
                <a:ahLst/>
                <a:cxnLst/>
                <a:rect r="r" b="b" t="t" l="l"/>
                <a:pathLst>
                  <a:path h="793025" w="698500">
                    <a:moveTo>
                      <a:pt x="393755" y="16007"/>
                    </a:moveTo>
                    <a:lnTo>
                      <a:pt x="653995" y="167419"/>
                    </a:lnTo>
                    <a:cubicBezTo>
                      <a:pt x="681549" y="183451"/>
                      <a:pt x="698500" y="212924"/>
                      <a:pt x="698500" y="244803"/>
                    </a:cubicBezTo>
                    <a:lnTo>
                      <a:pt x="698500" y="548223"/>
                    </a:lnTo>
                    <a:cubicBezTo>
                      <a:pt x="698500" y="580102"/>
                      <a:pt x="681549" y="609575"/>
                      <a:pt x="653995" y="625607"/>
                    </a:cubicBezTo>
                    <a:lnTo>
                      <a:pt x="393755" y="777019"/>
                    </a:lnTo>
                    <a:cubicBezTo>
                      <a:pt x="366244" y="793026"/>
                      <a:pt x="332256" y="793026"/>
                      <a:pt x="304745" y="777019"/>
                    </a:cubicBezTo>
                    <a:lnTo>
                      <a:pt x="44505" y="625607"/>
                    </a:lnTo>
                    <a:cubicBezTo>
                      <a:pt x="16951" y="609575"/>
                      <a:pt x="0" y="580102"/>
                      <a:pt x="0" y="548223"/>
                    </a:cubicBezTo>
                    <a:lnTo>
                      <a:pt x="0" y="244803"/>
                    </a:lnTo>
                    <a:cubicBezTo>
                      <a:pt x="0" y="212924"/>
                      <a:pt x="16951" y="183451"/>
                      <a:pt x="44505" y="167419"/>
                    </a:cubicBezTo>
                    <a:lnTo>
                      <a:pt x="304745" y="16007"/>
                    </a:lnTo>
                    <a:cubicBezTo>
                      <a:pt x="332256" y="0"/>
                      <a:pt x="366244" y="0"/>
                      <a:pt x="393755" y="16007"/>
                    </a:cubicBezTo>
                    <a:close/>
                  </a:path>
                </a:pathLst>
              </a:custGeom>
              <a:solidFill>
                <a:srgbClr val="000000">
                  <a:alpha val="0"/>
                </a:srgbClr>
              </a:solidFill>
              <a:ln w="19050" cap="sq">
                <a:solidFill>
                  <a:srgbClr val="8CB195"/>
                </a:solidFill>
                <a:prstDash val="solid"/>
                <a:miter/>
              </a:ln>
            </p:spPr>
          </p:sp>
          <p:sp>
            <p:nvSpPr>
              <p:cNvPr name="TextBox 33" id="33"/>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5980126" y="0"/>
              <a:ext cx="3925017" cy="4567292"/>
              <a:chOff x="0" y="0"/>
              <a:chExt cx="698500" cy="812800"/>
            </a:xfrm>
          </p:grpSpPr>
          <p:sp>
            <p:nvSpPr>
              <p:cNvPr name="Freeform 35" id="35"/>
              <p:cNvSpPr/>
              <p:nvPr/>
            </p:nvSpPr>
            <p:spPr>
              <a:xfrm flipH="false" flipV="false" rot="0">
                <a:off x="0" y="8680"/>
                <a:ext cx="698500" cy="795440"/>
              </a:xfrm>
              <a:custGeom>
                <a:avLst/>
                <a:gdLst/>
                <a:ahLst/>
                <a:cxnLst/>
                <a:rect r="r" b="b" t="t" l="l"/>
                <a:pathLst>
                  <a:path h="795440" w="698500">
                    <a:moveTo>
                      <a:pt x="388320" y="14052"/>
                    </a:moveTo>
                    <a:lnTo>
                      <a:pt x="659430" y="171788"/>
                    </a:lnTo>
                    <a:cubicBezTo>
                      <a:pt x="683619" y="185862"/>
                      <a:pt x="698500" y="211736"/>
                      <a:pt x="698500" y="239722"/>
                    </a:cubicBezTo>
                    <a:lnTo>
                      <a:pt x="698500" y="555718"/>
                    </a:lnTo>
                    <a:cubicBezTo>
                      <a:pt x="698500" y="583704"/>
                      <a:pt x="683619" y="609578"/>
                      <a:pt x="659430" y="623652"/>
                    </a:cubicBezTo>
                    <a:lnTo>
                      <a:pt x="388320" y="781388"/>
                    </a:lnTo>
                    <a:cubicBezTo>
                      <a:pt x="364169" y="795440"/>
                      <a:pt x="334331" y="795440"/>
                      <a:pt x="310180" y="781388"/>
                    </a:cubicBezTo>
                    <a:lnTo>
                      <a:pt x="39070" y="623652"/>
                    </a:lnTo>
                    <a:cubicBezTo>
                      <a:pt x="14881" y="609578"/>
                      <a:pt x="0" y="583704"/>
                      <a:pt x="0" y="555718"/>
                    </a:cubicBezTo>
                    <a:lnTo>
                      <a:pt x="0" y="239722"/>
                    </a:lnTo>
                    <a:cubicBezTo>
                      <a:pt x="0" y="211736"/>
                      <a:pt x="14881" y="185862"/>
                      <a:pt x="39070" y="171788"/>
                    </a:cubicBezTo>
                    <a:lnTo>
                      <a:pt x="310180" y="14052"/>
                    </a:lnTo>
                    <a:cubicBezTo>
                      <a:pt x="334331" y="0"/>
                      <a:pt x="364169" y="0"/>
                      <a:pt x="388320" y="14052"/>
                    </a:cubicBezTo>
                    <a:close/>
                  </a:path>
                </a:pathLst>
              </a:custGeom>
              <a:solidFill>
                <a:srgbClr val="8CB195"/>
              </a:solidFill>
            </p:spPr>
          </p:sp>
          <p:sp>
            <p:nvSpPr>
              <p:cNvPr name="TextBox 36" id="36"/>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37" id="37"/>
            <p:cNvSpPr/>
            <p:nvPr/>
          </p:nvSpPr>
          <p:spPr>
            <a:xfrm flipH="false" flipV="false" rot="0">
              <a:off x="7219700" y="989683"/>
              <a:ext cx="1445869" cy="2587926"/>
            </a:xfrm>
            <a:custGeom>
              <a:avLst/>
              <a:gdLst/>
              <a:ahLst/>
              <a:cxnLst/>
              <a:rect r="r" b="b" t="t" l="l"/>
              <a:pathLst>
                <a:path h="2587926" w="1445869">
                  <a:moveTo>
                    <a:pt x="0" y="0"/>
                  </a:moveTo>
                  <a:lnTo>
                    <a:pt x="1445869" y="0"/>
                  </a:lnTo>
                  <a:lnTo>
                    <a:pt x="1445869" y="2587926"/>
                  </a:lnTo>
                  <a:lnTo>
                    <a:pt x="0" y="2587926"/>
                  </a:lnTo>
                  <a:lnTo>
                    <a:pt x="0" y="0"/>
                  </a:lnTo>
                  <a:close/>
                </a:path>
              </a:pathLst>
            </a:custGeom>
            <a:blipFill>
              <a:blip r:embed="rId9">
                <a:extLst>
                  <a:ext uri="{96DAC541-7B7A-43D3-8B79-37D633B846F1}">
                    <asvg:svgBlip xmlns:asvg="http://schemas.microsoft.com/office/drawing/2016/SVG/main" r:embed="rId10"/>
                  </a:ext>
                </a:extLst>
              </a:blip>
              <a:stretch>
                <a:fillRect l="-2601" t="-10236" r="0" b="0"/>
              </a:stretch>
            </a:blipFill>
          </p:spPr>
        </p:sp>
        <p:sp>
          <p:nvSpPr>
            <p:cNvPr name="TextBox 38" id="38"/>
            <p:cNvSpPr txBox="true"/>
            <p:nvPr/>
          </p:nvSpPr>
          <p:spPr>
            <a:xfrm rot="0">
              <a:off x="0" y="1215195"/>
              <a:ext cx="5160463" cy="1801072"/>
            </a:xfrm>
            <a:prstGeom prst="rect">
              <a:avLst/>
            </a:prstGeom>
          </p:spPr>
          <p:txBody>
            <a:bodyPr anchor="t" rtlCol="false" tIns="0" lIns="0" bIns="0" rIns="0">
              <a:spAutoFit/>
            </a:bodyPr>
            <a:lstStyle/>
            <a:p>
              <a:pPr algn="r">
                <a:lnSpc>
                  <a:spcPts val="3399"/>
                </a:lnSpc>
              </a:pPr>
              <a:r>
                <a:rPr lang="en-US" b="true" sz="3399">
                  <a:solidFill>
                    <a:srgbClr val="8CB195"/>
                  </a:solidFill>
                  <a:latin typeface="Poppins Bold"/>
                  <a:ea typeface="Poppins Bold"/>
                  <a:cs typeface="Poppins Bold"/>
                  <a:sym typeface="Poppins Bold"/>
                </a:rPr>
                <a:t>Electric Utilities &amp; Charging Operators</a:t>
              </a:r>
            </a:p>
          </p:txBody>
        </p:sp>
      </p:grpSp>
      <p:sp>
        <p:nvSpPr>
          <p:cNvPr name="TextBox 39" id="39"/>
          <p:cNvSpPr txBox="true"/>
          <p:nvPr/>
        </p:nvSpPr>
        <p:spPr>
          <a:xfrm rot="0">
            <a:off x="912084" y="434561"/>
            <a:ext cx="2767459" cy="273685"/>
          </a:xfrm>
          <a:prstGeom prst="rect">
            <a:avLst/>
          </a:prstGeom>
        </p:spPr>
        <p:txBody>
          <a:bodyPr anchor="t" rtlCol="false" tIns="0" lIns="0" bIns="0" rIns="0">
            <a:spAutoFit/>
          </a:bodyPr>
          <a:lstStyle/>
          <a:p>
            <a:pPr algn="l">
              <a:lnSpc>
                <a:spcPts val="2239"/>
              </a:lnSpc>
            </a:pPr>
            <a:r>
              <a:rPr lang="en-US" b="true" sz="1599" spc="39">
                <a:solidFill>
                  <a:srgbClr val="00372B"/>
                </a:solidFill>
                <a:latin typeface="Bricolage Grotesque Bold"/>
                <a:ea typeface="Bricolage Grotesque Bold"/>
                <a:cs typeface="Bricolage Grotesque Bold"/>
                <a:sym typeface="Bricolage Grotesque Bold"/>
              </a:rPr>
              <a:t>GROUP 1 (B.E.A.N.N.S team)</a:t>
            </a:r>
          </a:p>
        </p:txBody>
      </p:sp>
      <p:grpSp>
        <p:nvGrpSpPr>
          <p:cNvPr name="Group 40" id="40"/>
          <p:cNvGrpSpPr/>
          <p:nvPr/>
        </p:nvGrpSpPr>
        <p:grpSpPr>
          <a:xfrm rot="0">
            <a:off x="3720043" y="1124849"/>
            <a:ext cx="813749" cy="580230"/>
            <a:chOff x="0" y="0"/>
            <a:chExt cx="407622" cy="290648"/>
          </a:xfrm>
        </p:grpSpPr>
        <p:sp>
          <p:nvSpPr>
            <p:cNvPr name="Freeform 41" id="41"/>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00B58F"/>
            </a:solidFill>
          </p:spPr>
        </p:sp>
        <p:sp>
          <p:nvSpPr>
            <p:cNvPr name="TextBox 42" id="42"/>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0">
            <a:off x="4279304" y="1128181"/>
            <a:ext cx="813749" cy="580230"/>
            <a:chOff x="0" y="0"/>
            <a:chExt cx="407622" cy="290648"/>
          </a:xfrm>
        </p:grpSpPr>
        <p:sp>
          <p:nvSpPr>
            <p:cNvPr name="Freeform 44" id="44"/>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45" id="45"/>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4827991" y="1128181"/>
            <a:ext cx="813749" cy="580230"/>
            <a:chOff x="0" y="0"/>
            <a:chExt cx="407622" cy="290648"/>
          </a:xfrm>
        </p:grpSpPr>
        <p:sp>
          <p:nvSpPr>
            <p:cNvPr name="Freeform 47" id="47"/>
            <p:cNvSpPr/>
            <p:nvPr/>
          </p:nvSpPr>
          <p:spPr>
            <a:xfrm flipH="false" flipV="false" rot="0">
              <a:off x="45809" y="0"/>
              <a:ext cx="316003" cy="290648"/>
            </a:xfrm>
            <a:custGeom>
              <a:avLst/>
              <a:gdLst/>
              <a:ahLst/>
              <a:cxnLst/>
              <a:rect r="r" b="b" t="t" l="l"/>
              <a:pathLst>
                <a:path h="290648" w="316003">
                  <a:moveTo>
                    <a:pt x="259602" y="0"/>
                  </a:moveTo>
                  <a:lnTo>
                    <a:pt x="259602" y="0"/>
                  </a:lnTo>
                  <a:cubicBezTo>
                    <a:pt x="279454" y="0"/>
                    <a:pt x="297658" y="11042"/>
                    <a:pt x="306831" y="28647"/>
                  </a:cubicBezTo>
                  <a:cubicBezTo>
                    <a:pt x="316004" y="46253"/>
                    <a:pt x="314623" y="67499"/>
                    <a:pt x="303248" y="83769"/>
                  </a:cubicBezTo>
                  <a:lnTo>
                    <a:pt x="217178" y="206879"/>
                  </a:lnTo>
                  <a:cubicBezTo>
                    <a:pt x="180476" y="259376"/>
                    <a:pt x="120456" y="290648"/>
                    <a:pt x="56402" y="290648"/>
                  </a:cubicBezTo>
                  <a:lnTo>
                    <a:pt x="56402" y="290648"/>
                  </a:lnTo>
                  <a:cubicBezTo>
                    <a:pt x="36550" y="290648"/>
                    <a:pt x="18346" y="279606"/>
                    <a:pt x="9173" y="262001"/>
                  </a:cubicBezTo>
                  <a:cubicBezTo>
                    <a:pt x="0" y="244395"/>
                    <a:pt x="1381" y="223149"/>
                    <a:pt x="12756" y="206879"/>
                  </a:cubicBezTo>
                  <a:lnTo>
                    <a:pt x="98826" y="83769"/>
                  </a:lnTo>
                  <a:cubicBezTo>
                    <a:pt x="135528" y="31272"/>
                    <a:pt x="195548" y="0"/>
                    <a:pt x="259602" y="0"/>
                  </a:cubicBezTo>
                  <a:close/>
                </a:path>
              </a:pathLst>
            </a:custGeom>
            <a:solidFill>
              <a:srgbClr val="C7CED0"/>
            </a:solidFill>
          </p:spPr>
        </p:sp>
        <p:sp>
          <p:nvSpPr>
            <p:cNvPr name="TextBox 48" id="48"/>
            <p:cNvSpPr txBox="true"/>
            <p:nvPr/>
          </p:nvSpPr>
          <p:spPr>
            <a:xfrm>
              <a:off x="101600" y="-38100"/>
              <a:ext cx="204422" cy="328748"/>
            </a:xfrm>
            <a:prstGeom prst="rect">
              <a:avLst/>
            </a:prstGeom>
          </p:spPr>
          <p:txBody>
            <a:bodyPr anchor="ctr" rtlCol="false" tIns="50800" lIns="50800" bIns="50800" rIns="50800"/>
            <a:lstStyle/>
            <a:p>
              <a:pPr algn="ctr">
                <a:lnSpc>
                  <a:spcPts val="2659"/>
                </a:lnSpc>
              </a:pPr>
            </a:p>
          </p:txBody>
        </p:sp>
      </p:grpSp>
      <p:sp>
        <p:nvSpPr>
          <p:cNvPr name="Freeform 49" id="49"/>
          <p:cNvSpPr/>
          <p:nvPr/>
        </p:nvSpPr>
        <p:spPr>
          <a:xfrm flipH="false" flipV="false" rot="0">
            <a:off x="12393099" y="2561106"/>
            <a:ext cx="1738039" cy="238980"/>
          </a:xfrm>
          <a:custGeom>
            <a:avLst/>
            <a:gdLst/>
            <a:ahLst/>
            <a:cxnLst/>
            <a:rect r="r" b="b" t="t" l="l"/>
            <a:pathLst>
              <a:path h="238980" w="1738039">
                <a:moveTo>
                  <a:pt x="0" y="0"/>
                </a:moveTo>
                <a:lnTo>
                  <a:pt x="1738039" y="0"/>
                </a:lnTo>
                <a:lnTo>
                  <a:pt x="1738039" y="238980"/>
                </a:lnTo>
                <a:lnTo>
                  <a:pt x="0" y="23898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50" id="50"/>
          <p:cNvSpPr txBox="true"/>
          <p:nvPr/>
        </p:nvSpPr>
        <p:spPr>
          <a:xfrm rot="0">
            <a:off x="412650" y="9718651"/>
            <a:ext cx="263643" cy="318770"/>
          </a:xfrm>
          <a:prstGeom prst="rect">
            <a:avLst/>
          </a:prstGeom>
        </p:spPr>
        <p:txBody>
          <a:bodyPr anchor="t" rtlCol="false" tIns="0" lIns="0" bIns="0" rIns="0">
            <a:spAutoFit/>
          </a:bodyPr>
          <a:lstStyle/>
          <a:p>
            <a:pPr algn="l">
              <a:lnSpc>
                <a:spcPts val="2559"/>
              </a:lnSpc>
            </a:pPr>
            <a:r>
              <a:rPr lang="en-US" sz="1599">
                <a:solidFill>
                  <a:srgbClr val="020440"/>
                </a:solidFill>
                <a:latin typeface="Poppins"/>
                <a:ea typeface="Poppins"/>
                <a:cs typeface="Poppins"/>
                <a:sym typeface="Poppins"/>
              </a:rPr>
              <a:t>8</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DAG0PsIaKcI</dc:identifier>
  <dcterms:modified xsi:type="dcterms:W3CDTF">2011-08-01T06:04:30Z</dcterms:modified>
  <cp:revision>1</cp:revision>
  <dc:title>Special-DB-Project</dc:title>
</cp:coreProperties>
</file>